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327" r:id="rId2"/>
    <p:sldId id="378" r:id="rId3"/>
    <p:sldId id="360" r:id="rId4"/>
    <p:sldId id="333" r:id="rId5"/>
    <p:sldId id="332" r:id="rId6"/>
    <p:sldId id="367" r:id="rId7"/>
    <p:sldId id="377" r:id="rId8"/>
    <p:sldId id="334" r:id="rId9"/>
    <p:sldId id="361" r:id="rId10"/>
    <p:sldId id="362" r:id="rId11"/>
    <p:sldId id="365" r:id="rId12"/>
    <p:sldId id="380" r:id="rId13"/>
    <p:sldId id="379" r:id="rId14"/>
    <p:sldId id="381" r:id="rId15"/>
    <p:sldId id="382" r:id="rId16"/>
  </p:sldIdLst>
  <p:sldSz cx="9144000" cy="6858000" type="screen4x3"/>
  <p:notesSz cx="10234613" cy="7099300"/>
  <p:custDataLst>
    <p:tags r:id="rId19"/>
  </p:custDataLst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C7807"/>
    <a:srgbClr val="FFFFFF"/>
    <a:srgbClr val="D0A2D2"/>
    <a:srgbClr val="000000"/>
    <a:srgbClr val="CECFDB"/>
    <a:srgbClr val="CCCCCC"/>
    <a:srgbClr val="EBEBF1"/>
    <a:srgbClr val="333333"/>
    <a:srgbClr val="00A500"/>
    <a:srgbClr val="002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89420" autoAdjust="0"/>
  </p:normalViewPr>
  <p:slideViewPr>
    <p:cSldViewPr snapToGrid="0">
      <p:cViewPr>
        <p:scale>
          <a:sx n="160" d="100"/>
          <a:sy n="160" d="100"/>
        </p:scale>
        <p:origin x="424" y="1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024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20"/>
    </p:cViewPr>
  </p:sorterViewPr>
  <p:notesViewPr>
    <p:cSldViewPr snapToGrid="0">
      <p:cViewPr varScale="1">
        <p:scale>
          <a:sx n="123" d="100"/>
          <a:sy n="123" d="100"/>
        </p:scale>
        <p:origin x="112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22C9-49E4-4346-A3F7-81E0B5519C69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2F061-E45A-42E0-9879-26098373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38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234613" cy="70993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471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51525" y="0"/>
            <a:ext cx="4356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2163" y="546100"/>
            <a:ext cx="355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377950" y="3378200"/>
            <a:ext cx="7454900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6757988"/>
            <a:ext cx="44719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51525" y="6757988"/>
            <a:ext cx="43561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200">
                <a:solidFill>
                  <a:srgbClr val="000000"/>
                </a:solidFill>
                <a:latin typeface="Tahoma" charset="0"/>
                <a:cs typeface="Arial Unicode MS" charset="0"/>
              </a:defRPr>
            </a:lvl1pPr>
          </a:lstStyle>
          <a:p>
            <a:fld id="{BFF4498B-9906-4E29-A50D-C532DB0FC8D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070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6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9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focus on the more interesting parts: </a:t>
            </a:r>
            <a:r>
              <a:rPr lang="en-US" dirty="0" err="1" smtClean="0"/>
              <a:t>Topos</a:t>
            </a:r>
            <a:r>
              <a:rPr lang="en-US" dirty="0" smtClean="0"/>
              <a:t> are completely different from </a:t>
            </a:r>
            <a:r>
              <a:rPr lang="en-US" dirty="0" err="1" smtClean="0"/>
              <a:t>Mininet</a:t>
            </a:r>
            <a:r>
              <a:rPr lang="en-US" dirty="0" smtClean="0"/>
              <a:t>/</a:t>
            </a:r>
            <a:r>
              <a:rPr lang="en-US" dirty="0" err="1" smtClean="0"/>
              <a:t>Containernet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58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focus on the more interesting parts: </a:t>
            </a:r>
            <a:r>
              <a:rPr lang="en-US" dirty="0" err="1" smtClean="0"/>
              <a:t>Topos</a:t>
            </a:r>
            <a:r>
              <a:rPr lang="en-US" dirty="0" smtClean="0"/>
              <a:t> are completely different from </a:t>
            </a:r>
            <a:r>
              <a:rPr lang="en-US" dirty="0" err="1" smtClean="0"/>
              <a:t>Mininet</a:t>
            </a:r>
            <a:r>
              <a:rPr lang="en-US" dirty="0" smtClean="0"/>
              <a:t>/</a:t>
            </a:r>
            <a:r>
              <a:rPr lang="en-US" dirty="0" err="1" smtClean="0"/>
              <a:t>Containernet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81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focus on the more interesting parts: </a:t>
            </a:r>
            <a:r>
              <a:rPr lang="en-US" dirty="0" err="1" smtClean="0"/>
              <a:t>Topos</a:t>
            </a:r>
            <a:r>
              <a:rPr lang="en-US" dirty="0" smtClean="0"/>
              <a:t> are completely different from </a:t>
            </a:r>
            <a:r>
              <a:rPr lang="en-US" dirty="0" err="1" smtClean="0"/>
              <a:t>Mininet</a:t>
            </a:r>
            <a:r>
              <a:rPr lang="en-US" dirty="0" smtClean="0"/>
              <a:t>/</a:t>
            </a:r>
            <a:r>
              <a:rPr lang="en-US" dirty="0" err="1" smtClean="0"/>
              <a:t>Containernet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9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FF4498B-9906-4E29-A50D-C532DB0FC8D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24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750888" y="22209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512763" y="2752725"/>
            <a:ext cx="82073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00175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5088" y="2933700"/>
            <a:ext cx="6400800" cy="2052638"/>
          </a:xfrm>
        </p:spPr>
        <p:txBody>
          <a:bodyPr/>
          <a:lstStyle>
            <a:lvl1pPr marL="0" indent="0" algn="ctr">
              <a:buFont typeface="Symbol" charset="2"/>
              <a:buNone/>
              <a:defRPr sz="2800"/>
            </a:lvl1pPr>
          </a:lstStyle>
          <a:p>
            <a:r>
              <a:rPr lang="de-DE" smtClean="0"/>
              <a:t>Click to edit Master subtitle style</a:t>
            </a:r>
            <a:endParaRPr lang="de-DE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434" y="5819775"/>
            <a:ext cx="3138706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A Flexible Multi-PoP Infrastructure Emulator for Carrier-grade MANO Systems</a:t>
            </a:r>
            <a:endParaRPr lang="en-US" dirty="0" smtClean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none" baseline="0"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53788" y="153681"/>
            <a:ext cx="8982636" cy="86061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3863" y="914400"/>
            <a:ext cx="416718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43450" y="914400"/>
            <a:ext cx="4168775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0"/>
          </p:nvPr>
        </p:nvSpPr>
        <p:spPr>
          <a:xfrm>
            <a:off x="638175" y="6340475"/>
            <a:ext cx="15906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A Flexible Multi-PoP Infrastructure Emulator for Carrier-grade MANO Systems</a:t>
            </a:r>
            <a:endParaRPr lang="en-US" dirty="0" smtClean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50813"/>
            <a:ext cx="853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das Titelformat zu bearbeiten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14400"/>
            <a:ext cx="848836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, um die </a:t>
            </a:r>
            <a:r>
              <a:rPr lang="en-US" dirty="0" err="1"/>
              <a:t>Formate</a:t>
            </a:r>
            <a:r>
              <a:rPr lang="en-US" dirty="0"/>
              <a:t> des </a:t>
            </a:r>
            <a:r>
              <a:rPr lang="en-US" dirty="0" err="1"/>
              <a:t>Vorlagentextes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>
            <a:off x="319088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>
            <a:off x="157163" y="784225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157163" y="6240463"/>
            <a:ext cx="88296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8507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0" y="6340475"/>
            <a:ext cx="567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148508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340475"/>
            <a:ext cx="666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  <p:sp>
        <p:nvSpPr>
          <p:cNvPr id="11" name="Textfeld 1"/>
          <p:cNvSpPr txBox="1"/>
          <p:nvPr userDrawn="1"/>
        </p:nvSpPr>
        <p:spPr>
          <a:xfrm>
            <a:off x="7812360" y="6381328"/>
            <a:ext cx="1192797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7CDBFA2-BE9E-409D-9DE6-07F629A228C8}" type="slidenum">
              <a:rPr lang="en-US" sz="1800" smtClean="0">
                <a:solidFill>
                  <a:srgbClr val="002664"/>
                </a:solidFill>
              </a:rPr>
              <a:pPr algn="r"/>
              <a:t>‹#›</a:t>
            </a:fld>
            <a:endParaRPr lang="en-US" sz="1800" dirty="0">
              <a:solidFill>
                <a:srgbClr val="002664"/>
              </a:solidFill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899" y="6300788"/>
            <a:ext cx="1226765" cy="430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>
          <a:solidFill>
            <a:schemeClr val="tx1"/>
          </a:solidFill>
          <a:latin typeface="+mn-lt"/>
          <a:ea typeface="ＭＳ Ｐゴシック" charset="-128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2"/>
        <a:buChar char="·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nuel.peuster@upb.de" TargetMode="External"/><Relationship Id="rId4" Type="http://schemas.openxmlformats.org/officeDocument/2006/relationships/hyperlink" Target="http://sonata-nfv.eu/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ordJ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A Flexible Multi-PoP Infrastructure Emulator for Carrier-grade MANO Systems</a:t>
            </a:r>
            <a:endParaRPr lang="en-US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90600" y="3098269"/>
            <a:ext cx="4139086" cy="2727548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/>
              <a:t>Manuel Peuster</a:t>
            </a:r>
            <a:r>
              <a:rPr lang="en-US" sz="2000" dirty="0" smtClean="0"/>
              <a:t>, </a:t>
            </a:r>
            <a:r>
              <a:rPr lang="en-US" sz="2000" dirty="0" err="1" smtClean="0"/>
              <a:t>Sevil</a:t>
            </a:r>
            <a:r>
              <a:rPr lang="en-US" sz="2000" dirty="0" smtClean="0"/>
              <a:t> </a:t>
            </a:r>
            <a:r>
              <a:rPr lang="en-US" sz="2000" dirty="0" err="1" smtClean="0"/>
              <a:t>Dräxler</a:t>
            </a:r>
            <a:r>
              <a:rPr lang="en-US" sz="2000" dirty="0" smtClean="0"/>
              <a:t>, </a:t>
            </a:r>
            <a:r>
              <a:rPr lang="en-US" sz="2000" dirty="0" err="1" smtClean="0"/>
              <a:t>Hadi</a:t>
            </a:r>
            <a:r>
              <a:rPr lang="en-US" sz="2000" dirty="0" smtClean="0"/>
              <a:t> </a:t>
            </a:r>
            <a:r>
              <a:rPr lang="en-US" sz="2000" dirty="0" err="1" smtClean="0"/>
              <a:t>Razzaghi</a:t>
            </a:r>
            <a:r>
              <a:rPr lang="en-US" sz="2000" dirty="0" smtClean="0"/>
              <a:t>, </a:t>
            </a:r>
            <a:r>
              <a:rPr lang="en-US" sz="2000" dirty="0" smtClean="0"/>
              <a:t>Holger </a:t>
            </a:r>
            <a:r>
              <a:rPr lang="en-US" sz="2000" dirty="0" smtClean="0"/>
              <a:t>Karl</a:t>
            </a:r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/>
              <a:t>Paderborn University </a:t>
            </a:r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/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88584" y="6350639"/>
            <a:ext cx="18466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810" y="6051773"/>
            <a:ext cx="2467100" cy="65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ntertitel 2"/>
          <p:cNvSpPr txBox="1">
            <a:spLocks/>
          </p:cNvSpPr>
          <p:nvPr/>
        </p:nvSpPr>
        <p:spPr bwMode="auto">
          <a:xfrm>
            <a:off x="4755824" y="3098269"/>
            <a:ext cx="4139086" cy="272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62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2"/>
              <a:buChar char="·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238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2"/>
              <a:buChar char="·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19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2"/>
              <a:buChar char="·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2"/>
              <a:buChar char="·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2"/>
              <a:buChar char="·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2"/>
              <a:buChar char="·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2"/>
              <a:buChar char="·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charset="2"/>
              <a:buChar char="·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914400">
              <a:lnSpc>
                <a:spcPct val="100000"/>
              </a:lnSpc>
              <a:spcBef>
                <a:spcPts val="700"/>
              </a:spcBef>
              <a:buSz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kern="0" dirty="0" smtClean="0"/>
              <a:t>Steven </a:t>
            </a:r>
            <a:r>
              <a:rPr lang="en-US" sz="2000" kern="0" dirty="0" smtClean="0"/>
              <a:t>Van </a:t>
            </a:r>
            <a:r>
              <a:rPr lang="en-US" sz="2000" kern="0" dirty="0" err="1" smtClean="0"/>
              <a:t>Rossem</a:t>
            </a:r>
            <a:r>
              <a:rPr lang="en-US" sz="2000" kern="0" dirty="0" smtClean="0"/>
              <a:t>,</a:t>
            </a:r>
          </a:p>
          <a:p>
            <a:pPr defTabSz="914400">
              <a:lnSpc>
                <a:spcPct val="100000"/>
              </a:lnSpc>
              <a:spcBef>
                <a:spcPts val="700"/>
              </a:spcBef>
              <a:buSz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kern="0" dirty="0" err="1" smtClean="0"/>
              <a:t>Wouter</a:t>
            </a:r>
            <a:r>
              <a:rPr lang="en-US" sz="2000" kern="0" dirty="0" smtClean="0"/>
              <a:t> Tavernier</a:t>
            </a:r>
            <a:endParaRPr lang="en-US" sz="2000" kern="0" dirty="0" smtClean="0"/>
          </a:p>
          <a:p>
            <a:pPr defTabSz="914400">
              <a:lnSpc>
                <a:spcPct val="100000"/>
              </a:lnSpc>
              <a:spcBef>
                <a:spcPts val="700"/>
              </a:spcBef>
              <a:buSz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kern="0" dirty="0"/>
              <a:t>Ghent University – </a:t>
            </a:r>
            <a:r>
              <a:rPr lang="en-US" sz="1800" kern="0" dirty="0" err="1"/>
              <a:t>iMinds</a:t>
            </a:r>
            <a:r>
              <a:rPr lang="en-US" sz="1800" kern="0" dirty="0"/>
              <a:t>, INTEC</a:t>
            </a:r>
            <a:endParaRPr lang="en-US" sz="1800" kern="0" dirty="0" smtClean="0"/>
          </a:p>
          <a:p>
            <a:pPr defTabSz="914400">
              <a:lnSpc>
                <a:spcPct val="100000"/>
              </a:lnSpc>
              <a:spcBef>
                <a:spcPts val="700"/>
              </a:spcBef>
              <a:buSz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32143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08"/>
    </mc:Choice>
    <mc:Fallback xmlns="">
      <p:transition spd="slow" advTm="248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MeDICINE</a:t>
            </a:r>
            <a:r>
              <a:rPr lang="en-US" dirty="0" smtClean="0"/>
              <a:t>: Flexible API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914400"/>
            <a:ext cx="8488362" cy="3118981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Monaco" charset="0"/>
                <a:ea typeface="Monaco" charset="0"/>
                <a:cs typeface="Monaco" charset="0"/>
              </a:rPr>
              <a:t># add cloud-like interfaces to PoPs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pi1 =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RestEndpoint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(port=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5001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api1.connect(p1)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api2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OsNovaEndpoint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(port=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5002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api2.connect(p2)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api3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SonataGkEndpoint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(port=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5003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api3.connect(p3)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1250" y="6002272"/>
            <a:ext cx="5676900" cy="476250"/>
          </a:xfrm>
        </p:spPr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740" y="5273457"/>
            <a:ext cx="8656485" cy="18162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MeDICINE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423863" y="5862181"/>
            <a:ext cx="1555249" cy="1013535"/>
          </a:xfrm>
          <a:prstGeom prst="clou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PoP1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loud 10"/>
          <p:cNvSpPr/>
          <p:nvPr/>
        </p:nvSpPr>
        <p:spPr bwMode="auto">
          <a:xfrm>
            <a:off x="3806357" y="5862181"/>
            <a:ext cx="1555249" cy="1013535"/>
          </a:xfrm>
          <a:prstGeom prst="clou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PoP2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7184687" y="5862181"/>
            <a:ext cx="1555249" cy="1013535"/>
          </a:xfrm>
          <a:prstGeom prst="clou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PoP3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90" y="6056783"/>
            <a:ext cx="598181" cy="620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92" y="6056783"/>
            <a:ext cx="598181" cy="62033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  <a:endCxn id="9" idx="1"/>
          </p:cNvCxnSpPr>
          <p:nvPr/>
        </p:nvCxnSpPr>
        <p:spPr bwMode="auto">
          <a:xfrm flipV="1">
            <a:off x="1977816" y="6366951"/>
            <a:ext cx="548574" cy="199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13" name="Straight Arrow Connector 12"/>
          <p:cNvCxnSpPr>
            <a:endCxn id="11" idx="2"/>
          </p:cNvCxnSpPr>
          <p:nvPr/>
        </p:nvCxnSpPr>
        <p:spPr bwMode="auto">
          <a:xfrm>
            <a:off x="3124571" y="6366951"/>
            <a:ext cx="686610" cy="199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16" name="Straight Arrow Connector 15"/>
          <p:cNvCxnSpPr>
            <a:stCxn id="11" idx="0"/>
            <a:endCxn id="10" idx="1"/>
          </p:cNvCxnSpPr>
          <p:nvPr/>
        </p:nvCxnSpPr>
        <p:spPr bwMode="auto">
          <a:xfrm flipV="1">
            <a:off x="5360310" y="6366951"/>
            <a:ext cx="683082" cy="199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21" name="Straight Arrow Connector 20"/>
          <p:cNvCxnSpPr>
            <a:stCxn id="10" idx="3"/>
          </p:cNvCxnSpPr>
          <p:nvPr/>
        </p:nvCxnSpPr>
        <p:spPr bwMode="auto">
          <a:xfrm>
            <a:off x="6641573" y="6366951"/>
            <a:ext cx="543114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grpSp>
        <p:nvGrpSpPr>
          <p:cNvPr id="26" name="Group 25"/>
          <p:cNvGrpSpPr/>
          <p:nvPr/>
        </p:nvGrpSpPr>
        <p:grpSpPr>
          <a:xfrm>
            <a:off x="751487" y="4203419"/>
            <a:ext cx="900000" cy="1716712"/>
            <a:chOff x="751487" y="4203419"/>
            <a:chExt cx="900000" cy="1716712"/>
          </a:xfrm>
        </p:grpSpPr>
        <p:sp>
          <p:nvSpPr>
            <p:cNvPr id="7" name="Oval 6"/>
            <p:cNvSpPr/>
            <p:nvPr/>
          </p:nvSpPr>
          <p:spPr bwMode="auto">
            <a:xfrm>
              <a:off x="751487" y="4203419"/>
              <a:ext cx="900000" cy="9000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{REST}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Arrow Connector 21"/>
            <p:cNvCxnSpPr>
              <a:stCxn id="6" idx="3"/>
              <a:endCxn id="7" idx="4"/>
            </p:cNvCxnSpPr>
            <p:nvPr/>
          </p:nvCxnSpPr>
          <p:spPr bwMode="auto">
            <a:xfrm flipH="1" flipV="1">
              <a:off x="1201487" y="5103419"/>
              <a:ext cx="1" cy="816712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4133981" y="4203419"/>
            <a:ext cx="900000" cy="1713834"/>
            <a:chOff x="4133981" y="4203419"/>
            <a:chExt cx="900000" cy="1713834"/>
          </a:xfrm>
        </p:grpSpPr>
        <p:sp>
          <p:nvSpPr>
            <p:cNvPr id="17" name="Oval 16"/>
            <p:cNvSpPr/>
            <p:nvPr/>
          </p:nvSpPr>
          <p:spPr bwMode="auto">
            <a:xfrm>
              <a:off x="4133981" y="4203419"/>
              <a:ext cx="900000" cy="9000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117" y="4361383"/>
              <a:ext cx="601728" cy="601728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4583980" y="5100541"/>
              <a:ext cx="1" cy="816712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7490084" y="4203419"/>
            <a:ext cx="944452" cy="1707793"/>
            <a:chOff x="7490084" y="4203419"/>
            <a:chExt cx="944452" cy="1707793"/>
          </a:xfrm>
        </p:grpSpPr>
        <p:sp>
          <p:nvSpPr>
            <p:cNvPr id="18" name="Oval 17"/>
            <p:cNvSpPr/>
            <p:nvPr/>
          </p:nvSpPr>
          <p:spPr bwMode="auto">
            <a:xfrm>
              <a:off x="7512311" y="4203419"/>
              <a:ext cx="900000" cy="9000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0084" y="4231935"/>
              <a:ext cx="944452" cy="840340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 bwMode="auto">
            <a:xfrm flipH="1" flipV="1">
              <a:off x="7962310" y="5094500"/>
              <a:ext cx="1" cy="816712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94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with three VNFs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Flexible Multi-PoP Infrastructure Emulator for Carrier-grade MANO Systems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23" y="830042"/>
            <a:ext cx="6108700" cy="345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8193" y="4825974"/>
            <a:ext cx="1653871" cy="865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Squid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r</a:t>
            </a:r>
            <a:r>
              <a:rPr lang="en-US" sz="1800" dirty="0" smtClean="0">
                <a:solidFill>
                  <a:schemeClr val="tx1"/>
                </a:solidFill>
              </a:rPr>
              <a:t>ate limit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n</a:t>
            </a:r>
            <a:r>
              <a:rPr lang="en-US" sz="1800" dirty="0" smtClean="0">
                <a:solidFill>
                  <a:schemeClr val="tx1"/>
                </a:solidFill>
              </a:rPr>
              <a:t>o caching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4670" y="4825974"/>
            <a:ext cx="2087549" cy="865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Socat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TCP forwarder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:8899 -&gt; :80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4825" y="4825974"/>
            <a:ext cx="1869150" cy="865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Apache</a:t>
            </a:r>
          </a:p>
          <a:p>
            <a:pPr marL="285750" indent="-285750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“</a:t>
            </a:r>
            <a:r>
              <a:rPr lang="en-US" sz="1800" dirty="0" err="1" smtClean="0">
                <a:solidFill>
                  <a:schemeClr val="tx1"/>
                </a:solidFill>
              </a:rPr>
              <a:t>CatTube</a:t>
            </a:r>
            <a:r>
              <a:rPr lang="en-US" sz="1800" dirty="0" smtClean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v</a:t>
            </a:r>
            <a:r>
              <a:rPr lang="en-US" sz="1800" dirty="0" smtClean="0">
                <a:solidFill>
                  <a:schemeClr val="tx1"/>
                </a:solidFill>
              </a:rPr>
              <a:t>ideo content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 bwMode="auto">
          <a:xfrm flipV="1">
            <a:off x="3655129" y="3530379"/>
            <a:ext cx="442436" cy="129559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9" idx="0"/>
          </p:cNvCxnSpPr>
          <p:nvPr/>
        </p:nvCxnSpPr>
        <p:spPr bwMode="auto">
          <a:xfrm flipH="1" flipV="1">
            <a:off x="5615623" y="3601941"/>
            <a:ext cx="162822" cy="12240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10" idx="0"/>
          </p:cNvCxnSpPr>
          <p:nvPr/>
        </p:nvCxnSpPr>
        <p:spPr bwMode="auto">
          <a:xfrm flipH="1" flipV="1">
            <a:off x="6822219" y="3530379"/>
            <a:ext cx="1187181" cy="129559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Freeform 21"/>
          <p:cNvSpPr/>
          <p:nvPr/>
        </p:nvSpPr>
        <p:spPr bwMode="auto">
          <a:xfrm>
            <a:off x="2202511" y="3122999"/>
            <a:ext cx="3943848" cy="432777"/>
          </a:xfrm>
          <a:custGeom>
            <a:avLst/>
            <a:gdLst>
              <a:gd name="connsiteX0" fmla="*/ 4556098 w 4556098"/>
              <a:gd name="connsiteY0" fmla="*/ 0 h 498782"/>
              <a:gd name="connsiteX1" fmla="*/ 3005593 w 4556098"/>
              <a:gd name="connsiteY1" fmla="*/ 437322 h 498782"/>
              <a:gd name="connsiteX2" fmla="*/ 1033670 w 4556098"/>
              <a:gd name="connsiteY2" fmla="*/ 453224 h 498782"/>
              <a:gd name="connsiteX3" fmla="*/ 580446 w 4556098"/>
              <a:gd name="connsiteY3" fmla="*/ 39756 h 498782"/>
              <a:gd name="connsiteX4" fmla="*/ 0 w 4556098"/>
              <a:gd name="connsiteY4" fmla="*/ 71562 h 498782"/>
              <a:gd name="connsiteX0" fmla="*/ 3943848 w 3943848"/>
              <a:gd name="connsiteY0" fmla="*/ 261779 h 468587"/>
              <a:gd name="connsiteX1" fmla="*/ 3005593 w 3943848"/>
              <a:gd name="connsiteY1" fmla="*/ 420805 h 468587"/>
              <a:gd name="connsiteX2" fmla="*/ 1033670 w 3943848"/>
              <a:gd name="connsiteY2" fmla="*/ 436707 h 468587"/>
              <a:gd name="connsiteX3" fmla="*/ 580446 w 3943848"/>
              <a:gd name="connsiteY3" fmla="*/ 23239 h 468587"/>
              <a:gd name="connsiteX4" fmla="*/ 0 w 3943848"/>
              <a:gd name="connsiteY4" fmla="*/ 55045 h 468587"/>
              <a:gd name="connsiteX0" fmla="*/ 3943848 w 3943848"/>
              <a:gd name="connsiteY0" fmla="*/ 261779 h 491691"/>
              <a:gd name="connsiteX1" fmla="*/ 2663687 w 3943848"/>
              <a:gd name="connsiteY1" fmla="*/ 468513 h 491691"/>
              <a:gd name="connsiteX2" fmla="*/ 1033670 w 3943848"/>
              <a:gd name="connsiteY2" fmla="*/ 436707 h 491691"/>
              <a:gd name="connsiteX3" fmla="*/ 580446 w 3943848"/>
              <a:gd name="connsiteY3" fmla="*/ 23239 h 491691"/>
              <a:gd name="connsiteX4" fmla="*/ 0 w 3943848"/>
              <a:gd name="connsiteY4" fmla="*/ 55045 h 491691"/>
              <a:gd name="connsiteX0" fmla="*/ 3943848 w 3943848"/>
              <a:gd name="connsiteY0" fmla="*/ 208598 h 432777"/>
              <a:gd name="connsiteX1" fmla="*/ 2663687 w 3943848"/>
              <a:gd name="connsiteY1" fmla="*/ 415332 h 432777"/>
              <a:gd name="connsiteX2" fmla="*/ 1033670 w 3943848"/>
              <a:gd name="connsiteY2" fmla="*/ 383526 h 432777"/>
              <a:gd name="connsiteX3" fmla="*/ 540690 w 3943848"/>
              <a:gd name="connsiteY3" fmla="*/ 81376 h 432777"/>
              <a:gd name="connsiteX4" fmla="*/ 0 w 3943848"/>
              <a:gd name="connsiteY4" fmla="*/ 1864 h 4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848" h="432777">
                <a:moveTo>
                  <a:pt x="3943848" y="208598"/>
                </a:moveTo>
                <a:cubicBezTo>
                  <a:pt x="3462131" y="389490"/>
                  <a:pt x="3148717" y="386177"/>
                  <a:pt x="2663687" y="415332"/>
                </a:cubicBezTo>
                <a:cubicBezTo>
                  <a:pt x="2178657" y="444487"/>
                  <a:pt x="1387503" y="439185"/>
                  <a:pt x="1033670" y="383526"/>
                </a:cubicBezTo>
                <a:cubicBezTo>
                  <a:pt x="679837" y="327867"/>
                  <a:pt x="712968" y="144986"/>
                  <a:pt x="540690" y="81376"/>
                </a:cubicBezTo>
                <a:cubicBezTo>
                  <a:pt x="368412" y="17766"/>
                  <a:pt x="94090" y="-7413"/>
                  <a:pt x="0" y="1864"/>
                </a:cubicBezTo>
              </a:path>
            </a:pathLst>
          </a:custGeom>
          <a:noFill/>
          <a:ln w="41275" cap="flat" cmpd="sng" algn="ctr">
            <a:solidFill>
              <a:schemeClr val="tx2"/>
            </a:solidFill>
            <a:prstDash val="sysDot"/>
            <a:round/>
            <a:headEnd type="arrow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876508" y="4967480"/>
            <a:ext cx="215238" cy="557450"/>
          </a:xfrm>
          <a:custGeom>
            <a:avLst/>
            <a:gdLst>
              <a:gd name="connsiteX0" fmla="*/ 4556098 w 4556098"/>
              <a:gd name="connsiteY0" fmla="*/ 0 h 498782"/>
              <a:gd name="connsiteX1" fmla="*/ 3005593 w 4556098"/>
              <a:gd name="connsiteY1" fmla="*/ 437322 h 498782"/>
              <a:gd name="connsiteX2" fmla="*/ 1033670 w 4556098"/>
              <a:gd name="connsiteY2" fmla="*/ 453224 h 498782"/>
              <a:gd name="connsiteX3" fmla="*/ 580446 w 4556098"/>
              <a:gd name="connsiteY3" fmla="*/ 39756 h 498782"/>
              <a:gd name="connsiteX4" fmla="*/ 0 w 4556098"/>
              <a:gd name="connsiteY4" fmla="*/ 71562 h 498782"/>
              <a:gd name="connsiteX0" fmla="*/ 3943848 w 3943848"/>
              <a:gd name="connsiteY0" fmla="*/ 261779 h 468587"/>
              <a:gd name="connsiteX1" fmla="*/ 3005593 w 3943848"/>
              <a:gd name="connsiteY1" fmla="*/ 420805 h 468587"/>
              <a:gd name="connsiteX2" fmla="*/ 1033670 w 3943848"/>
              <a:gd name="connsiteY2" fmla="*/ 436707 h 468587"/>
              <a:gd name="connsiteX3" fmla="*/ 580446 w 3943848"/>
              <a:gd name="connsiteY3" fmla="*/ 23239 h 468587"/>
              <a:gd name="connsiteX4" fmla="*/ 0 w 3943848"/>
              <a:gd name="connsiteY4" fmla="*/ 55045 h 468587"/>
              <a:gd name="connsiteX0" fmla="*/ 3943848 w 3943848"/>
              <a:gd name="connsiteY0" fmla="*/ 261779 h 491691"/>
              <a:gd name="connsiteX1" fmla="*/ 2663687 w 3943848"/>
              <a:gd name="connsiteY1" fmla="*/ 468513 h 491691"/>
              <a:gd name="connsiteX2" fmla="*/ 1033670 w 3943848"/>
              <a:gd name="connsiteY2" fmla="*/ 436707 h 491691"/>
              <a:gd name="connsiteX3" fmla="*/ 580446 w 3943848"/>
              <a:gd name="connsiteY3" fmla="*/ 23239 h 491691"/>
              <a:gd name="connsiteX4" fmla="*/ 0 w 3943848"/>
              <a:gd name="connsiteY4" fmla="*/ 55045 h 491691"/>
              <a:gd name="connsiteX0" fmla="*/ 3943848 w 3943848"/>
              <a:gd name="connsiteY0" fmla="*/ 208598 h 432777"/>
              <a:gd name="connsiteX1" fmla="*/ 2663687 w 3943848"/>
              <a:gd name="connsiteY1" fmla="*/ 415332 h 432777"/>
              <a:gd name="connsiteX2" fmla="*/ 1033670 w 3943848"/>
              <a:gd name="connsiteY2" fmla="*/ 383526 h 432777"/>
              <a:gd name="connsiteX3" fmla="*/ 540690 w 3943848"/>
              <a:gd name="connsiteY3" fmla="*/ 81376 h 432777"/>
              <a:gd name="connsiteX4" fmla="*/ 0 w 3943848"/>
              <a:gd name="connsiteY4" fmla="*/ 1864 h 432777"/>
              <a:gd name="connsiteX0" fmla="*/ 3943848 w 3943848"/>
              <a:gd name="connsiteY0" fmla="*/ 206734 h 434897"/>
              <a:gd name="connsiteX1" fmla="*/ 2663687 w 3943848"/>
              <a:gd name="connsiteY1" fmla="*/ 413468 h 434897"/>
              <a:gd name="connsiteX2" fmla="*/ 1033670 w 3943848"/>
              <a:gd name="connsiteY2" fmla="*/ 381662 h 434897"/>
              <a:gd name="connsiteX3" fmla="*/ 0 w 3943848"/>
              <a:gd name="connsiteY3" fmla="*/ 0 h 434897"/>
              <a:gd name="connsiteX0" fmla="*/ 3943848 w 3943848"/>
              <a:gd name="connsiteY0" fmla="*/ 206734 h 422715"/>
              <a:gd name="connsiteX1" fmla="*/ 2663687 w 3943848"/>
              <a:gd name="connsiteY1" fmla="*/ 413468 h 422715"/>
              <a:gd name="connsiteX2" fmla="*/ 0 w 3943848"/>
              <a:gd name="connsiteY2" fmla="*/ 0 h 422715"/>
              <a:gd name="connsiteX0" fmla="*/ 3943848 w 3943848"/>
              <a:gd name="connsiteY0" fmla="*/ 206734 h 206734"/>
              <a:gd name="connsiteX1" fmla="*/ 0 w 3943848"/>
              <a:gd name="connsiteY1" fmla="*/ 0 h 206734"/>
              <a:gd name="connsiteX0" fmla="*/ 731521 w 731521"/>
              <a:gd name="connsiteY0" fmla="*/ 15903 h 15903"/>
              <a:gd name="connsiteX1" fmla="*/ 0 w 731521"/>
              <a:gd name="connsiteY1" fmla="*/ 0 h 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1" h="15903">
                <a:moveTo>
                  <a:pt x="731521" y="15903"/>
                </a:moveTo>
                <a:lnTo>
                  <a:pt x="0" y="0"/>
                </a:lnTo>
              </a:path>
            </a:pathLst>
          </a:custGeom>
          <a:noFill/>
          <a:ln w="41275" cap="flat" cmpd="sng" algn="ctr">
            <a:solidFill>
              <a:schemeClr val="tx2"/>
            </a:solidFill>
            <a:prstDash val="sysDot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7496" y="4825973"/>
            <a:ext cx="1833754" cy="865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1800" smtClean="0">
                <a:solidFill>
                  <a:schemeClr val="tx1"/>
                </a:solidFill>
              </a:rPr>
              <a:t>Video flow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5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Demo Flavors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Flexible Multi-PoP Infrastructure Emulator for Carrier-grade MANO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0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Demo Flavors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4209"/>
              </p:ext>
            </p:extLst>
          </p:nvPr>
        </p:nvGraphicFramePr>
        <p:xfrm>
          <a:off x="423863" y="914401"/>
          <a:ext cx="7805738" cy="49729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12318"/>
                <a:gridCol w="998684"/>
                <a:gridCol w="998684"/>
                <a:gridCol w="998684"/>
                <a:gridCol w="998684"/>
                <a:gridCol w="998684"/>
              </a:tblGrid>
              <a:tr h="23058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a) HEAT-template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b) SONATA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EmuGK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c) SONATA</a:t>
                      </a:r>
                      <a:r>
                        <a:rPr lang="en-US" baseline="0" dirty="0" smtClean="0"/>
                        <a:t> SP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d) OSM (RO-only)</a:t>
                      </a:r>
                      <a:endParaRPr lang="en-US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e) OSM (full)</a:t>
                      </a:r>
                      <a:endParaRPr lang="en-US" dirty="0"/>
                    </a:p>
                  </a:txBody>
                  <a:tcPr vert="vert270" anchor="ctr"/>
                </a:tc>
              </a:tr>
              <a:tr h="381013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81013">
                <a:tc>
                  <a:txBody>
                    <a:bodyPr/>
                    <a:lstStyle/>
                    <a:p>
                      <a:r>
                        <a:rPr lang="en-US" dirty="0" smtClean="0"/>
                        <a:t>On-boarding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81013">
                <a:tc>
                  <a:txBody>
                    <a:bodyPr/>
                    <a:lstStyle/>
                    <a:p>
                      <a:r>
                        <a:rPr lang="en-US" dirty="0" smtClean="0"/>
                        <a:t>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81013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81013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81013">
                <a:tc>
                  <a:txBody>
                    <a:bodyPr/>
                    <a:lstStyle/>
                    <a:p>
                      <a:r>
                        <a:rPr lang="en-US" dirty="0" smtClean="0"/>
                        <a:t>Multi-PoP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81013">
                <a:tc>
                  <a:txBody>
                    <a:bodyPr/>
                    <a:lstStyle/>
                    <a:p>
                      <a:r>
                        <a:rPr lang="en-US" dirty="0" smtClean="0"/>
                        <a:t>MANO</a:t>
                      </a:r>
                      <a:r>
                        <a:rPr lang="en-US" baseline="0" dirty="0" smtClean="0"/>
                        <a:t> management </a:t>
                      </a:r>
                      <a:r>
                        <a:rPr lang="en-US" dirty="0" smtClean="0"/>
                        <a:t>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Flexible Multi-PoP Infrastructure Emulator for Carrier-grade MANO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demo is available for download!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914400"/>
            <a:ext cx="8488362" cy="449248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goo.gl/ordJDu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Manuel Peuster (</a:t>
            </a:r>
            <a:r>
              <a:rPr lang="en-US" dirty="0" smtClean="0">
                <a:hlinkClick r:id="rId3"/>
              </a:rPr>
              <a:t>manuel.peuster@upb.de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http://sonata-nfv.eu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33" y="914400"/>
            <a:ext cx="2966057" cy="29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MeDICINE</a:t>
            </a:r>
            <a:r>
              <a:rPr lang="en-US" dirty="0" smtClean="0"/>
              <a:t>” Platform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022938" y="2616048"/>
            <a:ext cx="3770334" cy="303319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Platform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loud 10"/>
          <p:cNvSpPr/>
          <p:nvPr/>
        </p:nvSpPr>
        <p:spPr bwMode="auto">
          <a:xfrm>
            <a:off x="7028696" y="3981912"/>
            <a:ext cx="1703540" cy="1399556"/>
          </a:xfrm>
          <a:prstGeom prst="cloud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b" anchorCtr="1"/>
          <a:lstStyle/>
          <a:p>
            <a:pPr algn="ctr" defTabSz="914400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PoP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5216752" y="2840504"/>
            <a:ext cx="1703540" cy="1399556"/>
          </a:xfrm>
          <a:prstGeom prst="cloud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b" anchorCtr="1"/>
          <a:lstStyle/>
          <a:p>
            <a:pPr algn="ctr" defTabSz="914400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PoP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Multi-</a:t>
            </a:r>
            <a:r>
              <a:rPr lang="en-US" dirty="0" err="1" smtClean="0"/>
              <a:t>PoP</a:t>
            </a:r>
            <a:r>
              <a:rPr lang="en-US" dirty="0" smtClean="0"/>
              <a:t> Emulation Platform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Prototyping Platform</a:t>
            </a:r>
          </a:p>
          <a:p>
            <a:r>
              <a:rPr lang="en-US" dirty="0" smtClean="0"/>
              <a:t>Execute VNFs</a:t>
            </a:r>
          </a:p>
          <a:p>
            <a:r>
              <a:rPr lang="en-US" dirty="0" smtClean="0"/>
              <a:t>… and service chains</a:t>
            </a:r>
          </a:p>
          <a:p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PoP</a:t>
            </a:r>
            <a:endParaRPr lang="en-US" dirty="0" smtClean="0"/>
          </a:p>
          <a:p>
            <a:r>
              <a:rPr lang="en-US" dirty="0" smtClean="0"/>
              <a:t>Realistic topologies</a:t>
            </a:r>
          </a:p>
          <a:p>
            <a:endParaRPr lang="en-US" dirty="0" smtClean="0"/>
          </a:p>
          <a:p>
            <a:r>
              <a:rPr lang="en-US" dirty="0" smtClean="0"/>
              <a:t>Integrate with existing MANO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832122" y="3080617"/>
            <a:ext cx="510070" cy="50088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defTabSz="914400" eaLnBrk="1" hangingPunct="1"/>
            <a:r>
              <a:rPr lang="en-US" altLang="en-US" sz="1600" dirty="0" smtClean="0">
                <a:solidFill>
                  <a:schemeClr val="tx1"/>
                </a:solidFill>
              </a:rPr>
              <a:t>VNF</a:t>
            </a:r>
            <a:endParaRPr lang="en-US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654398" y="4240060"/>
            <a:ext cx="510070" cy="50088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1pPr>
            <a:lvl2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2pPr>
            <a:lvl3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3pPr>
            <a:lvl4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4pPr>
            <a:lvl5pPr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MS Gothic" charset="-128"/>
                <a:cs typeface="MS Gothic" charset="-128"/>
              </a:defRPr>
            </a:lvl9pPr>
          </a:lstStyle>
          <a:p>
            <a:pPr algn="ctr" defTabSz="914400" eaLnBrk="1" hangingPunct="1"/>
            <a:r>
              <a:rPr lang="en-US" altLang="en-US" sz="1600" dirty="0" smtClean="0">
                <a:solidFill>
                  <a:schemeClr val="tx1"/>
                </a:solidFill>
              </a:rPr>
              <a:t>VNF</a:t>
            </a:r>
            <a:endParaRPr lang="en-US" alt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0" idx="1"/>
            <a:endCxn id="11" idx="2"/>
          </p:cNvCxnSpPr>
          <p:nvPr/>
        </p:nvCxnSpPr>
        <p:spPr bwMode="auto">
          <a:xfrm rot="16200000" flipH="1">
            <a:off x="6329691" y="3977401"/>
            <a:ext cx="443120" cy="965458"/>
          </a:xfrm>
          <a:prstGeom prst="bentConnector2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800469" y="4722148"/>
            <a:ext cx="93193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10ms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22938" y="978970"/>
            <a:ext cx="3770333" cy="6695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MANO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 bwMode="auto">
          <a:xfrm>
            <a:off x="6908105" y="1648500"/>
            <a:ext cx="0" cy="518503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908105" y="2254685"/>
            <a:ext cx="0" cy="361363"/>
          </a:xfrm>
          <a:prstGeom prst="straightConnector1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1048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0" grpId="0" animBg="1"/>
      <p:bldP spid="8" grpId="0" animBg="1"/>
      <p:bldP spid="9" grpId="0" animBg="1"/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“</a:t>
            </a:r>
            <a:r>
              <a:rPr lang="en-US" dirty="0" err="1" smtClean="0"/>
              <a:t>MeDICINE</a:t>
            </a:r>
            <a:r>
              <a:rPr lang="en-US" dirty="0" smtClean="0"/>
              <a:t>”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Datacenter </a:t>
            </a:r>
            <a:r>
              <a:rPr lang="en-US" dirty="0" err="1" smtClean="0"/>
              <a:t>servIce</a:t>
            </a:r>
            <a:r>
              <a:rPr lang="en-US" dirty="0" smtClean="0"/>
              <a:t> </a:t>
            </a:r>
            <a:r>
              <a:rPr lang="en-US" dirty="0" err="1" smtClean="0"/>
              <a:t>ChaIN</a:t>
            </a:r>
            <a:r>
              <a:rPr lang="en-US" dirty="0" smtClean="0"/>
              <a:t> Emulator</a:t>
            </a:r>
          </a:p>
          <a:p>
            <a:r>
              <a:rPr lang="en-US" dirty="0" smtClean="0">
                <a:sym typeface="Wingdings"/>
              </a:rPr>
              <a:t>Scope in ETSI terms:</a:t>
            </a:r>
          </a:p>
          <a:p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97919" y="4620207"/>
            <a:ext cx="5105400" cy="148531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MeDICINE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platform</a:t>
            </a:r>
          </a:p>
        </p:txBody>
      </p:sp>
      <p:cxnSp>
        <p:nvCxnSpPr>
          <p:cNvPr id="6" name="Straight Connector 5"/>
          <p:cNvCxnSpPr>
            <a:stCxn id="21" idx="2"/>
            <a:endCxn id="19" idx="0"/>
          </p:cNvCxnSpPr>
          <p:nvPr/>
        </p:nvCxnSpPr>
        <p:spPr>
          <a:xfrm>
            <a:off x="5584118" y="3578418"/>
            <a:ext cx="663" cy="13289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4" idx="3"/>
            <a:endCxn id="17" idx="1"/>
          </p:cNvCxnSpPr>
          <p:nvPr/>
        </p:nvCxnSpPr>
        <p:spPr>
          <a:xfrm>
            <a:off x="3641681" y="490735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5" idx="3"/>
          </p:cNvCxnSpPr>
          <p:nvPr/>
        </p:nvCxnSpPr>
        <p:spPr>
          <a:xfrm>
            <a:off x="3794081" y="505975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46481" y="521215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89081" y="4754950"/>
            <a:ext cx="1752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NFVI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41481" y="4907350"/>
            <a:ext cx="1752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NFVI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3881" y="5059750"/>
            <a:ext cx="1752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NFVI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56081" y="4754950"/>
            <a:ext cx="1752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VIM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8481" y="4907350"/>
            <a:ext cx="1752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VIM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0881" y="5059750"/>
            <a:ext cx="17526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VIM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5418" y="3273618"/>
            <a:ext cx="20574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VNFM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55418" y="2600324"/>
            <a:ext cx="20574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NFVO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9081" y="2600324"/>
            <a:ext cx="20574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OSS/BSS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89081" y="3273618"/>
            <a:ext cx="20574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89081" y="3946912"/>
            <a:ext cx="633785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VNF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41481" y="4099312"/>
            <a:ext cx="633785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VNF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93881" y="4251712"/>
            <a:ext cx="633785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VNF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07896" y="3944262"/>
            <a:ext cx="633785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VNF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60296" y="4096662"/>
            <a:ext cx="633785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VNF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12696" y="4249062"/>
            <a:ext cx="633785" cy="304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VNF</a:t>
            </a:r>
          </a:p>
        </p:txBody>
      </p: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>
            <a:off x="3946481" y="2752724"/>
            <a:ext cx="6089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2"/>
            <a:endCxn id="21" idx="0"/>
          </p:cNvCxnSpPr>
          <p:nvPr/>
        </p:nvCxnSpPr>
        <p:spPr>
          <a:xfrm>
            <a:off x="5584118" y="2905124"/>
            <a:ext cx="0" cy="368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  <a:endCxn id="21" idx="1"/>
          </p:cNvCxnSpPr>
          <p:nvPr/>
        </p:nvCxnSpPr>
        <p:spPr>
          <a:xfrm>
            <a:off x="3946481" y="3426018"/>
            <a:ext cx="6089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0"/>
            <a:endCxn id="23" idx="2"/>
          </p:cNvCxnSpPr>
          <p:nvPr/>
        </p:nvCxnSpPr>
        <p:spPr>
          <a:xfrm flipV="1">
            <a:off x="2917781" y="2905124"/>
            <a:ext cx="0" cy="368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4" idx="2"/>
          </p:cNvCxnSpPr>
          <p:nvPr/>
        </p:nvCxnSpPr>
        <p:spPr>
          <a:xfrm flipV="1">
            <a:off x="3629588" y="4553862"/>
            <a:ext cx="1" cy="21344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510772" y="4568952"/>
            <a:ext cx="1" cy="21344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0"/>
          </p:cNvCxnSpPr>
          <p:nvPr/>
        </p:nvCxnSpPr>
        <p:spPr>
          <a:xfrm flipV="1">
            <a:off x="2205974" y="3587246"/>
            <a:ext cx="663" cy="359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34726" y="3590774"/>
            <a:ext cx="663" cy="359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403681" y="2240350"/>
            <a:ext cx="3429000" cy="33528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NFV Management </a:t>
            </a:r>
            <a:r>
              <a:rPr lang="en-US" sz="2000">
                <a:solidFill>
                  <a:schemeClr val="tx1"/>
                </a:solidFill>
              </a:rPr>
              <a:t>and Orchestration (MANO)</a:t>
            </a:r>
          </a:p>
        </p:txBody>
      </p:sp>
    </p:spTree>
    <p:extLst>
      <p:ext uri="{BB962C8B-B14F-4D97-AF65-F5344CB8AC3E}">
        <p14:creationId xmlns:p14="http://schemas.microsoft.com/office/powerpoint/2010/main" val="4555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914400"/>
            <a:ext cx="4511392" cy="5191125"/>
          </a:xfrm>
        </p:spPr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Containernet</a:t>
            </a:r>
            <a:endParaRPr lang="en-US" dirty="0" smtClean="0"/>
          </a:p>
          <a:p>
            <a:pPr lvl="1"/>
            <a:r>
              <a:rPr lang="en-US" dirty="0" err="1" smtClean="0"/>
              <a:t>Mininet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Adds container support (Docker)</a:t>
            </a:r>
          </a:p>
          <a:p>
            <a:pPr lvl="1"/>
            <a:r>
              <a:rPr lang="en-US" dirty="0" smtClean="0"/>
              <a:t>Containers as hosts in emulated network</a:t>
            </a:r>
          </a:p>
          <a:p>
            <a:pPr lvl="1"/>
            <a:endParaRPr lang="en-US" dirty="0"/>
          </a:p>
          <a:p>
            <a:r>
              <a:rPr lang="en-US" dirty="0" smtClean="0"/>
              <a:t>Allows: Pre-configured VNFs given as containers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smtClean="0"/>
              <a:t>Emulator can be executed on developers Laptop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51823" y="3169085"/>
            <a:ext cx="1590284" cy="1506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800" smtClean="0">
                <a:solidFill>
                  <a:schemeClr val="tx1"/>
                </a:solidFill>
              </a:rPr>
              <a:t>Docker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3691" y="3169085"/>
            <a:ext cx="1590284" cy="1506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Mininet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51823" y="2127120"/>
            <a:ext cx="3492152" cy="46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Containernet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1823" y="1085155"/>
            <a:ext cx="3492152" cy="4600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MeDICINE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 bwMode="auto">
          <a:xfrm>
            <a:off x="7197899" y="1545235"/>
            <a:ext cx="0" cy="5818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8055671" y="2587200"/>
            <a:ext cx="0" cy="5818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260535" y="2587200"/>
            <a:ext cx="0" cy="58188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65" y="3762294"/>
            <a:ext cx="1449936" cy="564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6" y="3460027"/>
            <a:ext cx="1205882" cy="10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4998272" y="1765549"/>
            <a:ext cx="2880808" cy="2562493"/>
            <a:chOff x="4998272" y="1765549"/>
            <a:chExt cx="2880808" cy="2562493"/>
          </a:xfrm>
        </p:grpSpPr>
        <p:cxnSp>
          <p:nvCxnSpPr>
            <p:cNvPr id="153" name="Straight Connector 152"/>
            <p:cNvCxnSpPr/>
            <p:nvPr/>
          </p:nvCxnSpPr>
          <p:spPr>
            <a:xfrm flipV="1">
              <a:off x="5288280" y="2191435"/>
              <a:ext cx="457415" cy="2124336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5755223" y="2013684"/>
              <a:ext cx="2123857" cy="17775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888480" y="2013685"/>
              <a:ext cx="990600" cy="170175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260031" y="3715435"/>
              <a:ext cx="1628449" cy="612607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6202680" y="1838235"/>
              <a:ext cx="705180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20ms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988872" y="3612429"/>
              <a:ext cx="705180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15ms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694052" y="2881201"/>
              <a:ext cx="705180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15ms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998272" y="2881200"/>
              <a:ext cx="705180" cy="26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8ms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389268" y="1765549"/>
              <a:ext cx="1968890" cy="2226860"/>
              <a:chOff x="5130188" y="2545914"/>
              <a:chExt cx="1968890" cy="2226860"/>
            </a:xfrm>
          </p:grpSpPr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0188" y="2545914"/>
                <a:ext cx="712855" cy="734838"/>
              </a:xfrm>
              <a:prstGeom prst="rect">
                <a:avLst/>
              </a:prstGeom>
            </p:spPr>
          </p:pic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6223" y="4037936"/>
                <a:ext cx="712855" cy="734838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MeDICINE</a:t>
            </a:r>
            <a:r>
              <a:rPr lang="en-US" dirty="0" smtClean="0"/>
              <a:t>: Workflow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74320" y="2801035"/>
            <a:ext cx="1258267" cy="1251681"/>
            <a:chOff x="15240" y="3581400"/>
            <a:chExt cx="1258267" cy="1251681"/>
          </a:xfrm>
        </p:grpSpPr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73" y="3581400"/>
              <a:ext cx="914400" cy="914400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15240" y="4463749"/>
              <a:ext cx="1258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Developer</a:t>
              </a:r>
              <a:endParaRPr lang="en-US" dirty="0"/>
            </a:p>
          </p:txBody>
        </p:sp>
      </p:grpSp>
      <p:sp>
        <p:nvSpPr>
          <p:cNvPr id="86" name="Rectangle 85"/>
          <p:cNvSpPr/>
          <p:nvPr/>
        </p:nvSpPr>
        <p:spPr>
          <a:xfrm rot="16200000">
            <a:off x="2658177" y="1849738"/>
            <a:ext cx="2438400" cy="530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MeDICINE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2810577" y="4288138"/>
            <a:ext cx="2133600" cy="530994"/>
          </a:xfrm>
          <a:prstGeom prst="rect">
            <a:avLst/>
          </a:prstGeom>
          <a:pattFill prst="wdUpDiag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MANO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4545767" y="3477571"/>
            <a:ext cx="1676400" cy="16764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PoP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040880" y="1175484"/>
            <a:ext cx="1676400" cy="16764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PoP 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520004" y="3528358"/>
            <a:ext cx="838200" cy="621382"/>
            <a:chOff x="1015558" y="258318"/>
            <a:chExt cx="838200" cy="621382"/>
          </a:xfrm>
        </p:grpSpPr>
        <p:sp>
          <p:nvSpPr>
            <p:cNvPr id="144" name="Round Diagonal Corner Rectangle 143"/>
            <p:cNvSpPr/>
            <p:nvPr/>
          </p:nvSpPr>
          <p:spPr>
            <a:xfrm>
              <a:off x="1112500" y="258318"/>
              <a:ext cx="640100" cy="621382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3358" y="274637"/>
              <a:ext cx="482600" cy="470652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1015558" y="6027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VNF1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224238" y="1102801"/>
            <a:ext cx="838200" cy="621382"/>
            <a:chOff x="1015558" y="258318"/>
            <a:chExt cx="838200" cy="621382"/>
          </a:xfrm>
        </p:grpSpPr>
        <p:sp>
          <p:nvSpPr>
            <p:cNvPr id="141" name="Round Diagonal Corner Rectangle 140"/>
            <p:cNvSpPr/>
            <p:nvPr/>
          </p:nvSpPr>
          <p:spPr>
            <a:xfrm>
              <a:off x="1112500" y="258318"/>
              <a:ext cx="640100" cy="621382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3358" y="274637"/>
              <a:ext cx="482600" cy="470652"/>
            </a:xfrm>
            <a:prstGeom prst="rect">
              <a:avLst/>
            </a:prstGeom>
          </p:spPr>
        </p:pic>
        <p:sp>
          <p:nvSpPr>
            <p:cNvPr id="143" name="TextBox 142"/>
            <p:cNvSpPr txBox="1"/>
            <p:nvPr/>
          </p:nvSpPr>
          <p:spPr>
            <a:xfrm>
              <a:off x="1015558" y="6027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VNF2</a:t>
              </a:r>
              <a:endParaRPr lang="en-US" sz="12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731250" y="4192157"/>
            <a:ext cx="838200" cy="621382"/>
            <a:chOff x="1015558" y="258318"/>
            <a:chExt cx="838200" cy="621382"/>
          </a:xfrm>
        </p:grpSpPr>
        <p:sp>
          <p:nvSpPr>
            <p:cNvPr id="138" name="Round Diagonal Corner Rectangle 137"/>
            <p:cNvSpPr/>
            <p:nvPr/>
          </p:nvSpPr>
          <p:spPr>
            <a:xfrm>
              <a:off x="1112500" y="258318"/>
              <a:ext cx="640100" cy="621382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3358" y="274637"/>
              <a:ext cx="482600" cy="470652"/>
            </a:xfrm>
            <a:prstGeom prst="rect">
              <a:avLst/>
            </a:prstGeom>
          </p:spPr>
        </p:pic>
        <p:sp>
          <p:nvSpPr>
            <p:cNvPr id="140" name="TextBox 139"/>
            <p:cNvSpPr txBox="1"/>
            <p:nvPr/>
          </p:nvSpPr>
          <p:spPr>
            <a:xfrm>
              <a:off x="1015558" y="6027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VNF3</a:t>
              </a:r>
              <a:endParaRPr lang="en-US" sz="1200" dirty="0"/>
            </a:p>
          </p:txBody>
        </p:sp>
      </p:grpSp>
      <p:sp>
        <p:nvSpPr>
          <p:cNvPr id="93" name="Freeform 92"/>
          <p:cNvSpPr/>
          <p:nvPr/>
        </p:nvSpPr>
        <p:spPr>
          <a:xfrm>
            <a:off x="4791323" y="1681711"/>
            <a:ext cx="2796505" cy="2777834"/>
          </a:xfrm>
          <a:custGeom>
            <a:avLst/>
            <a:gdLst>
              <a:gd name="connsiteX0" fmla="*/ 0 w 2796505"/>
              <a:gd name="connsiteY0" fmla="*/ 1203475 h 2777834"/>
              <a:gd name="connsiteX1" fmla="*/ 159027 w 2796505"/>
              <a:gd name="connsiteY1" fmla="*/ 2157632 h 2777834"/>
              <a:gd name="connsiteX2" fmla="*/ 771277 w 2796505"/>
              <a:gd name="connsiteY2" fmla="*/ 1752115 h 2777834"/>
              <a:gd name="connsiteX3" fmla="*/ 1073427 w 2796505"/>
              <a:gd name="connsiteY3" fmla="*/ 694592 h 2777834"/>
              <a:gd name="connsiteX4" fmla="*/ 2329733 w 2796505"/>
              <a:gd name="connsiteY4" fmla="*/ 479907 h 2777834"/>
              <a:gd name="connsiteX5" fmla="*/ 2767054 w 2796505"/>
              <a:gd name="connsiteY5" fmla="*/ 10780 h 2777834"/>
              <a:gd name="connsiteX6" fmla="*/ 2695493 w 2796505"/>
              <a:gd name="connsiteY6" fmla="*/ 988790 h 2777834"/>
              <a:gd name="connsiteX7" fmla="*/ 2202512 w 2796505"/>
              <a:gd name="connsiteY7" fmla="*/ 2014508 h 2777834"/>
              <a:gd name="connsiteX8" fmla="*/ 1224501 w 2796505"/>
              <a:gd name="connsiteY8" fmla="*/ 2435927 h 2777834"/>
              <a:gd name="connsiteX9" fmla="*/ 2512613 w 2796505"/>
              <a:gd name="connsiteY9" fmla="*/ 2777834 h 277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6505" h="2777834">
                <a:moveTo>
                  <a:pt x="0" y="1203475"/>
                </a:moveTo>
                <a:cubicBezTo>
                  <a:pt x="15240" y="1634833"/>
                  <a:pt x="30481" y="2066192"/>
                  <a:pt x="159027" y="2157632"/>
                </a:cubicBezTo>
                <a:cubicBezTo>
                  <a:pt x="287573" y="2249072"/>
                  <a:pt x="618877" y="1995955"/>
                  <a:pt x="771277" y="1752115"/>
                </a:cubicBezTo>
                <a:cubicBezTo>
                  <a:pt x="923677" y="1508275"/>
                  <a:pt x="813684" y="906627"/>
                  <a:pt x="1073427" y="694592"/>
                </a:cubicBezTo>
                <a:cubicBezTo>
                  <a:pt x="1333170" y="482557"/>
                  <a:pt x="2047462" y="593876"/>
                  <a:pt x="2329733" y="479907"/>
                </a:cubicBezTo>
                <a:cubicBezTo>
                  <a:pt x="2612004" y="365938"/>
                  <a:pt x="2706094" y="-74034"/>
                  <a:pt x="2767054" y="10780"/>
                </a:cubicBezTo>
                <a:cubicBezTo>
                  <a:pt x="2828014" y="95594"/>
                  <a:pt x="2789583" y="654835"/>
                  <a:pt x="2695493" y="988790"/>
                </a:cubicBezTo>
                <a:cubicBezTo>
                  <a:pt x="2601403" y="1322745"/>
                  <a:pt x="2447677" y="1773319"/>
                  <a:pt x="2202512" y="2014508"/>
                </a:cubicBezTo>
                <a:cubicBezTo>
                  <a:pt x="1957347" y="2255698"/>
                  <a:pt x="1172818" y="2308706"/>
                  <a:pt x="1224501" y="2435927"/>
                </a:cubicBezTo>
                <a:cubicBezTo>
                  <a:pt x="1276184" y="2563148"/>
                  <a:pt x="2296603" y="2719524"/>
                  <a:pt x="2512613" y="277783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616946" y="2559451"/>
            <a:ext cx="3024284" cy="2075543"/>
            <a:chOff x="4357866" y="3339816"/>
            <a:chExt cx="3024284" cy="2075543"/>
          </a:xfrm>
        </p:grpSpPr>
        <p:sp>
          <p:nvSpPr>
            <p:cNvPr id="136" name="Oval 135"/>
            <p:cNvSpPr/>
            <p:nvPr/>
          </p:nvSpPr>
          <p:spPr>
            <a:xfrm>
              <a:off x="4357866" y="3339816"/>
              <a:ext cx="304800" cy="3048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7077350" y="5110559"/>
              <a:ext cx="304800" cy="3048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42874" y="2213495"/>
            <a:ext cx="3612059" cy="2340140"/>
            <a:chOff x="3883794" y="2993860"/>
            <a:chExt cx="3612059" cy="2340140"/>
          </a:xfrm>
        </p:grpSpPr>
        <p:cxnSp>
          <p:nvCxnSpPr>
            <p:cNvPr id="131" name="Straight Connector 130"/>
            <p:cNvCxnSpPr>
              <a:stCxn id="110" idx="2"/>
            </p:cNvCxnSpPr>
            <p:nvPr/>
          </p:nvCxnSpPr>
          <p:spPr>
            <a:xfrm flipV="1">
              <a:off x="3883794" y="5224167"/>
              <a:ext cx="711299" cy="10983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0" idx="2"/>
            </p:cNvCxnSpPr>
            <p:nvPr/>
          </p:nvCxnSpPr>
          <p:spPr>
            <a:xfrm flipV="1">
              <a:off x="3883794" y="3040537"/>
              <a:ext cx="3612059" cy="229346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10" idx="2"/>
            </p:cNvCxnSpPr>
            <p:nvPr/>
          </p:nvCxnSpPr>
          <p:spPr>
            <a:xfrm flipV="1">
              <a:off x="3883794" y="4450680"/>
              <a:ext cx="2779770" cy="88332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10" idx="2"/>
            </p:cNvCxnSpPr>
            <p:nvPr/>
          </p:nvCxnSpPr>
          <p:spPr>
            <a:xfrm flipV="1">
              <a:off x="3883794" y="2993860"/>
              <a:ext cx="1520051" cy="234014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 rot="19731699">
              <a:off x="5361876" y="3539431"/>
              <a:ext cx="1671499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m</a:t>
              </a:r>
              <a:r>
                <a:rPr lang="en-US" sz="1600" dirty="0" smtClean="0"/>
                <a:t>anage/control</a:t>
              </a:r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21080" y="896035"/>
            <a:ext cx="1614498" cy="2362200"/>
            <a:chOff x="762000" y="1676400"/>
            <a:chExt cx="1614498" cy="2362200"/>
          </a:xfrm>
        </p:grpSpPr>
        <p:sp>
          <p:nvSpPr>
            <p:cNvPr id="120" name="Snip Single Corner Rectangle 119"/>
            <p:cNvSpPr/>
            <p:nvPr/>
          </p:nvSpPr>
          <p:spPr>
            <a:xfrm>
              <a:off x="762000" y="1676400"/>
              <a:ext cx="1219200" cy="14478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V="1">
              <a:off x="1060147" y="2400300"/>
              <a:ext cx="426720" cy="12457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466989" y="2064544"/>
              <a:ext cx="285611" cy="335756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193358" y="2010196"/>
              <a:ext cx="559242" cy="54348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1600200" y="1928019"/>
              <a:ext cx="304800" cy="3048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656" y="2266552"/>
              <a:ext cx="266422" cy="274638"/>
            </a:xfrm>
            <a:prstGeom prst="rect">
              <a:avLst/>
            </a:prstGeom>
          </p:spPr>
        </p:pic>
        <p:cxnSp>
          <p:nvCxnSpPr>
            <p:cNvPr id="126" name="Straight Connector 125"/>
            <p:cNvCxnSpPr/>
            <p:nvPr/>
          </p:nvCxnSpPr>
          <p:spPr>
            <a:xfrm flipV="1">
              <a:off x="1060147" y="1983532"/>
              <a:ext cx="104706" cy="541339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88558" y="2372470"/>
              <a:ext cx="304800" cy="30480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47" y="1846213"/>
              <a:ext cx="266422" cy="274638"/>
            </a:xfrm>
            <a:prstGeom prst="rect">
              <a:avLst/>
            </a:prstGeom>
          </p:spPr>
        </p:pic>
        <p:cxnSp>
          <p:nvCxnSpPr>
            <p:cNvPr id="129" name="Curved Connector 128"/>
            <p:cNvCxnSpPr>
              <a:endCxn id="87" idx="1"/>
            </p:cNvCxnSpPr>
            <p:nvPr/>
          </p:nvCxnSpPr>
          <p:spPr>
            <a:xfrm flipV="1">
              <a:off x="1101573" y="3124200"/>
              <a:ext cx="270027" cy="914400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1138733" y="3393942"/>
              <a:ext cx="123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define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16280" y="3258235"/>
            <a:ext cx="1914282" cy="2665002"/>
            <a:chOff x="457200" y="4038600"/>
            <a:chExt cx="1914282" cy="2665002"/>
          </a:xfrm>
        </p:grpSpPr>
        <p:grpSp>
          <p:nvGrpSpPr>
            <p:cNvPr id="115" name="Group 114"/>
            <p:cNvGrpSpPr/>
            <p:nvPr/>
          </p:nvGrpSpPr>
          <p:grpSpPr>
            <a:xfrm>
              <a:off x="457200" y="5108407"/>
              <a:ext cx="1676400" cy="1595195"/>
              <a:chOff x="457200" y="5108407"/>
              <a:chExt cx="1676400" cy="1595195"/>
            </a:xfrm>
          </p:grpSpPr>
          <p:pic>
            <p:nvPicPr>
              <p:cNvPr id="118" name="Picture 1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257" y="5108407"/>
                <a:ext cx="1206500" cy="1073500"/>
              </a:xfrm>
              <a:prstGeom prst="rect">
                <a:avLst/>
              </a:prstGeom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457200" y="6096000"/>
                <a:ext cx="1676400" cy="60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Network Service</a:t>
                </a:r>
                <a:endParaRPr lang="en-US" dirty="0"/>
              </a:p>
            </p:txBody>
          </p:sp>
        </p:grpSp>
        <p:cxnSp>
          <p:nvCxnSpPr>
            <p:cNvPr id="116" name="Curved Connector 115"/>
            <p:cNvCxnSpPr>
              <a:endCxn id="106" idx="0"/>
            </p:cNvCxnSpPr>
            <p:nvPr/>
          </p:nvCxnSpPr>
          <p:spPr>
            <a:xfrm>
              <a:off x="1101573" y="4038600"/>
              <a:ext cx="171934" cy="1069807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133717" y="4376604"/>
              <a:ext cx="123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develop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135837" y="4553635"/>
            <a:ext cx="1476043" cy="644039"/>
            <a:chOff x="1876757" y="5334000"/>
            <a:chExt cx="1476043" cy="644039"/>
          </a:xfrm>
        </p:grpSpPr>
        <p:cxnSp>
          <p:nvCxnSpPr>
            <p:cNvPr id="113" name="Curved Connector 112"/>
            <p:cNvCxnSpPr>
              <a:stCxn id="106" idx="3"/>
              <a:endCxn id="110" idx="0"/>
            </p:cNvCxnSpPr>
            <p:nvPr/>
          </p:nvCxnSpPr>
          <p:spPr>
            <a:xfrm flipV="1">
              <a:off x="1876757" y="5334000"/>
              <a:ext cx="1476043" cy="311157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877955" y="5628071"/>
              <a:ext cx="1237765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upload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40280" y="1271013"/>
            <a:ext cx="1371600" cy="844222"/>
            <a:chOff x="1981200" y="2051378"/>
            <a:chExt cx="1371600" cy="844222"/>
          </a:xfrm>
        </p:grpSpPr>
        <p:cxnSp>
          <p:nvCxnSpPr>
            <p:cNvPr id="111" name="Curved Connector 110"/>
            <p:cNvCxnSpPr>
              <a:stCxn id="87" idx="0"/>
              <a:endCxn id="109" idx="0"/>
            </p:cNvCxnSpPr>
            <p:nvPr/>
          </p:nvCxnSpPr>
          <p:spPr>
            <a:xfrm>
              <a:off x="1981200" y="2400300"/>
              <a:ext cx="1371600" cy="495300"/>
            </a:xfrm>
            <a:prstGeom prst="curvedConnector3">
              <a:avLst>
                <a:gd name="adj1" fmla="val 44783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95895" y="2051378"/>
              <a:ext cx="123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execute</a:t>
              </a:r>
              <a:endParaRPr lang="en-US" dirty="0"/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4450080" y="896034"/>
            <a:ext cx="4419600" cy="4724401"/>
          </a:xfrm>
          <a:prstGeom prst="roundRect">
            <a:avLst>
              <a:gd name="adj" fmla="val 520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Emulated multi-</a:t>
            </a:r>
            <a:r>
              <a:rPr lang="en-US" dirty="0" err="1" smtClean="0">
                <a:solidFill>
                  <a:schemeClr val="tx1"/>
                </a:solidFill>
              </a:rPr>
              <a:t>PoP</a:t>
            </a:r>
            <a:r>
              <a:rPr lang="en-US" dirty="0" smtClean="0">
                <a:solidFill>
                  <a:schemeClr val="tx1"/>
                </a:solidFill>
              </a:rPr>
              <a:t> environment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142874" y="2115234"/>
            <a:ext cx="3072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4142874" y="1354446"/>
            <a:ext cx="3259164" cy="3089356"/>
            <a:chOff x="4142874" y="1354446"/>
            <a:chExt cx="3259164" cy="3089356"/>
          </a:xfrm>
        </p:grpSpPr>
        <p:cxnSp>
          <p:nvCxnSpPr>
            <p:cNvPr id="105" name="Straight Connector 104"/>
            <p:cNvCxnSpPr>
              <a:stCxn id="109" idx="2"/>
              <a:endCxn id="140" idx="1"/>
            </p:cNvCxnSpPr>
            <p:nvPr/>
          </p:nvCxnSpPr>
          <p:spPr>
            <a:xfrm flipV="1">
              <a:off x="4142874" y="1354446"/>
              <a:ext cx="3259164" cy="76078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9" idx="2"/>
              <a:endCxn id="134" idx="0"/>
            </p:cNvCxnSpPr>
            <p:nvPr/>
          </p:nvCxnSpPr>
          <p:spPr>
            <a:xfrm>
              <a:off x="4142874" y="2115235"/>
              <a:ext cx="796230" cy="1429442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9" idx="2"/>
              <a:endCxn id="144" idx="1"/>
            </p:cNvCxnSpPr>
            <p:nvPr/>
          </p:nvCxnSpPr>
          <p:spPr>
            <a:xfrm>
              <a:off x="4142874" y="2115235"/>
              <a:ext cx="1766176" cy="2328567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 rot="20806575">
              <a:off x="4919474" y="1434235"/>
              <a:ext cx="1671499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interact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360653" y="2115235"/>
            <a:ext cx="2251227" cy="1143000"/>
            <a:chOff x="1101573" y="2895600"/>
            <a:chExt cx="2251227" cy="1143000"/>
          </a:xfrm>
        </p:grpSpPr>
        <p:cxnSp>
          <p:nvCxnSpPr>
            <p:cNvPr id="103" name="Curved Connector 102"/>
            <p:cNvCxnSpPr>
              <a:endCxn id="109" idx="0"/>
            </p:cNvCxnSpPr>
            <p:nvPr/>
          </p:nvCxnSpPr>
          <p:spPr>
            <a:xfrm flipV="1">
              <a:off x="1101573" y="2895600"/>
              <a:ext cx="2251227" cy="1143000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 rot="19119532">
              <a:off x="1107679" y="3620145"/>
              <a:ext cx="2228533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interact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63" name="Rectangular Callout 162"/>
          <p:cNvSpPr/>
          <p:nvPr/>
        </p:nvSpPr>
        <p:spPr bwMode="auto">
          <a:xfrm>
            <a:off x="4004733" y="1855331"/>
            <a:ext cx="4939242" cy="1757098"/>
          </a:xfrm>
          <a:prstGeom prst="wedgeRectCallout">
            <a:avLst>
              <a:gd name="adj1" fmla="val -47942"/>
              <a:gd name="adj2" fmla="val 88375"/>
            </a:avLst>
          </a:prstGeom>
          <a:solidFill>
            <a:schemeClr val="accent2"/>
          </a:solidFill>
          <a:ln w="1905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Arbitrary MANO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systems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000" baseline="0" dirty="0" smtClean="0">
                <a:solidFill>
                  <a:schemeClr val="tx1"/>
                </a:solidFill>
              </a:rPr>
              <a:t>Standard</a:t>
            </a:r>
            <a:r>
              <a:rPr lang="en-US" sz="2000" dirty="0" smtClean="0">
                <a:solidFill>
                  <a:schemeClr val="tx1"/>
                </a:solidFill>
              </a:rPr>
              <a:t> interfaces to emulated PoPs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000" dirty="0" smtClean="0">
                <a:solidFill>
                  <a:schemeClr val="tx1"/>
                </a:solidFill>
              </a:rPr>
              <a:t>“Batteries included” through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SONATA Emulator MANO </a:t>
            </a:r>
            <a:r>
              <a:rPr lang="en-US" sz="2000" baseline="0" dirty="0" smtClean="0">
                <a:solidFill>
                  <a:schemeClr val="tx1"/>
                </a:solidFill>
              </a:rPr>
              <a:t>module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1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149" grpId="0" animBg="1"/>
      <p:bldP spid="150" grpId="0" animBg="1"/>
      <p:bldP spid="93" grpId="0" animBg="1"/>
      <p:bldP spid="109" grpId="0" animBg="1"/>
      <p:bldP spid="163" grpId="0" animBg="1"/>
      <p:bldP spid="16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MeDICINE</a:t>
            </a:r>
            <a:r>
              <a:rPr lang="en-US" dirty="0" smtClean="0"/>
              <a:t>: Workflow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471708"/>
            <a:ext cx="8488362" cy="407650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MeDICINE</a:t>
            </a:r>
            <a:r>
              <a:rPr lang="en-US" dirty="0" smtClean="0"/>
              <a:t>: Topology definition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914400"/>
            <a:ext cx="8488362" cy="311760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Monaco" charset="0"/>
                <a:ea typeface="Monaco" charset="0"/>
                <a:cs typeface="Monaco" charset="0"/>
              </a:rPr>
              <a:t># create three PoPs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p1 =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net.addPoP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“PoP1”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p2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net.addPoP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“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PoP2”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p3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net.addPoP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“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PoP3”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Monaco" charset="0"/>
                <a:ea typeface="Monaco" charset="0"/>
                <a:cs typeface="Monaco" charset="0"/>
              </a:rPr>
              <a:t># create two </a:t>
            </a:r>
            <a:r>
              <a:rPr lang="en-US" dirty="0" err="1" smtClean="0">
                <a:solidFill>
                  <a:srgbClr val="333333"/>
                </a:solidFill>
                <a:latin typeface="Monaco" charset="0"/>
                <a:ea typeface="Monaco" charset="0"/>
                <a:cs typeface="Monaco" charset="0"/>
              </a:rPr>
              <a:t>swtiches</a:t>
            </a:r>
            <a:endParaRPr lang="en-US" dirty="0" smtClean="0">
              <a:solidFill>
                <a:srgbClr val="333333"/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1 =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net.addSwtich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“s1”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s2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net.addSwtich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“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s2”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1250" y="6002272"/>
            <a:ext cx="5676900" cy="476250"/>
          </a:xfrm>
        </p:spPr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740" y="5273457"/>
            <a:ext cx="8656485" cy="18162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MeDICINE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423863" y="5862181"/>
            <a:ext cx="1555249" cy="1013535"/>
          </a:xfrm>
          <a:prstGeom prst="clou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PoP1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loud 10"/>
          <p:cNvSpPr/>
          <p:nvPr/>
        </p:nvSpPr>
        <p:spPr bwMode="auto">
          <a:xfrm>
            <a:off x="3806357" y="5862181"/>
            <a:ext cx="1555249" cy="1013535"/>
          </a:xfrm>
          <a:prstGeom prst="clou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PoP2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7184687" y="5862181"/>
            <a:ext cx="1555249" cy="1013535"/>
          </a:xfrm>
          <a:prstGeom prst="clou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PoP3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90" y="6056783"/>
            <a:ext cx="598181" cy="6203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92" y="6056783"/>
            <a:ext cx="598181" cy="6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MeDICINE</a:t>
            </a:r>
            <a:r>
              <a:rPr lang="en-US" dirty="0" smtClean="0"/>
              <a:t>: Topology definition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914400"/>
            <a:ext cx="8488362" cy="3117600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Monaco" charset="0"/>
                <a:ea typeface="Monaco" charset="0"/>
                <a:cs typeface="Monaco" charset="0"/>
              </a:rPr>
              <a:t># interconnect PoPs and switches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net.addLink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(p1, s1, delay=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“10ms”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net.addLink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(s1, p2,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delay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“</a:t>
            </a:r>
            <a:r>
              <a:rPr lang="en-US" dirty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5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ms”, loss=2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net.addLink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(p2, s2,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delay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“</a:t>
            </a:r>
            <a:r>
              <a:rPr lang="en-US" dirty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3</a:t>
            </a:r>
            <a:r>
              <a:rPr lang="en-US" dirty="0" smtClean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ms”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net.addLink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(s2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p3,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delay=</a:t>
            </a:r>
            <a:r>
              <a:rPr lang="en-US" dirty="0">
                <a:solidFill>
                  <a:srgbClr val="0C7807"/>
                </a:solidFill>
                <a:latin typeface="Monaco" charset="0"/>
                <a:ea typeface="Monaco" charset="0"/>
                <a:cs typeface="Monaco" charset="0"/>
              </a:rPr>
              <a:t>“3ms”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1250" y="6002272"/>
            <a:ext cx="5676900" cy="476250"/>
          </a:xfrm>
        </p:spPr>
        <p:txBody>
          <a:bodyPr/>
          <a:lstStyle/>
          <a:p>
            <a:r>
              <a:rPr lang="de-DE" smtClean="0"/>
              <a:t>A Flexible Multi-PoP Infrastructure Emulator for Carrier-grade MANO Systems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5740" y="5273457"/>
            <a:ext cx="8656485" cy="18162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MeDICINE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423863" y="5862181"/>
            <a:ext cx="1555249" cy="1013535"/>
          </a:xfrm>
          <a:prstGeom prst="clou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PoP1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loud 10"/>
          <p:cNvSpPr/>
          <p:nvPr/>
        </p:nvSpPr>
        <p:spPr bwMode="auto">
          <a:xfrm>
            <a:off x="3806357" y="5862181"/>
            <a:ext cx="1555249" cy="1013535"/>
          </a:xfrm>
          <a:prstGeom prst="clou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PoP2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7184687" y="5862181"/>
            <a:ext cx="1555249" cy="1013535"/>
          </a:xfrm>
          <a:prstGeom prst="cloud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PoP3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90" y="6056783"/>
            <a:ext cx="598181" cy="620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92" y="6056783"/>
            <a:ext cx="598181" cy="62033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  <a:endCxn id="9" idx="1"/>
          </p:cNvCxnSpPr>
          <p:nvPr/>
        </p:nvCxnSpPr>
        <p:spPr bwMode="auto">
          <a:xfrm flipV="1">
            <a:off x="1977816" y="6366951"/>
            <a:ext cx="548574" cy="199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13" name="Straight Arrow Connector 12"/>
          <p:cNvCxnSpPr>
            <a:endCxn id="11" idx="2"/>
          </p:cNvCxnSpPr>
          <p:nvPr/>
        </p:nvCxnSpPr>
        <p:spPr bwMode="auto">
          <a:xfrm>
            <a:off x="3124571" y="6366951"/>
            <a:ext cx="686610" cy="199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16" name="Straight Arrow Connector 15"/>
          <p:cNvCxnSpPr>
            <a:stCxn id="11" idx="0"/>
            <a:endCxn id="10" idx="1"/>
          </p:cNvCxnSpPr>
          <p:nvPr/>
        </p:nvCxnSpPr>
        <p:spPr bwMode="auto">
          <a:xfrm flipV="1">
            <a:off x="5360310" y="6366951"/>
            <a:ext cx="683082" cy="199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21" name="Straight Arrow Connector 20"/>
          <p:cNvCxnSpPr>
            <a:stCxn id="10" idx="3"/>
          </p:cNvCxnSpPr>
          <p:nvPr/>
        </p:nvCxnSpPr>
        <p:spPr bwMode="auto">
          <a:xfrm>
            <a:off x="6641573" y="6366951"/>
            <a:ext cx="543114" cy="0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46758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#38;#38;#38;#38;#38;#38;#38;#38;#38;#38;#38;#38;#38;#38;#38;#38;#38;#38;#38;#38;#38;#38;#38;#38;#38;#38;#38;#38;#38;#38;#38;quot;&amp;#38;#38;#38;#38;#38;#38;#38;#38;#38;#38;#38;#38;#38;#38;#38;#38;#38;#38;#38;#38;#38;#38;#38;#38;#38;#38;#38;#38;#38;#38;#38;#x0D;&amp;#38;#38;#38;#38;#38;#38;#38;#38;#38;#38;#38;#38;#38;#38;#38;#38;#38;#38;#38;#38;#38;#38;#38;#38;#38;#38;#38;#38;#38;#38;#38;#x0A;Hardware Requirements for the SPAN Testbed&amp;#38;#38;#38;#38;#38;#38;#38;#38;#38;#38;#38;#38;#38;#38;#38;#38;#38;#38;#38;#38;#38;#38;#38;#38;#38;#38;#38;#38;#38;#38;#38;quot;&quot;/&gt;&lt;property id=&quot;20307&quot; value=&quot;256&quot;/&gt;&lt;/object&gt;&lt;object type=&quot;3&quot; unique_id=&quot;10005&quot;&gt;&lt;property id=&quot;20148&quot; value=&quot;5&quot;/&gt;&lt;property id=&quot;20300&quot; value=&quot;Slide 2 - &amp;#38;#38;#38;#38;#38;#38;#38;#38;#38;#38;#38;#38;#38;#38;#38;#38;#38;#38;#38;#38;#38;#38;#38;#38;#38;#38;#38;#38;#38;#38;#38;quot;Current Testbed&amp;#38;#38;#38;#38;#38;#38;#38;#38;#38;#38;#38;#38;#38;#38;#38;#38;#38;#38;#38;#38;#38;#38;#38;#38;#38;#38;#38;#38;#38;#38;#38;quot;&quot;/&gt;&lt;property id=&quot;20307&quot; value=&quot;257&quot;/&gt;&lt;/object&gt;&lt;object type=&quot;3&quot; unique_id=&quot;10006&quot;&gt;&lt;property id=&quot;20148&quot; value=&quot;5&quot;/&gt;&lt;property id=&quot;20300&quot; value=&quot;Slide 3 - &amp;#38;#38;#38;#38;#38;#38;#38;#38;#38;#38;#38;#38;#38;#38;#38;#38;#38;#38;#38;#38;#38;#38;#38;#38;#38;#38;#38;#38;#38;#38;#38;quot;Testbed Architecture&amp;#38;#38;#38;#38;#38;#38;#38;#38;#38;#38;#38;#38;#38;#38;#38;#38;#38;#38;#38;#38;#38;#38;#38;#38;#38;#38;#38;#38;#38;#38;#38;quot;&quot;/&gt;&lt;property id=&quot;20307&quot; value=&quot;258&quot;/&gt;&lt;/object&gt;&lt;object type=&quot;3&quot; unique_id=&quot;10007&quot;&gt;&lt;property id=&quot;20148&quot; value=&quot;5&quot;/&gt;&lt;property id=&quot;20300&quot; value=&quot;Slide 4 - &amp;#38;#38;#38;#38;#38;#38;#38;#38;#38;#38;#38;#38;#38;#38;#38;#38;#38;#38;#38;#38;#38;#38;#38;#38;#38;#38;#38;#38;#38;#38;#38;quot;Required Phones and Tablets&amp;#38;#38;#38;#38;#38;#38;#38;#38;#38;#38;#38;#38;#38;#38;#38;#38;#38;#38;#38;#38;#38;#38;#38;#38;#38;#38;#38;#38;#38;#38;#38;quot;&quot;/&gt;&lt;property id=&quot;20307&quot; value=&quot;259&quot;/&gt;&lt;/object&gt;&lt;object type=&quot;3&quot; unique_id=&quot;10008&quot;&gt;&lt;property id=&quot;20148&quot; value=&quot;5&quot;/&gt;&lt;property id=&quot;20300&quot; value=&quot;Slide 5 - &amp;#38;#38;#38;#38;#38;#38;#38;#38;#38;#38;#38;#38;#38;#38;#38;#38;#38;#38;#38;#38;#38;#38;#38;#38;#38;#38;#38;#38;#38;#38;#38;quot;Required Access Point Hardware&amp;#38;#38;#38;#38;#38;#38;#38;#38;#38;#38;#38;#38;#38;#38;#38;#38;#38;#38;#38;#38;#38;#38;#38;#38;#38;#38;#38;#38;#38;#38;#38;quot;&quot;/&gt;&lt;property id=&quot;20307&quot; value=&quot;260&quot;/&gt;&lt;/object&gt;&lt;object type=&quot;3&quot; unique_id=&quot;10009&quot;&gt;&lt;property id=&quot;20148&quot; value=&quot;5&quot;/&gt;&lt;property id=&quot;20300&quot; value=&quot;Slide 6 - &amp;#38;#38;#38;#38;#38;#38;#38;#38;#38;#38;#38;#38;#38;#38;#38;#38;#38;#38;#38;#38;#38;#38;#38;#38;#38;#38;#38;#38;#38;#38;#38;quot;Requirements for Server, Connectivity and Cabling&amp;#38;#38;#38;#38;#38;#38;#38;#38;#38;#38;#38;#38;#38;#38;#38;#38;#38;#38;#38;#38;#38;#38;#38;#38;#38;#38;#38;#38;#38;#38;#38;quot;&quot;/&gt;&lt;property id=&quot;20307&quot; value=&quot;261&quot;/&gt;&lt;/object&gt;&lt;object type=&quot;3&quot; unique_id=&quot;10010&quot;&gt;&lt;property id=&quot;20148&quot; value=&quot;5&quot;/&gt;&lt;property id=&quot;20300&quot; value=&quot;Slide 7 - &amp;#38;#38;#38;#38;#38;#38;#38;#38;#38;#38;#38;#38;#38;#38;#38;#38;#38;#38;#38;#38;#38;#38;#38;#38;#38;#38;#38;#38;#38;#38;#38;quot;Summary and Calculation&amp;#38;#38;#38;#38;#38;#38;#38;#38;#38;#38;#38;#38;#38;#38;#38;#38;#38;#38;#38;#38;#38;#38;#38;#38;#38;#38;#38;#38;#38;#38;#38;quot;&quot;/&gt;&lt;property id=&quot;20307&quot; value=&quot;262&quot;/&gt;&lt;/object&gt;&lt;object type=&quot;3&quot; unique_id=&quot;10011&quot;&gt;&lt;property id=&quot;20148&quot; value=&quot;5&quot;/&gt;&lt;property id=&quot;20300&quot; value=&quot;Slide 8 - &amp;#38;#38;#38;#38;#38;#38;#38;#38;#38;#38;#38;#38;#38;#38;#38;#38;#38;#38;#38;#38;#38;#38;#38;#38;#38;#38;#38;#38;#38;#38;#38;quot;Open Questions&amp;#38;#38;#38;#38;#38;#38;#38;#38;#38;#38;#38;#38;#38;#38;#38;#38;#38;#38;#38;#38;#38;#38;#38;#38;#38;#38;#38;#38;#38;#38;#38;quot;&quot;/&gt;&lt;property id=&quot;20307&quot; value=&quot;263&quot;/&gt;&lt;/object&gt;&lt;/object&gt;&lt;/object&gt;&lt;/database&gt;"/>
  <p:tag name="SECTOMILLISECCONVERTED" val="1"/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5&quot; bottomMinSpacing=&quot;0&quot; bottomMaxSpacing=&quot;0&quot;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2*scale*fontScale&quot; top=&quot;0&quot; width=&quot;agendaWidth-topicLeftSpacing-itemNoWidth-36.50472*scale*fontScale&quot; height=&quot;itemHeight&quot; /&gt;&lt;fill foreColor=&quot;#D9D9D9&quot; visible=&quot;1&quot; /&gt;&lt;/element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5&quot; bottomMinSpacing=&quot;0&quot; bottomMaxSpacing=&quot;0&quot;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Overview&quot; subtitle=&quot;&quot; sizingModeId=&quot;2&quot; fontSize=&quot;18&quot; startTime=&quot;540&quot; timeFormatId=&quot;1&quot; startItemNo=&quot;1&quot; createSingleAgendaSlide=&quot;0&quot; createSeparatingSlides=&quot;1&quot; createBackupSlide=&quot;0&quot; layoutId=&quot;1_1&quot; fontSizeAuto=&quot;0&quot; createSections=&quot;0&quot; singleSlideId=&quot;&quot; backupSlideId=&quot;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.625&quot; rightDistribute=&quot;1&quot; dock=&quot;1&quot; rightSpacing=&quot;184.7549&quot; /&gt;&lt;column field=&quot;responsible&quot; label=&quot;Responsible&quot; visible=&quot;1&quot; checked=&quot;0&quot; leftSpacing=&quot;10&quot; rightDistribute=&quot;1&quot; dock=&quot;1&quot; /&gt;&lt;column field=&quot;freecolumn&quot; label=&quot;&amp;lt;Header&amp;g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Virtualized Composed Services&quot; agendaSlideId=&quot;f53626cb-fbd3-4dce-bfce-fca123797f03&quot; /&gt;&lt;item duration=&quot;30&quot; level=&quot;1&quot; generateAgendaSlide=&quot;1&quot; showAgendaItem=&quot;1&quot; isBreak=&quot;0&quot; itemNo=&quot;2&quot; subItemNo=&quot;0&quot; topic=&quot;Specification of Services with Flexible Structures&quot; agendaSlideId=&quot;9d5bf6ca-8384-4037-bb1b-7e70481dae71&quot; /&gt;&lt;item duration=&quot;30&quot; level=&quot;1&quot; generateAgendaSlide=&quot;1&quot; showAgendaItem=&quot;1&quot; isBreak=&quot;0&quot; itemNo=&quot;3&quot; subItemNo=&quot;0&quot; topic=&quot;Placement Optimization Problem&quot; agendaSlideId=&quot;cb1edd9b-9820-4405-b5f3-0c62b54000a4&quot; /&gt;&lt;item duration=&quot;30&quot; level=&quot;1&quot; generateAgendaSlide=&quot;1&quot; showAgendaItem=&quot;1&quot; isBreak=&quot;0&quot; itemNo=&quot;4&quot; subItemNo=&quot;0&quot; topic=&quot;Selection Heuristic&quot; agendaSlideId=&quot;90e2b05f-f718-4afb-9bc7-bffe056aebe1&quot; /&gt;&lt;item duration=&quot;30&quot; level=&quot;1&quot; generateAgendaSlide=&quot;1&quot; showAgendaItem=&quot;1&quot; isBreak=&quot;0&quot; itemNo=&quot;5&quot; subItemNo=&quot;0&quot; topic=&quot;Evaluation &quot; agendaSlideId=&quot;2a91e072-b85e-44eb-bb77-635426f4db2a&quot; /&gt;&lt;item duration=&quot;30&quot; level=&quot;1&quot; generateAgendaSlide=&quot;1&quot; showAgendaItem=&quot;1&quot; isBreak=&quot;0&quot; itemNo=&quot;6&quot; subItemNo=&quot;0&quot; topic=&quot;Conclusion&quot; agendaSlideId=&quot;fd660074-9738-4f2f-aa9c-dc0b9881e39e&quot; /&gt;&lt;/items&gt;&lt;/agenda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default">
  <a:themeElements>
    <a:clrScheme name="Custom 1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660066"/>
      </a:accent1>
      <a:accent2>
        <a:srgbClr val="FEFCB6"/>
      </a:accent2>
      <a:accent3>
        <a:srgbClr val="FFFFFF"/>
      </a:accent3>
      <a:accent4>
        <a:srgbClr val="353A77"/>
      </a:accent4>
      <a:accent5>
        <a:srgbClr val="F4E9C1"/>
      </a:accent5>
      <a:accent6>
        <a:srgbClr val="E6E4A5"/>
      </a:accent6>
      <a:hlink>
        <a:srgbClr val="6F89F7"/>
      </a:hlink>
      <a:folHlink>
        <a:srgbClr val="CFDB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FEFCB6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E6E4A5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20969</TotalTime>
  <Words>628</Words>
  <Application>Microsoft Macintosh PowerPoint</Application>
  <PresentationFormat>On-screen Show (4:3)</PresentationFormat>
  <Paragraphs>218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Unicode MS</vt:lpstr>
      <vt:lpstr>Monaco</vt:lpstr>
      <vt:lpstr>MS Gothic</vt:lpstr>
      <vt:lpstr>ＭＳ Ｐゴシック</vt:lpstr>
      <vt:lpstr>Symbol</vt:lpstr>
      <vt:lpstr>Tahoma</vt:lpstr>
      <vt:lpstr>Times New Roman</vt:lpstr>
      <vt:lpstr>Wingdings</vt:lpstr>
      <vt:lpstr>Arial</vt:lpstr>
      <vt:lpstr>default</vt:lpstr>
      <vt:lpstr>A Flexible Multi-PoP Infrastructure Emulator for Carrier-grade MANO Systems</vt:lpstr>
      <vt:lpstr>“MeDICINE” Platform Overview</vt:lpstr>
      <vt:lpstr>Idea: Multi-PoP Emulation Platform</vt:lpstr>
      <vt:lpstr>Introducing the “MeDICINE” Platform</vt:lpstr>
      <vt:lpstr>Background</vt:lpstr>
      <vt:lpstr>MeDICINE: Workflow</vt:lpstr>
      <vt:lpstr>MeDICINE: Workflow</vt:lpstr>
      <vt:lpstr>MeDICINE: Topology definition I</vt:lpstr>
      <vt:lpstr>MeDICINE: Topology definition II</vt:lpstr>
      <vt:lpstr>MeDICINE: Flexible API endpoints</vt:lpstr>
      <vt:lpstr>Demo Scenario</vt:lpstr>
      <vt:lpstr>Demo Scenario with three VNFs</vt:lpstr>
      <vt:lpstr>Available Demo Flavors</vt:lpstr>
      <vt:lpstr>Available Demo Flavors</vt:lpstr>
      <vt:lpstr>This demo is available for download!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MeDICINE: Rapid Prototyping of Production-Ready Network Services in Multi-PoP Environments</dc:title>
  <dc:subject/>
  <dc:creator>Manuel Peuster</dc:creator>
  <cp:keywords/>
  <dc:description/>
  <cp:lastModifiedBy>Manuel Peuster</cp:lastModifiedBy>
  <cp:revision>2251</cp:revision>
  <cp:lastPrinted>2017-06-29T10:19:44Z</cp:lastPrinted>
  <dcterms:created xsi:type="dcterms:W3CDTF">2011-02-22T11:59:53Z</dcterms:created>
  <dcterms:modified xsi:type="dcterms:W3CDTF">2017-06-29T10:19:45Z</dcterms:modified>
  <cp:category/>
</cp:coreProperties>
</file>