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21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820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820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eño personalizad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38200" y="6310312"/>
            <a:ext cx="2743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356350"/>
            <a:ext cx="163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7378" y="6310780"/>
            <a:ext cx="1487100" cy="4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10600" y="6356350"/>
            <a:ext cx="168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7378" y="6310780"/>
            <a:ext cx="1487100" cy="4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201270"/>
            <a:ext cx="10515599" cy="4975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7378" y="6310780"/>
            <a:ext cx="1486997" cy="41069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838200" y="1155551"/>
            <a:ext cx="10515599" cy="45718"/>
          </a:xfrm>
          <a:prstGeom prst="rect">
            <a:avLst/>
          </a:prstGeom>
          <a:gradFill>
            <a:gsLst>
              <a:gs pos="0">
                <a:srgbClr val="8296B0"/>
              </a:gs>
              <a:gs pos="20000">
                <a:srgbClr val="8296B0"/>
              </a:gs>
              <a:gs pos="35001">
                <a:srgbClr val="1A8D48"/>
              </a:gs>
              <a:gs pos="52000">
                <a:srgbClr val="FFFF00"/>
              </a:gs>
              <a:gs pos="82000">
                <a:srgbClr val="EE3F17"/>
              </a:gs>
              <a:gs pos="93000">
                <a:srgbClr val="E81766"/>
              </a:gs>
              <a:gs pos="100000">
                <a:srgbClr val="A603AB"/>
              </a:gs>
            </a:gsLst>
            <a:lin ang="1080000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eño personaliza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838200" y="1155551"/>
            <a:ext cx="10515599" cy="45718"/>
          </a:xfrm>
          <a:prstGeom prst="rect">
            <a:avLst/>
          </a:prstGeom>
          <a:gradFill>
            <a:gsLst>
              <a:gs pos="0">
                <a:srgbClr val="8296B0"/>
              </a:gs>
              <a:gs pos="20000">
                <a:srgbClr val="8296B0"/>
              </a:gs>
              <a:gs pos="35001">
                <a:srgbClr val="1A8D48"/>
              </a:gs>
              <a:gs pos="52000">
                <a:srgbClr val="FFFF00"/>
              </a:gs>
              <a:gs pos="82000">
                <a:srgbClr val="EE3F17"/>
              </a:gs>
              <a:gs pos="93000">
                <a:srgbClr val="E81766"/>
              </a:gs>
              <a:gs pos="100000">
                <a:srgbClr val="A603AB"/>
              </a:gs>
            </a:gsLst>
            <a:lin ang="1080000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1637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7378" y="6310780"/>
            <a:ext cx="1486997" cy="41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1680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7378" y="6310780"/>
            <a:ext cx="1486997" cy="41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820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ctrTitle"/>
          </p:nvPr>
        </p:nvSpPr>
        <p:spPr>
          <a:xfrm>
            <a:off x="385312" y="4735901"/>
            <a:ext cx="91440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85312" y="5687426"/>
            <a:ext cx="9144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1621" y="4723889"/>
            <a:ext cx="711600" cy="55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Shape 65"/>
          <p:cNvGrpSpPr/>
          <p:nvPr/>
        </p:nvGrpSpPr>
        <p:grpSpPr>
          <a:xfrm>
            <a:off x="9894343" y="5377028"/>
            <a:ext cx="2169833" cy="1294089"/>
            <a:chOff x="8492952" y="4499896"/>
            <a:chExt cx="3699000" cy="2082204"/>
          </a:xfrm>
        </p:grpSpPr>
        <p:pic>
          <p:nvPicPr>
            <p:cNvPr id="66" name="Shape 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92952" y="6002501"/>
              <a:ext cx="3699000" cy="579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87182" y="4499896"/>
              <a:ext cx="1910700" cy="1324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6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38200" y="1201270"/>
            <a:ext cx="10515600" cy="4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7378" y="6310780"/>
            <a:ext cx="1487100" cy="4106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838200" y="1155551"/>
            <a:ext cx="10515600" cy="45600"/>
          </a:xfrm>
          <a:prstGeom prst="rect">
            <a:avLst/>
          </a:prstGeom>
          <a:gradFill>
            <a:gsLst>
              <a:gs pos="0">
                <a:srgbClr val="8296B0"/>
              </a:gs>
              <a:gs pos="20000">
                <a:srgbClr val="8296B0"/>
              </a:gs>
              <a:gs pos="35000">
                <a:srgbClr val="1A8D48"/>
              </a:gs>
              <a:gs pos="52000">
                <a:srgbClr val="FFFF00"/>
              </a:gs>
              <a:gs pos="82000">
                <a:srgbClr val="EE3F17"/>
              </a:gs>
              <a:gs pos="93000">
                <a:srgbClr val="E81766"/>
              </a:gs>
              <a:gs pos="100000">
                <a:srgbClr val="A603AB"/>
              </a:gs>
            </a:gsLst>
            <a:lin ang="10800025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ctrTitle"/>
          </p:nvPr>
        </p:nvSpPr>
        <p:spPr>
          <a:xfrm>
            <a:off x="385327" y="4553850"/>
            <a:ext cx="110931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SOFTNETWORKING</a:t>
            </a:r>
            <a:r>
              <a:rPr lang="en-GB"/>
              <a:t> - Service Platform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113" name="Shape 113"/>
          <p:cNvSpPr txBox="1"/>
          <p:nvPr>
            <p:ph idx="4294967295" type="subTitle"/>
          </p:nvPr>
        </p:nvSpPr>
        <p:spPr>
          <a:xfrm>
            <a:off x="385312" y="5292778"/>
            <a:ext cx="9144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900"/>
              <a:t>24rd April 2017 - Thomas Soenen (imec)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8300" y="5951060"/>
            <a:ext cx="5596800" cy="90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ec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0149" y="3581365"/>
            <a:ext cx="4102224" cy="2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 </a:t>
            </a:r>
            <a:r>
              <a:rPr lang="en-GB"/>
              <a:t>Deployment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Workflow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199" name="Shape 199"/>
          <p:cNvGrpSpPr/>
          <p:nvPr/>
        </p:nvGrpSpPr>
        <p:grpSpPr>
          <a:xfrm>
            <a:off x="686752" y="2441588"/>
            <a:ext cx="2417276" cy="1709979"/>
            <a:chOff x="422908" y="2137409"/>
            <a:chExt cx="2417276" cy="1709979"/>
          </a:xfrm>
        </p:grpSpPr>
        <p:grpSp>
          <p:nvGrpSpPr>
            <p:cNvPr id="200" name="Shape 200"/>
            <p:cNvGrpSpPr/>
            <p:nvPr/>
          </p:nvGrpSpPr>
          <p:grpSpPr>
            <a:xfrm>
              <a:off x="509841" y="2221496"/>
              <a:ext cx="2330343" cy="1600640"/>
              <a:chOff x="7742963" y="840084"/>
              <a:chExt cx="2330343" cy="1636864"/>
            </a:xfrm>
          </p:grpSpPr>
          <p:pic>
            <p:nvPicPr>
              <p:cNvPr id="201" name="Shape 20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742963" y="840084"/>
                <a:ext cx="2330343" cy="16368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" name="Shape 202"/>
              <p:cNvSpPr txBox="1"/>
              <p:nvPr/>
            </p:nvSpPr>
            <p:spPr>
              <a:xfrm>
                <a:off x="8037317" y="1481425"/>
                <a:ext cx="1124730" cy="31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GB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SONATA SDK</a:t>
                </a:r>
              </a:p>
            </p:txBody>
          </p:sp>
          <p:pic>
            <p:nvPicPr>
              <p:cNvPr id="203" name="Shape 2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28175" y="1014748"/>
                <a:ext cx="536579" cy="5365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Shape 204"/>
              <p:cNvPicPr preferRelativeResize="0"/>
              <p:nvPr/>
            </p:nvPicPr>
            <p:blipFill rotWithShape="1">
              <a:blip r:embed="rId5">
                <a:alphaModFix/>
              </a:blip>
              <a:srcRect b="0" l="76296" r="0" t="0"/>
              <a:stretch/>
            </p:blipFill>
            <p:spPr>
              <a:xfrm rot="-3262542">
                <a:off x="8192369" y="1101953"/>
                <a:ext cx="380753" cy="4436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5" name="Shape 205"/>
            <p:cNvSpPr/>
            <p:nvPr/>
          </p:nvSpPr>
          <p:spPr>
            <a:xfrm>
              <a:off x="422908" y="2137409"/>
              <a:ext cx="2417275" cy="170997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4167209" y="2441589"/>
            <a:ext cx="7867745" cy="3776365"/>
            <a:chOff x="3742569" y="2289184"/>
            <a:chExt cx="7867745" cy="3776365"/>
          </a:xfrm>
        </p:grpSpPr>
        <p:grpSp>
          <p:nvGrpSpPr>
            <p:cNvPr id="207" name="Shape 207"/>
            <p:cNvGrpSpPr/>
            <p:nvPr/>
          </p:nvGrpSpPr>
          <p:grpSpPr>
            <a:xfrm>
              <a:off x="3742569" y="2289184"/>
              <a:ext cx="7867745" cy="3776365"/>
              <a:chOff x="4088726" y="2364583"/>
              <a:chExt cx="7867745" cy="3776365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4104614" y="2364583"/>
                <a:ext cx="7851857" cy="3776365"/>
              </a:xfrm>
              <a:prstGeom prst="rect">
                <a:avLst/>
              </a:prstGeom>
              <a:solidFill>
                <a:srgbClr val="E1EFD8"/>
              </a:solidFill>
              <a:ln cap="flat" cmpd="sng" w="19050">
                <a:solidFill>
                  <a:schemeClr val="dk1"/>
                </a:solidFill>
                <a:prstDash val="dash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9" name="Shape 209"/>
              <p:cNvGrpSpPr/>
              <p:nvPr/>
            </p:nvGrpSpPr>
            <p:grpSpPr>
              <a:xfrm>
                <a:off x="4088726" y="2549235"/>
                <a:ext cx="7715345" cy="3416524"/>
                <a:chOff x="4088726" y="2549235"/>
                <a:chExt cx="7715345" cy="3416524"/>
              </a:xfrm>
            </p:grpSpPr>
            <p:sp>
              <p:nvSpPr>
                <p:cNvPr id="210" name="Shape 210"/>
                <p:cNvSpPr/>
                <p:nvPr/>
              </p:nvSpPr>
              <p:spPr>
                <a:xfrm>
                  <a:off x="4269969" y="2549235"/>
                  <a:ext cx="7534101" cy="34165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Shape 211"/>
                <p:cNvSpPr txBox="1"/>
                <p:nvPr/>
              </p:nvSpPr>
              <p:spPr>
                <a:xfrm>
                  <a:off x="6531085" y="2590717"/>
                  <a:ext cx="30118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en-GB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SONATA Service Platform</a:t>
                  </a:r>
                </a:p>
              </p:txBody>
            </p:sp>
            <p:sp>
              <p:nvSpPr>
                <p:cNvPr id="212" name="Shape 212"/>
                <p:cNvSpPr txBox="1"/>
                <p:nvPr/>
              </p:nvSpPr>
              <p:spPr>
                <a:xfrm>
                  <a:off x="4088726" y="4335307"/>
                  <a:ext cx="358923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en-GB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Service Platform Catalogues</a:t>
                  </a:r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4352514" y="4345957"/>
                  <a:ext cx="3028061" cy="1502179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28575">
                  <a:solidFill>
                    <a:srgbClr val="0070C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4498653" y="4694139"/>
                  <a:ext cx="709346" cy="431238"/>
                </a:xfrm>
                <a:prstGeom prst="flowChartMultidocument">
                  <a:avLst/>
                </a:prstGeom>
                <a:noFill/>
                <a:ln cap="flat" cmpd="sng" w="12700">
                  <a:solidFill>
                    <a:srgbClr val="42719B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en-GB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PDs</a:t>
                  </a:r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5311058" y="4694139"/>
                  <a:ext cx="853174" cy="431238"/>
                </a:xfrm>
                <a:prstGeom prst="flowChartMultidocument">
                  <a:avLst/>
                </a:prstGeom>
                <a:noFill/>
                <a:ln cap="flat" cmpd="sng" w="12700">
                  <a:solidFill>
                    <a:srgbClr val="42719B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en-GB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NSDs</a:t>
                  </a:r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>
                  <a:off x="6272314" y="4694137"/>
                  <a:ext cx="995888" cy="431238"/>
                </a:xfrm>
                <a:prstGeom prst="flowChartMultidocument">
                  <a:avLst/>
                </a:prstGeom>
                <a:noFill/>
                <a:ln cap="flat" cmpd="sng" w="12700">
                  <a:solidFill>
                    <a:srgbClr val="42719B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en-GB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VNFDs</a:t>
                  </a:r>
                </a:p>
              </p:txBody>
            </p:sp>
            <p:grpSp>
              <p:nvGrpSpPr>
                <p:cNvPr id="217" name="Shape 217"/>
                <p:cNvGrpSpPr/>
                <p:nvPr/>
              </p:nvGrpSpPr>
              <p:grpSpPr>
                <a:xfrm>
                  <a:off x="4426812" y="3137789"/>
                  <a:ext cx="2510700" cy="709599"/>
                  <a:chOff x="4554073" y="3209802"/>
                  <a:chExt cx="2201057" cy="709599"/>
                </a:xfrm>
              </p:grpSpPr>
              <p:sp>
                <p:nvSpPr>
                  <p:cNvPr id="218" name="Shape 218"/>
                  <p:cNvSpPr/>
                  <p:nvPr/>
                </p:nvSpPr>
                <p:spPr>
                  <a:xfrm>
                    <a:off x="4554073" y="3209802"/>
                    <a:ext cx="2201057" cy="709599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2700">
                    <a:solidFill>
                      <a:srgbClr val="42719B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Shape 219"/>
                  <p:cNvSpPr txBox="1"/>
                  <p:nvPr/>
                </p:nvSpPr>
                <p:spPr>
                  <a:xfrm>
                    <a:off x="4756146" y="3385710"/>
                    <a:ext cx="17969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en-GB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Gatekeeper</a:t>
                    </a:r>
                  </a:p>
                </p:txBody>
              </p:sp>
            </p:grpSp>
            <p:sp>
              <p:nvSpPr>
                <p:cNvPr id="220" name="Shape 220"/>
                <p:cNvSpPr/>
                <p:nvPr/>
              </p:nvSpPr>
              <p:spPr>
                <a:xfrm>
                  <a:off x="7601670" y="3085552"/>
                  <a:ext cx="3218729" cy="1757804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2700">
                  <a:solidFill>
                    <a:srgbClr val="42719B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Shape 221"/>
                <p:cNvSpPr txBox="1"/>
                <p:nvPr/>
              </p:nvSpPr>
              <p:spPr>
                <a:xfrm>
                  <a:off x="8277940" y="3707246"/>
                  <a:ext cx="179690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en-GB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MANO Framework</a:t>
                  </a:r>
                </a:p>
              </p:txBody>
            </p:sp>
            <p:grpSp>
              <p:nvGrpSpPr>
                <p:cNvPr id="222" name="Shape 222"/>
                <p:cNvGrpSpPr/>
                <p:nvPr/>
              </p:nvGrpSpPr>
              <p:grpSpPr>
                <a:xfrm>
                  <a:off x="5137063" y="5303119"/>
                  <a:ext cx="1454299" cy="497625"/>
                  <a:chOff x="4526362" y="5265650"/>
                  <a:chExt cx="1454299" cy="497625"/>
                </a:xfrm>
              </p:grpSpPr>
              <p:sp>
                <p:nvSpPr>
                  <p:cNvPr id="223" name="Shape 223"/>
                  <p:cNvSpPr/>
                  <p:nvPr/>
                </p:nvSpPr>
                <p:spPr>
                  <a:xfrm>
                    <a:off x="4564628" y="5265650"/>
                    <a:ext cx="1416033" cy="497625"/>
                  </a:xfrm>
                  <a:prstGeom prst="flowChartMagneticDisk">
                    <a:avLst/>
                  </a:prstGeom>
                  <a:noFill/>
                  <a:ln cap="flat" cmpd="sng" w="12700">
                    <a:solidFill>
                      <a:srgbClr val="42719B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Shape 224"/>
                  <p:cNvSpPr txBox="1"/>
                  <p:nvPr/>
                </p:nvSpPr>
                <p:spPr>
                  <a:xfrm>
                    <a:off x="4526362" y="5380032"/>
                    <a:ext cx="133517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GB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.son packages</a:t>
                    </a:r>
                  </a:p>
                </p:txBody>
              </p:sp>
            </p:grpSp>
            <p:sp>
              <p:nvSpPr>
                <p:cNvPr id="225" name="Shape 225"/>
                <p:cNvSpPr/>
                <p:nvPr/>
              </p:nvSpPr>
              <p:spPr>
                <a:xfrm>
                  <a:off x="7608593" y="5154201"/>
                  <a:ext cx="4140498" cy="693934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2700">
                  <a:solidFill>
                    <a:srgbClr val="42719B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Shape 226"/>
                <p:cNvSpPr txBox="1"/>
                <p:nvPr/>
              </p:nvSpPr>
              <p:spPr>
                <a:xfrm>
                  <a:off x="8443207" y="5331892"/>
                  <a:ext cx="262701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en-GB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Infrastructure Abstraction</a:t>
                  </a:r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11070221" y="3085552"/>
                  <a:ext cx="678873" cy="1757804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2700">
                  <a:solidFill>
                    <a:srgbClr val="42719B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Shape 228"/>
                <p:cNvSpPr txBox="1"/>
                <p:nvPr/>
              </p:nvSpPr>
              <p:spPr>
                <a:xfrm rot="-5400000">
                  <a:off x="10726967" y="3827108"/>
                  <a:ext cx="136537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en-GB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Repositories</a:t>
                  </a:r>
                </a:p>
              </p:txBody>
            </p:sp>
          </p:grpSp>
        </p:grpSp>
        <p:pic>
          <p:nvPicPr>
            <p:cNvPr id="229" name="Shape 2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2856489">
              <a:off x="9050045" y="2533459"/>
              <a:ext cx="325284" cy="425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Shape 230"/>
          <p:cNvSpPr/>
          <p:nvPr/>
        </p:nvSpPr>
        <p:spPr>
          <a:xfrm>
            <a:off x="4188267" y="1291898"/>
            <a:ext cx="2196430" cy="63475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80771" y="1411269"/>
            <a:ext cx="1426201" cy="36826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5803062" y="1396505"/>
            <a:ext cx="57259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353930" y="2107081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828544" y="4005875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849" y="4750867"/>
            <a:ext cx="38356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BSS selects and requests instantiation of an NS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224" y="5063275"/>
            <a:ext cx="450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Gatekeeper retrieves the descriptors from Catalogues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7105" y="4388321"/>
            <a:ext cx="3619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Instantiating Network Service in SP</a:t>
            </a:r>
          </a:p>
        </p:txBody>
      </p:sp>
      <p:sp>
        <p:nvSpPr>
          <p:cNvPr id="238" name="Shape 238"/>
          <p:cNvSpPr/>
          <p:nvPr/>
        </p:nvSpPr>
        <p:spPr>
          <a:xfrm rot="5400000">
            <a:off x="4636190" y="2375731"/>
            <a:ext cx="1211283" cy="38861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 rot="5400000">
            <a:off x="5381313" y="3983968"/>
            <a:ext cx="505842" cy="38861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7032046" y="3387500"/>
            <a:ext cx="636678" cy="38861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7193588" y="3094525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9687" y="5366741"/>
            <a:ext cx="383790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Gatekeeper forwards network service initiation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to MANO framework.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570240"/>
            <a:ext cx="107985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type="title"/>
          </p:nvPr>
        </p:nvSpPr>
        <p:spPr>
          <a:xfrm>
            <a:off x="838200" y="365126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MANO Framework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SP architecture</a:t>
            </a:r>
          </a:p>
        </p:txBody>
      </p:sp>
      <p:sp>
        <p:nvSpPr>
          <p:cNvPr id="249" name="Shape 249"/>
          <p:cNvSpPr/>
          <p:nvPr/>
        </p:nvSpPr>
        <p:spPr>
          <a:xfrm>
            <a:off x="3699350" y="2119374"/>
            <a:ext cx="6869400" cy="239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MANO Framework</a:t>
            </a:r>
          </a:p>
        </p:txBody>
      </p:sp>
      <p:sp>
        <p:nvSpPr>
          <p:cNvPr id="257" name="Shape 257"/>
          <p:cNvSpPr/>
          <p:nvPr/>
        </p:nvSpPr>
        <p:spPr>
          <a:xfrm>
            <a:off x="379962" y="1210136"/>
            <a:ext cx="7231200" cy="5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management and orchestration framework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Loosely coupled internal structure provides: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service management for developers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platform management for operators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Broker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Plugins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Managers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Function-/Service-Specific Managers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139" y="2936358"/>
            <a:ext cx="6255600" cy="31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Generic and Customized 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Plugins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533775" y="1254650"/>
            <a:ext cx="98283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MANO Plugins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MANO framework is composed out of a set of loosely coupled MANO plugins (microservices)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these plugins implements a limited, well-defined part of the overall management and orchestration functionality.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Plugins Manager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keeping track of connected MANO 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plugins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GB" sz="1800"/>
              <a:t>Function-/Service-Specific Manager (FSM/SSM)</a:t>
            </a:r>
          </a:p>
          <a:p>
            <a:pPr indent="15239" lvl="0" rtl="0">
              <a:lnSpc>
                <a:spcPct val="70000"/>
              </a:lnSpc>
              <a:spcBef>
                <a:spcPts val="0"/>
              </a:spcBef>
              <a:buSzPct val="100000"/>
            </a:pPr>
            <a:r>
              <a:rPr lang="en-GB" sz="1800"/>
              <a:t>Provide the ability to customize the management </a:t>
            </a:r>
            <a:br>
              <a:rPr lang="en-GB" sz="1800"/>
            </a:br>
            <a:r>
              <a:rPr lang="en-GB" sz="1800"/>
              <a:t>and orchestration behavior for single services and </a:t>
            </a:r>
            <a:br>
              <a:rPr lang="en-GB" sz="1800"/>
            </a:br>
            <a:r>
              <a:rPr lang="en-GB" sz="1800"/>
              <a:t>network functions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007" y="2608816"/>
            <a:ext cx="6210300" cy="34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570240"/>
            <a:ext cx="10798637" cy="438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Abstraction in the SP</a:t>
            </a:r>
          </a:p>
        </p:txBody>
      </p:sp>
      <p:sp>
        <p:nvSpPr>
          <p:cNvPr id="274" name="Shape 274"/>
          <p:cNvSpPr/>
          <p:nvPr/>
        </p:nvSpPr>
        <p:spPr>
          <a:xfrm>
            <a:off x="3811291" y="4524844"/>
            <a:ext cx="3211809" cy="42264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Abstraction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838200" y="1201270"/>
            <a:ext cx="10515599" cy="497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5G scenario, virtual resources will be offered in a distributed way, through a set of </a:t>
            </a:r>
            <a:r>
              <a:rPr lang="en-GB"/>
              <a:t>management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control entities coming from different vendors and using different technologies.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8571"/>
            </a:pPr>
            <a:r>
              <a:rPr lang="en-GB"/>
              <a:t>The Infrastructure Adaptor abstracts this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heterogeneous and distributed infrastructure layer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38200" y="365126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38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Abstraction</a:t>
            </a:r>
          </a:p>
        </p:txBody>
      </p:sp>
      <p:sp>
        <p:nvSpPr>
          <p:cNvPr id="288" name="Shape 288"/>
          <p:cNvSpPr txBox="1"/>
          <p:nvPr>
            <p:ph idx="4294967295" type="dt"/>
          </p:nvPr>
        </p:nvSpPr>
        <p:spPr>
          <a:xfrm>
            <a:off x="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21/09/2016</a:t>
            </a:r>
          </a:p>
        </p:txBody>
      </p:sp>
      <p:sp>
        <p:nvSpPr>
          <p:cNvPr id="289" name="Shape 289"/>
          <p:cNvSpPr/>
          <p:nvPr/>
        </p:nvSpPr>
        <p:spPr>
          <a:xfrm>
            <a:off x="2205161" y="5622664"/>
            <a:ext cx="1429272" cy="903204"/>
          </a:xfrm>
          <a:prstGeom prst="cloud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9025" lIns="58050" rIns="58050" tIns="290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</a:t>
            </a:r>
            <a:b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6921903" y="4329164"/>
            <a:ext cx="1161288" cy="1182339"/>
            <a:chOff x="4761705" y="5625028"/>
            <a:chExt cx="1828799" cy="1861951"/>
          </a:xfrm>
        </p:grpSpPr>
        <p:pic>
          <p:nvPicPr>
            <p:cNvPr id="291" name="Shape 2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42705" y="5625028"/>
              <a:ext cx="685800" cy="11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23705" y="5857080"/>
              <a:ext cx="685800" cy="11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04705" y="6085680"/>
              <a:ext cx="685799" cy="11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61705" y="5857080"/>
              <a:ext cx="685800" cy="11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Shape 2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42705" y="6085680"/>
              <a:ext cx="685800" cy="11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Shape 2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23705" y="6314280"/>
              <a:ext cx="685800" cy="117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Shape 297"/>
          <p:cNvSpPr/>
          <p:nvPr/>
        </p:nvSpPr>
        <p:spPr>
          <a:xfrm>
            <a:off x="3698921" y="5622664"/>
            <a:ext cx="1429272" cy="903204"/>
          </a:xfrm>
          <a:prstGeom prst="cloud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9025" lIns="58050" rIns="58050" tIns="290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</a:t>
            </a:r>
            <a:b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</a:t>
            </a:r>
          </a:p>
        </p:txBody>
      </p:sp>
      <p:sp>
        <p:nvSpPr>
          <p:cNvPr id="298" name="Shape 298"/>
          <p:cNvSpPr/>
          <p:nvPr/>
        </p:nvSpPr>
        <p:spPr>
          <a:xfrm>
            <a:off x="5198951" y="5622664"/>
            <a:ext cx="1429271" cy="903204"/>
          </a:xfrm>
          <a:prstGeom prst="cloud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9025" lIns="58050" rIns="58050" tIns="290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</a:t>
            </a:r>
            <a:b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</a:t>
            </a:r>
          </a:p>
        </p:txBody>
      </p:sp>
      <p:sp>
        <p:nvSpPr>
          <p:cNvPr id="299" name="Shape 299"/>
          <p:cNvSpPr/>
          <p:nvPr/>
        </p:nvSpPr>
        <p:spPr>
          <a:xfrm>
            <a:off x="6698982" y="5622664"/>
            <a:ext cx="1429272" cy="903204"/>
          </a:xfrm>
          <a:prstGeom prst="cloud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9025" lIns="58050" rIns="58050" tIns="290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</a:t>
            </a:r>
            <a:b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</a:t>
            </a:r>
          </a:p>
        </p:txBody>
      </p:sp>
      <p:sp>
        <p:nvSpPr>
          <p:cNvPr id="300" name="Shape 300"/>
          <p:cNvSpPr/>
          <p:nvPr/>
        </p:nvSpPr>
        <p:spPr>
          <a:xfrm>
            <a:off x="8199011" y="5622664"/>
            <a:ext cx="1429272" cy="903204"/>
          </a:xfrm>
          <a:prstGeom prst="cloud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9025" lIns="58050" rIns="58050" tIns="290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</a:t>
            </a:r>
            <a:b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7871" y="5731339"/>
            <a:ext cx="822000" cy="4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0019" y="5733680"/>
            <a:ext cx="822000" cy="4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2767" y="5731339"/>
            <a:ext cx="822000" cy="4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9831" y="5731028"/>
            <a:ext cx="822000" cy="4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1578" y="5299362"/>
            <a:ext cx="822000" cy="4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Shape 306"/>
          <p:cNvGrpSpPr/>
          <p:nvPr/>
        </p:nvGrpSpPr>
        <p:grpSpPr>
          <a:xfrm>
            <a:off x="3832855" y="4329164"/>
            <a:ext cx="1161287" cy="1182339"/>
            <a:chOff x="4761705" y="5625028"/>
            <a:chExt cx="1828799" cy="1861951"/>
          </a:xfrm>
        </p:grpSpPr>
        <p:pic>
          <p:nvPicPr>
            <p:cNvPr id="307" name="Shape 3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42705" y="5625028"/>
              <a:ext cx="685800" cy="11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Shape 3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23705" y="5857080"/>
              <a:ext cx="685800" cy="11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Shape 3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04705" y="6085680"/>
              <a:ext cx="685799" cy="11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Shape 3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61705" y="5857080"/>
              <a:ext cx="685800" cy="11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Shape 3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42705" y="6085680"/>
              <a:ext cx="685800" cy="11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Shape 3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23705" y="6314280"/>
              <a:ext cx="685800" cy="11726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4389" y="5302812"/>
            <a:ext cx="822000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>
            <a:off x="2205161" y="3900451"/>
            <a:ext cx="1245600" cy="3897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WIM</a:t>
            </a:r>
            <a:r>
              <a:rPr baseline="-25000"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353" y="5731028"/>
            <a:ext cx="822000" cy="4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0745" y="5474791"/>
            <a:ext cx="512400" cy="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860" y="5724298"/>
            <a:ext cx="822000" cy="4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12375" y="5476212"/>
            <a:ext cx="558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5290832" y="3900451"/>
            <a:ext cx="1245600" cy="3897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WIM</a:t>
            </a:r>
            <a:r>
              <a:rPr baseline="-25000"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0" name="Shape 320"/>
          <p:cNvSpPr/>
          <p:nvPr/>
        </p:nvSpPr>
        <p:spPr>
          <a:xfrm>
            <a:off x="8376503" y="3897123"/>
            <a:ext cx="1245600" cy="3897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WIM</a:t>
            </a:r>
            <a:r>
              <a:rPr baseline="-25000"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21" name="Shape 321"/>
          <p:cNvSpPr/>
          <p:nvPr/>
        </p:nvSpPr>
        <p:spPr>
          <a:xfrm>
            <a:off x="3742662" y="3910289"/>
            <a:ext cx="1245600" cy="3897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baseline="-25000"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22" name="Shape 322"/>
          <p:cNvSpPr/>
          <p:nvPr/>
        </p:nvSpPr>
        <p:spPr>
          <a:xfrm>
            <a:off x="6828334" y="3907887"/>
            <a:ext cx="1245600" cy="3897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baseline="-25000"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23" name="Shape 323"/>
          <p:cNvCxnSpPr>
            <a:stCxn id="314" idx="2"/>
            <a:endCxn id="315" idx="0"/>
          </p:cNvCxnSpPr>
          <p:nvPr/>
        </p:nvCxnSpPr>
        <p:spPr>
          <a:xfrm flipH="1">
            <a:off x="2252261" y="4290151"/>
            <a:ext cx="575700" cy="144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324" name="Shape 324"/>
          <p:cNvCxnSpPr>
            <a:stCxn id="314" idx="2"/>
            <a:endCxn id="301" idx="0"/>
          </p:cNvCxnSpPr>
          <p:nvPr/>
        </p:nvCxnSpPr>
        <p:spPr>
          <a:xfrm>
            <a:off x="2827961" y="4290151"/>
            <a:ext cx="870900" cy="144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325" name="Shape 325"/>
          <p:cNvCxnSpPr>
            <a:stCxn id="319" idx="2"/>
            <a:endCxn id="302" idx="0"/>
          </p:cNvCxnSpPr>
          <p:nvPr/>
        </p:nvCxnSpPr>
        <p:spPr>
          <a:xfrm flipH="1">
            <a:off x="5201132" y="4290151"/>
            <a:ext cx="712500" cy="144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326" name="Shape 326"/>
          <p:cNvCxnSpPr>
            <a:stCxn id="319" idx="2"/>
            <a:endCxn id="303" idx="0"/>
          </p:cNvCxnSpPr>
          <p:nvPr/>
        </p:nvCxnSpPr>
        <p:spPr>
          <a:xfrm>
            <a:off x="5913632" y="4290151"/>
            <a:ext cx="640200" cy="144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>
            <a:stCxn id="320" idx="2"/>
            <a:endCxn id="304" idx="0"/>
          </p:cNvCxnSpPr>
          <p:nvPr/>
        </p:nvCxnSpPr>
        <p:spPr>
          <a:xfrm flipH="1">
            <a:off x="8200703" y="4286823"/>
            <a:ext cx="798600" cy="1444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328" name="Shape 328"/>
          <p:cNvCxnSpPr>
            <a:stCxn id="320" idx="2"/>
            <a:endCxn id="317" idx="0"/>
          </p:cNvCxnSpPr>
          <p:nvPr/>
        </p:nvCxnSpPr>
        <p:spPr>
          <a:xfrm>
            <a:off x="8999303" y="4286823"/>
            <a:ext cx="695700" cy="143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329" name="Shape 329"/>
          <p:cNvCxnSpPr>
            <a:stCxn id="321" idx="2"/>
            <a:endCxn id="307" idx="0"/>
          </p:cNvCxnSpPr>
          <p:nvPr/>
        </p:nvCxnSpPr>
        <p:spPr>
          <a:xfrm flipH="1">
            <a:off x="4292562" y="4299989"/>
            <a:ext cx="72900" cy="2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330" name="Shape 330"/>
          <p:cNvCxnSpPr>
            <a:stCxn id="322" idx="2"/>
            <a:endCxn id="291" idx="0"/>
          </p:cNvCxnSpPr>
          <p:nvPr/>
        </p:nvCxnSpPr>
        <p:spPr>
          <a:xfrm flipH="1">
            <a:off x="7381534" y="4297587"/>
            <a:ext cx="69600" cy="3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331" name="Shape 331"/>
          <p:cNvSpPr/>
          <p:nvPr/>
        </p:nvSpPr>
        <p:spPr>
          <a:xfrm>
            <a:off x="2093221" y="2013866"/>
            <a:ext cx="7601700" cy="1221600"/>
          </a:xfrm>
          <a:prstGeom prst="roundRect">
            <a:avLst>
              <a:gd fmla="val 0" name="adj"/>
            </a:avLst>
          </a:prstGeom>
          <a:solidFill>
            <a:srgbClr val="FEE599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Abstraction</a:t>
            </a:r>
          </a:p>
        </p:txBody>
      </p:sp>
      <p:sp>
        <p:nvSpPr>
          <p:cNvPr id="332" name="Shape 332"/>
          <p:cNvSpPr/>
          <p:nvPr/>
        </p:nvSpPr>
        <p:spPr>
          <a:xfrm>
            <a:off x="4196851" y="2388984"/>
            <a:ext cx="1862700" cy="652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28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Adaptor</a:t>
            </a:r>
          </a:p>
        </p:txBody>
      </p:sp>
      <p:sp>
        <p:nvSpPr>
          <p:cNvPr id="333" name="Shape 333"/>
          <p:cNvSpPr/>
          <p:nvPr/>
        </p:nvSpPr>
        <p:spPr>
          <a:xfrm>
            <a:off x="6628268" y="2415846"/>
            <a:ext cx="1862700" cy="652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28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WIM Adaptor</a:t>
            </a:r>
          </a:p>
        </p:txBody>
      </p:sp>
      <p:cxnSp>
        <p:nvCxnSpPr>
          <p:cNvPr id="334" name="Shape 334"/>
          <p:cNvCxnSpPr>
            <a:stCxn id="332" idx="2"/>
            <a:endCxn id="321" idx="0"/>
          </p:cNvCxnSpPr>
          <p:nvPr/>
        </p:nvCxnSpPr>
        <p:spPr>
          <a:xfrm flipH="1">
            <a:off x="4365601" y="3041784"/>
            <a:ext cx="762600" cy="86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5" name="Shape 335"/>
          <p:cNvCxnSpPr>
            <a:stCxn id="332" idx="2"/>
            <a:endCxn id="322" idx="0"/>
          </p:cNvCxnSpPr>
          <p:nvPr/>
        </p:nvCxnSpPr>
        <p:spPr>
          <a:xfrm>
            <a:off x="5128201" y="3041784"/>
            <a:ext cx="2322899" cy="86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6" name="Shape 336"/>
          <p:cNvCxnSpPr>
            <a:stCxn id="333" idx="2"/>
            <a:endCxn id="319" idx="0"/>
          </p:cNvCxnSpPr>
          <p:nvPr/>
        </p:nvCxnSpPr>
        <p:spPr>
          <a:xfrm flipH="1">
            <a:off x="5913518" y="3068646"/>
            <a:ext cx="1646100" cy="8319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7" name="Shape 337"/>
          <p:cNvCxnSpPr>
            <a:stCxn id="333" idx="2"/>
            <a:endCxn id="320" idx="0"/>
          </p:cNvCxnSpPr>
          <p:nvPr/>
        </p:nvCxnSpPr>
        <p:spPr>
          <a:xfrm>
            <a:off x="7559618" y="3068646"/>
            <a:ext cx="1439700" cy="828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8" name="Shape 338"/>
          <p:cNvCxnSpPr>
            <a:stCxn id="333" idx="2"/>
            <a:endCxn id="314" idx="0"/>
          </p:cNvCxnSpPr>
          <p:nvPr/>
        </p:nvCxnSpPr>
        <p:spPr>
          <a:xfrm flipH="1">
            <a:off x="2828018" y="3068646"/>
            <a:ext cx="4731600" cy="8319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9" name="Shape 339"/>
          <p:cNvSpPr/>
          <p:nvPr/>
        </p:nvSpPr>
        <p:spPr>
          <a:xfrm>
            <a:off x="2708835" y="1441091"/>
            <a:ext cx="6387300" cy="5136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Bus</a:t>
            </a:r>
          </a:p>
        </p:txBody>
      </p:sp>
      <p:cxnSp>
        <p:nvCxnSpPr>
          <p:cNvPr id="340" name="Shape 340"/>
          <p:cNvCxnSpPr>
            <a:stCxn id="332" idx="0"/>
          </p:cNvCxnSpPr>
          <p:nvPr/>
        </p:nvCxnSpPr>
        <p:spPr>
          <a:xfrm rot="10800000">
            <a:off x="5128201" y="1954584"/>
            <a:ext cx="0" cy="43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1" name="Shape 341"/>
          <p:cNvCxnSpPr>
            <a:stCxn id="333" idx="0"/>
          </p:cNvCxnSpPr>
          <p:nvPr/>
        </p:nvCxnSpPr>
        <p:spPr>
          <a:xfrm rot="10800000">
            <a:off x="7559618" y="1954746"/>
            <a:ext cx="0" cy="46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2" name="Shape 342"/>
          <p:cNvCxnSpPr>
            <a:stCxn id="314" idx="2"/>
            <a:endCxn id="313" idx="1"/>
          </p:cNvCxnSpPr>
          <p:nvPr/>
        </p:nvCxnSpPr>
        <p:spPr>
          <a:xfrm>
            <a:off x="2827961" y="4290151"/>
            <a:ext cx="1126500" cy="122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343" name="Shape 343"/>
          <p:cNvCxnSpPr>
            <a:stCxn id="319" idx="2"/>
            <a:endCxn id="305" idx="1"/>
          </p:cNvCxnSpPr>
          <p:nvPr/>
        </p:nvCxnSpPr>
        <p:spPr>
          <a:xfrm>
            <a:off x="5913632" y="4290151"/>
            <a:ext cx="1177800" cy="122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344" name="Shape 344"/>
          <p:cNvCxnSpPr>
            <a:stCxn id="316" idx="0"/>
            <a:endCxn id="345" idx="2"/>
          </p:cNvCxnSpPr>
          <p:nvPr/>
        </p:nvCxnSpPr>
        <p:spPr>
          <a:xfrm rot="-5400000">
            <a:off x="2616945" y="4541791"/>
            <a:ext cx="153000" cy="1713000"/>
          </a:xfrm>
          <a:prstGeom prst="curvedConnector2">
            <a:avLst/>
          </a:prstGeom>
          <a:noFill/>
          <a:ln cap="flat" cmpd="sng" w="57150">
            <a:solidFill>
              <a:srgbClr val="FFC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6" name="Shape 346"/>
          <p:cNvCxnSpPr>
            <a:stCxn id="345" idx="6"/>
            <a:endCxn id="347" idx="2"/>
          </p:cNvCxnSpPr>
          <p:nvPr/>
        </p:nvCxnSpPr>
        <p:spPr>
          <a:xfrm>
            <a:off x="4316511" y="5321716"/>
            <a:ext cx="2932200" cy="156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FFC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>
            <a:stCxn id="347" idx="6"/>
            <a:endCxn id="318" idx="0"/>
          </p:cNvCxnSpPr>
          <p:nvPr/>
        </p:nvCxnSpPr>
        <p:spPr>
          <a:xfrm>
            <a:off x="7998575" y="5337312"/>
            <a:ext cx="2093100" cy="138900"/>
          </a:xfrm>
          <a:prstGeom prst="curvedConnector2">
            <a:avLst/>
          </a:prstGeom>
          <a:noFill/>
          <a:ln cap="flat" cmpd="sng" w="57150">
            <a:solidFill>
              <a:srgbClr val="FFC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671285" y="365125"/>
            <a:ext cx="11067142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Framework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838200" y="1201270"/>
            <a:ext cx="10515599" cy="497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alibri"/>
            </a:pPr>
            <a:r>
              <a:rPr b="0" i="0" lang="en-GB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Offers user-defined, real-time, multi-level data collection (</a:t>
            </a:r>
            <a:r>
              <a:rPr lang="en-GB"/>
              <a:t>e.g. on networking, storage and computing)</a:t>
            </a:r>
            <a:r>
              <a:rPr b="0" i="0" lang="en-GB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alerting.</a:t>
            </a: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alibri"/>
            </a:pPr>
            <a:r>
              <a:rPr lang="en-GB"/>
              <a:t>O</a:t>
            </a:r>
            <a:r>
              <a:rPr b="0" i="0" lang="en-GB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 source, scalable and modular monitoring solution which is compliant with ETSI NFV MANO framework.</a:t>
            </a: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>
              <a:lnSpc>
                <a:spcPct val="80000"/>
              </a:lnSpc>
              <a:spcBef>
                <a:spcPts val="500"/>
              </a:spcBef>
              <a:buSzPct val="128571"/>
            </a:pPr>
            <a:r>
              <a:rPr lang="en-GB"/>
              <a:t>Monitoring VMs, Containers, OpenStack, OpenFlow</a:t>
            </a:r>
          </a:p>
          <a:p>
            <a:pPr indent="0" lvl="0" marL="0" rtl="0">
              <a:lnSpc>
                <a:spcPct val="80000"/>
              </a:lnSpc>
              <a:spcBef>
                <a:spcPts val="500"/>
              </a:spcBef>
              <a:buNone/>
            </a:pPr>
            <a:r>
              <a:t/>
            </a:r>
            <a:endParaRPr/>
          </a:p>
          <a:p>
            <a:pPr indent="-457200" lvl="0" marL="457200" rtl="0">
              <a:lnSpc>
                <a:spcPct val="80000"/>
              </a:lnSpc>
              <a:spcBef>
                <a:spcPts val="500"/>
              </a:spcBef>
              <a:buSzPct val="128571"/>
            </a:pPr>
            <a:r>
              <a:rPr lang="en-GB"/>
              <a:t>Customizable monitoring metrics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1469570" y="3882571"/>
            <a:ext cx="2485571" cy="2752154"/>
          </a:xfrm>
          <a:prstGeom prst="rect">
            <a:avLst/>
          </a:prstGeom>
          <a:solidFill>
            <a:srgbClr val="757070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4352469" y="2235200"/>
            <a:ext cx="3470729" cy="4459396"/>
          </a:xfrm>
          <a:prstGeom prst="rect">
            <a:avLst/>
          </a:prstGeom>
          <a:solidFill>
            <a:srgbClr val="757070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2"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570" y="1273844"/>
            <a:ext cx="8654143" cy="536088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1596570" y="3933371"/>
            <a:ext cx="2095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son-monitor-probe</a:t>
            </a: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Framework: architecture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193971" y="2307771"/>
            <a:ext cx="1375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son-monitor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7" name="Shape 367"/>
          <p:cNvSpPr/>
          <p:nvPr/>
        </p:nvSpPr>
        <p:spPr>
          <a:xfrm>
            <a:off x="8549025" y="4283900"/>
            <a:ext cx="1841400" cy="102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8596575" y="4761400"/>
            <a:ext cx="230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MANO framework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671285" y="365125"/>
            <a:ext cx="110670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Use and </a:t>
            </a:r>
            <a:r>
              <a:rPr lang="en-GB"/>
              <a:t>Contribute</a:t>
            </a: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64179" y="1554808"/>
            <a:ext cx="11067000" cy="4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alibri"/>
            </a:pPr>
            <a:r>
              <a:rPr lang="en-GB"/>
              <a:t>Ensemble of Docker containers</a:t>
            </a: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alibri"/>
            </a:pPr>
            <a:r>
              <a:rPr lang="en-GB"/>
              <a:t>Ansible playbook for the installation: github.com/sonata-nfv/son-install</a:t>
            </a: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>
              <a:lnSpc>
                <a:spcPct val="80000"/>
              </a:lnSpc>
              <a:spcBef>
                <a:spcPts val="500"/>
              </a:spcBef>
              <a:buSzPct val="128571"/>
            </a:pPr>
            <a:r>
              <a:rPr lang="en-GB"/>
              <a:t>Contribute to the development: github.com/sonata-nfv/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/ Content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94945" y="1424988"/>
            <a:ext cx="10515600" cy="4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platform overview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overview: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Gatekeeper</a:t>
            </a:r>
          </a:p>
          <a:p>
            <a: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GB"/>
              <a:t>API</a:t>
            </a:r>
          </a:p>
          <a:p>
            <a: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GB"/>
              <a:t>GUI</a:t>
            </a:r>
          </a:p>
          <a:p>
            <a: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GB"/>
              <a:t>BSS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Catalogues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MANO Framework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Infrastructure Adaptor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385312" y="4926973"/>
            <a:ext cx="91440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pic>
        <p:nvPicPr>
          <p:cNvPr descr="imec.png"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599" y="4495600"/>
            <a:ext cx="5872899" cy="29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7898700" y="4495600"/>
            <a:ext cx="67077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Thomas.soenen@ugent.be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6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platform overview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http://wiki.sonata-nfv.eu/images/6/6f/Implementation_architecture_post_athens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37" y="1445150"/>
            <a:ext cx="11541724" cy="48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2711125" y="1445150"/>
            <a:ext cx="9265500" cy="3791100"/>
          </a:xfrm>
          <a:prstGeom prst="rect">
            <a:avLst/>
          </a:prstGeom>
          <a:solidFill>
            <a:srgbClr val="FF0000">
              <a:alpha val="9800"/>
            </a:srgbClr>
          </a:solidFill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570240"/>
            <a:ext cx="10798637" cy="43813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Gatekeeper in the SP architecture</a:t>
            </a:r>
          </a:p>
        </p:txBody>
      </p:sp>
      <p:sp>
        <p:nvSpPr>
          <p:cNvPr id="137" name="Shape 137"/>
          <p:cNvSpPr/>
          <p:nvPr/>
        </p:nvSpPr>
        <p:spPr>
          <a:xfrm>
            <a:off x="3051203" y="3979503"/>
            <a:ext cx="556967" cy="100176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Gatekeeper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201270"/>
            <a:ext cx="10515599" cy="497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To satisfy 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5G flexibility requirements, cloud SPs will have to</a:t>
            </a:r>
            <a:r>
              <a:rPr lang="en-GB"/>
              <a:t> allow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to </a:t>
            </a:r>
            <a:r>
              <a:rPr lang="en-GB"/>
              <a:t>other parties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3rd party Services and Network Functions available in the Catalogues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3rd party infrastructure To deploy on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Customers requesting the deployment of a service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Developers requiring feedback on the performance of their functions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that happen in a secure and controlled way?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a ‘central’ component (Gatekeeper), that: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Controls all API accesses to the SP;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Validates any asset that is submitted to the SP;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Authenticates/Authorizes any access;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65126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Gatekeeper</a:t>
            </a:r>
          </a:p>
        </p:txBody>
      </p:sp>
      <p:sp>
        <p:nvSpPr>
          <p:cNvPr id="151" name="Shape 151"/>
          <p:cNvSpPr/>
          <p:nvPr/>
        </p:nvSpPr>
        <p:spPr>
          <a:xfrm>
            <a:off x="5205779" y="3034582"/>
            <a:ext cx="916500" cy="6816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7400" lIns="34825" rIns="34825" tIns="174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</a:p>
        </p:txBody>
      </p:sp>
      <p:sp>
        <p:nvSpPr>
          <p:cNvPr id="152" name="Shape 152"/>
          <p:cNvSpPr/>
          <p:nvPr/>
        </p:nvSpPr>
        <p:spPr>
          <a:xfrm>
            <a:off x="5205779" y="2309752"/>
            <a:ext cx="916500" cy="6816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7400" lIns="34825" rIns="34825" tIns="174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BSS</a:t>
            </a:r>
          </a:p>
        </p:txBody>
      </p:sp>
      <p:sp>
        <p:nvSpPr>
          <p:cNvPr id="153" name="Shape 153"/>
          <p:cNvSpPr/>
          <p:nvPr/>
        </p:nvSpPr>
        <p:spPr>
          <a:xfrm rot="-5400000">
            <a:off x="4939805" y="3545786"/>
            <a:ext cx="3088500" cy="6165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7400" lIns="34825" rIns="34825" tIns="174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0559" y="2778469"/>
            <a:ext cx="492900" cy="120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4012285" y="4162644"/>
            <a:ext cx="916500" cy="681600"/>
          </a:xfrm>
          <a:prstGeom prst="rect">
            <a:avLst/>
          </a:prstGeom>
          <a:solidFill>
            <a:srgbClr val="D0CECE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7400" lIns="34825" rIns="34825" tIns="174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SDK</a:t>
            </a:r>
          </a:p>
        </p:txBody>
      </p:sp>
      <p:sp>
        <p:nvSpPr>
          <p:cNvPr id="156" name="Shape 156"/>
          <p:cNvSpPr/>
          <p:nvPr/>
        </p:nvSpPr>
        <p:spPr>
          <a:xfrm>
            <a:off x="6941756" y="2300293"/>
            <a:ext cx="1663800" cy="953100"/>
          </a:xfrm>
          <a:prstGeom prst="can">
            <a:avLst>
              <a:gd fmla="val 25000" name="adj"/>
            </a:avLst>
          </a:prstGeom>
          <a:solidFill>
            <a:srgbClr val="D0CECE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7400" lIns="34825" rIns="34825" tIns="174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Catalogues</a:t>
            </a:r>
          </a:p>
        </p:txBody>
      </p:sp>
      <p:sp>
        <p:nvSpPr>
          <p:cNvPr id="157" name="Shape 157"/>
          <p:cNvSpPr/>
          <p:nvPr/>
        </p:nvSpPr>
        <p:spPr>
          <a:xfrm>
            <a:off x="6941756" y="4403096"/>
            <a:ext cx="1620900" cy="995100"/>
          </a:xfrm>
          <a:prstGeom prst="rect">
            <a:avLst/>
          </a:prstGeom>
          <a:solidFill>
            <a:srgbClr val="D0CECE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7400" lIns="34825" rIns="34825" tIns="174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MANO Framework</a:t>
            </a:r>
          </a:p>
        </p:txBody>
      </p:sp>
      <p:sp>
        <p:nvSpPr>
          <p:cNvPr id="158" name="Shape 158"/>
          <p:cNvSpPr/>
          <p:nvPr/>
        </p:nvSpPr>
        <p:spPr>
          <a:xfrm>
            <a:off x="6941756" y="3315237"/>
            <a:ext cx="1663800" cy="1040400"/>
          </a:xfrm>
          <a:prstGeom prst="can">
            <a:avLst>
              <a:gd fmla="val 25000" name="adj"/>
            </a:avLst>
          </a:prstGeom>
          <a:solidFill>
            <a:srgbClr val="D0CECE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7400" lIns="34825" rIns="34825" tIns="174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Repositories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4928701" y="4546950"/>
            <a:ext cx="1247100" cy="13500"/>
          </a:xfrm>
          <a:prstGeom prst="straightConnector1">
            <a:avLst/>
          </a:prstGeom>
          <a:noFill/>
          <a:ln cap="flat" cmpd="sng" w="38100">
            <a:solidFill>
              <a:srgbClr val="548135"/>
            </a:solidFill>
            <a:prstDash val="solid"/>
            <a:miter/>
            <a:headEnd len="lg" w="lg" type="stealth"/>
            <a:tailEnd len="lg" w="lg" type="stealth"/>
          </a:ln>
        </p:spPr>
      </p:cxnSp>
      <p:cxnSp>
        <p:nvCxnSpPr>
          <p:cNvPr id="160" name="Shape 160"/>
          <p:cNvCxnSpPr>
            <a:stCxn id="154" idx="3"/>
            <a:endCxn id="151" idx="1"/>
          </p:cNvCxnSpPr>
          <p:nvPr/>
        </p:nvCxnSpPr>
        <p:spPr>
          <a:xfrm flipH="1" rot="10800000">
            <a:off x="3433459" y="3375319"/>
            <a:ext cx="1772400" cy="7500"/>
          </a:xfrm>
          <a:prstGeom prst="straightConnector1">
            <a:avLst/>
          </a:prstGeom>
          <a:noFill/>
          <a:ln cap="flat" cmpd="sng" w="38100">
            <a:solidFill>
              <a:srgbClr val="548135"/>
            </a:solidFill>
            <a:prstDash val="solid"/>
            <a:miter/>
            <a:headEnd len="lg" w="lg" type="stealth"/>
            <a:tailEnd len="lg" w="lg" type="stealth"/>
          </a:ln>
        </p:spPr>
      </p:cxnSp>
      <p:cxnSp>
        <p:nvCxnSpPr>
          <p:cNvPr id="161" name="Shape 161"/>
          <p:cNvCxnSpPr>
            <a:stCxn id="162" idx="3"/>
            <a:endCxn id="152" idx="1"/>
          </p:cNvCxnSpPr>
          <p:nvPr/>
        </p:nvCxnSpPr>
        <p:spPr>
          <a:xfrm>
            <a:off x="4234679" y="2649052"/>
            <a:ext cx="971100" cy="1500"/>
          </a:xfrm>
          <a:prstGeom prst="straightConnector1">
            <a:avLst/>
          </a:prstGeom>
          <a:noFill/>
          <a:ln cap="flat" cmpd="sng" w="38100">
            <a:solidFill>
              <a:srgbClr val="548135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163" name="Shape 163"/>
          <p:cNvSpPr txBox="1"/>
          <p:nvPr/>
        </p:nvSpPr>
        <p:spPr>
          <a:xfrm>
            <a:off x="3433242" y="1675350"/>
            <a:ext cx="10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End-User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819923" y="2416197"/>
            <a:ext cx="7994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66" name="Shape 166"/>
          <p:cNvCxnSpPr/>
          <p:nvPr/>
        </p:nvCxnSpPr>
        <p:spPr>
          <a:xfrm>
            <a:off x="2665338" y="4576500"/>
            <a:ext cx="1348499" cy="6300"/>
          </a:xfrm>
          <a:prstGeom prst="straightConnector1">
            <a:avLst/>
          </a:prstGeom>
          <a:noFill/>
          <a:ln cap="flat" cmpd="sng" w="38100">
            <a:solidFill>
              <a:srgbClr val="548135"/>
            </a:solidFill>
            <a:prstDash val="solid"/>
            <a:miter/>
            <a:headEnd len="lg" w="lg" type="stealth"/>
            <a:tailEnd len="lg" w="lg" type="stealth"/>
          </a:ln>
        </p:spPr>
      </p:cxnSp>
      <p:sp>
        <p:nvSpPr>
          <p:cNvPr id="167" name="Shape 167"/>
          <p:cNvSpPr txBox="1"/>
          <p:nvPr/>
        </p:nvSpPr>
        <p:spPr>
          <a:xfrm>
            <a:off x="1731274" y="372697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</a:p>
        </p:txBody>
      </p:sp>
      <p:sp>
        <p:nvSpPr>
          <p:cNvPr id="168" name="Shape 168"/>
          <p:cNvSpPr/>
          <p:nvPr/>
        </p:nvSpPr>
        <p:spPr>
          <a:xfrm>
            <a:off x="5085568" y="2149699"/>
            <a:ext cx="1772400" cy="333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9639" y="2044682"/>
            <a:ext cx="435000" cy="12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349" y="4096270"/>
            <a:ext cx="435000" cy="12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71285" y="365125"/>
            <a:ext cx="11067142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Gatekeeper 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38200" y="1201270"/>
            <a:ext cx="10515600" cy="4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available in the SP’s Catalogues are available for End-Users (Customers) to ‘buy’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may be a complex process, so this Business Support System (BSS) module abstracts all that complexity, presenting a graphical user interface to: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the catalogue available services list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new service instances (‘selling’)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currently running service instances (when the service has been updated)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71285" y="365125"/>
            <a:ext cx="11067142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Gatekeeper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GUI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38200" y="1201275"/>
            <a:ext cx="10998900" cy="4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 </a:t>
            </a:r>
            <a:r>
              <a:rPr lang="en-GB"/>
              <a:t>provides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GUI connected to it’s API, to show/</a:t>
            </a:r>
            <a:r>
              <a:rPr lang="en-GB"/>
              <a:t>edit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different processes it is involved in, authorize users, show monitoring data, etc.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550" y="2292275"/>
            <a:ext cx="7832400" cy="43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38200" y="365126"/>
            <a:ext cx="10515599" cy="8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Platform Catalogues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38200" y="1201270"/>
            <a:ext cx="10515599" cy="497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storage for all network service catalogue needs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valid network service and virtual network function descriptors for two purposes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network service development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Instantiation of network service on the service platform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of valid SONATA package files for 3</a:t>
            </a:r>
            <a:r>
              <a:rPr b="0" baseline="3000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developer access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