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541" r:id="rId2"/>
    <p:sldId id="542" r:id="rId3"/>
    <p:sldId id="543" r:id="rId4"/>
    <p:sldId id="553" r:id="rId5"/>
    <p:sldId id="554" r:id="rId6"/>
    <p:sldId id="54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2AF"/>
    <a:srgbClr val="000066"/>
    <a:srgbClr val="FDFCC8"/>
    <a:srgbClr val="FF6600"/>
    <a:srgbClr val="E92E53"/>
    <a:srgbClr val="FF0000"/>
    <a:srgbClr val="FFCC00"/>
    <a:srgbClr val="E636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5" autoAdjust="0"/>
    <p:restoredTop sz="86214" autoAdjust="0"/>
  </p:normalViewPr>
  <p:slideViewPr>
    <p:cSldViewPr snapToGrid="0" snapToObjects="1">
      <p:cViewPr varScale="1">
        <p:scale>
          <a:sx n="113" d="100"/>
          <a:sy n="113" d="100"/>
        </p:scale>
        <p:origin x="696" y="108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8346"/>
    </p:cViewPr>
  </p:sorterViewPr>
  <p:notesViewPr>
    <p:cSldViewPr snapToGrid="0" snapToObjects="1">
      <p:cViewPr varScale="1">
        <p:scale>
          <a:sx n="114" d="100"/>
          <a:sy n="114" d="100"/>
        </p:scale>
        <p:origin x="522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C0F43-ED88-9B48-836B-6DEC6337B5C6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e-IL"/>
              <a:t>Click to edit Master text styles</a:t>
            </a:r>
          </a:p>
          <a:p>
            <a:pPr lvl="1"/>
            <a:r>
              <a:rPr lang="he-IL"/>
              <a:t>Second level</a:t>
            </a:r>
          </a:p>
          <a:p>
            <a:pPr lvl="2"/>
            <a:r>
              <a:rPr lang="he-IL"/>
              <a:t>Third level</a:t>
            </a:r>
          </a:p>
          <a:p>
            <a:pPr lvl="3"/>
            <a:r>
              <a:rPr lang="he-IL"/>
              <a:t>Fourth level</a:t>
            </a:r>
          </a:p>
          <a:p>
            <a:pPr lvl="4"/>
            <a:r>
              <a:rPr lang="he-I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9B4D4-0913-8344-AEAE-F95D45046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10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B4D4-0913-8344-AEAE-F95D450467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95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76667" y="3723700"/>
            <a:ext cx="3802620" cy="504053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2477" y="1367189"/>
            <a:ext cx="7097948" cy="138524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60165" y="-1889354"/>
            <a:ext cx="4913523" cy="6513086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85313" y="4735901"/>
            <a:ext cx="8191354" cy="8400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85313" y="5687427"/>
            <a:ext cx="8191354" cy="618481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7951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201271"/>
            <a:ext cx="10515600" cy="4975692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</a:t>
            </a:r>
            <a:r>
              <a:rPr lang="en-US" dirty="0" err="1"/>
              <a:t>levelx</a:t>
            </a:r>
            <a:endParaRPr lang="en-US" dirty="0"/>
          </a:p>
          <a:p>
            <a:pPr lvl="2"/>
            <a:r>
              <a:rPr lang="en-US" dirty="0"/>
              <a:t>Third </a:t>
            </a:r>
            <a:r>
              <a:rPr lang="en-US" dirty="0" err="1"/>
              <a:t>levelx</a:t>
            </a:r>
            <a:endParaRPr lang="en-US" dirty="0"/>
          </a:p>
          <a:p>
            <a:pPr lvl="3"/>
            <a:r>
              <a:rPr lang="en-US" dirty="0"/>
              <a:t>Fourth </a:t>
            </a:r>
            <a:r>
              <a:rPr lang="en-US" dirty="0" err="1"/>
              <a:t>levelx</a:t>
            </a:r>
            <a:endParaRPr lang="en-US" dirty="0"/>
          </a:p>
          <a:p>
            <a:pPr lvl="4"/>
            <a:r>
              <a:rPr lang="en-US" dirty="0"/>
              <a:t>Fifth </a:t>
            </a:r>
            <a:r>
              <a:rPr lang="en-US" dirty="0" err="1"/>
              <a:t>levelx</a:t>
            </a:r>
            <a:endParaRPr lang="en-US" dirty="0"/>
          </a:p>
        </p:txBody>
      </p:sp>
      <p:sp>
        <p:nvSpPr>
          <p:cNvPr id="8" name="7 Rectángulo"/>
          <p:cNvSpPr/>
          <p:nvPr userDrawn="1"/>
        </p:nvSpPr>
        <p:spPr>
          <a:xfrm>
            <a:off x="838200" y="1155552"/>
            <a:ext cx="10515600" cy="4571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9119" y="6288087"/>
            <a:ext cx="2134681" cy="501650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4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WP4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95580" y="6356349"/>
            <a:ext cx="12008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9EE6-BE68-AA43-800B-9255F837A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5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0867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53388"/>
            <a:ext cx="5157787" cy="4136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1229476"/>
            <a:ext cx="5183188" cy="8031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0"/>
          </p:nvPr>
        </p:nvSpPr>
        <p:spPr>
          <a:xfrm>
            <a:off x="6170612" y="2053388"/>
            <a:ext cx="5183188" cy="4136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4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WP4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95580" y="6356349"/>
            <a:ext cx="12008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9EE6-BE68-AA43-800B-9255F837A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9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4877" y="1519589"/>
            <a:ext cx="7097948" cy="138524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607765" y="-1736954"/>
            <a:ext cx="4913523" cy="6513086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385313" y="4735901"/>
            <a:ext cx="8191354" cy="8400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5313" y="5687427"/>
            <a:ext cx="8191354" cy="618481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12592" y="3857179"/>
            <a:ext cx="4249647" cy="56330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56784"/>
            <a:ext cx="1609130" cy="56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6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01271"/>
            <a:ext cx="10515600" cy="4975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4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WP4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95580" y="6356349"/>
            <a:ext cx="12008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9EE6-BE68-AA43-800B-9255F837AE6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7 Rectángulo"/>
          <p:cNvSpPr/>
          <p:nvPr userDrawn="1"/>
        </p:nvSpPr>
        <p:spPr>
          <a:xfrm>
            <a:off x="838200" y="1155552"/>
            <a:ext cx="10515600" cy="4571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9119" y="6288087"/>
            <a:ext cx="2134681" cy="501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56784"/>
            <a:ext cx="1609130" cy="56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69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nata-nfv/son-tutorials/tree/master/upb-osm-hackfest-sdk-dem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312" y="4111061"/>
            <a:ext cx="9612128" cy="840087"/>
          </a:xfrm>
        </p:spPr>
        <p:txBody>
          <a:bodyPr>
            <a:noAutofit/>
          </a:bodyPr>
          <a:lstStyle/>
          <a:p>
            <a:r>
              <a:rPr lang="en-US" sz="4400" dirty="0" smtClean="0"/>
              <a:t>5GTANGO SDK Tutorial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312" y="4951149"/>
            <a:ext cx="8392927" cy="1354760"/>
          </a:xfrm>
        </p:spPr>
        <p:txBody>
          <a:bodyPr>
            <a:noAutofit/>
          </a:bodyPr>
          <a:lstStyle/>
          <a:p>
            <a:r>
              <a:rPr lang="en-US" sz="2200" dirty="0" smtClean="0"/>
              <a:t>OSM </a:t>
            </a:r>
            <a:r>
              <a:rPr lang="en-US" sz="2200" dirty="0" err="1" smtClean="0"/>
              <a:t>Hackfest</a:t>
            </a:r>
            <a:r>
              <a:rPr lang="en-US" sz="2200" dirty="0" smtClean="0"/>
              <a:t>, Barcelona, February 5</a:t>
            </a:r>
            <a:r>
              <a:rPr lang="en-US" sz="2200" baseline="30000" dirty="0" smtClean="0"/>
              <a:t>th</a:t>
            </a:r>
            <a:r>
              <a:rPr lang="en-US" sz="2200" dirty="0" smtClean="0"/>
              <a:t>, 2019</a:t>
            </a:r>
          </a:p>
          <a:p>
            <a:endParaRPr lang="en-US" sz="2200" dirty="0" smtClean="0"/>
          </a:p>
          <a:p>
            <a:r>
              <a:rPr lang="en-US" sz="2200" dirty="0" smtClean="0"/>
              <a:t>Stefan Schneider </a:t>
            </a:r>
            <a:r>
              <a:rPr lang="en-US" sz="2200" dirty="0"/>
              <a:t>(Paderborn University), </a:t>
            </a:r>
            <a:r>
              <a:rPr lang="en-US" sz="2200" dirty="0" smtClean="0"/>
              <a:t>stefan.schneider@upb.de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16644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dirty="0">
                <a:solidFill>
                  <a:srgbClr val="FF0000"/>
                </a:solidFill>
              </a:rPr>
              <a:t>Live composition </a:t>
            </a:r>
            <a:r>
              <a:rPr lang="en-US" dirty="0"/>
              <a:t>of a demo service with </a:t>
            </a:r>
            <a:r>
              <a:rPr lang="en-US" dirty="0">
                <a:solidFill>
                  <a:srgbClr val="FF0000"/>
                </a:solidFill>
              </a:rPr>
              <a:t>three VNFs</a:t>
            </a:r>
          </a:p>
          <a:p>
            <a:pPr>
              <a:lnSpc>
                <a:spcPct val="125000"/>
              </a:lnSpc>
            </a:pPr>
            <a:r>
              <a:rPr lang="en-US" dirty="0"/>
              <a:t>Graphical descriptor generation: NSD and VNFDs in </a:t>
            </a:r>
            <a:r>
              <a:rPr lang="en-US" dirty="0">
                <a:solidFill>
                  <a:srgbClr val="FF0000"/>
                </a:solidFill>
              </a:rPr>
              <a:t>multiple flavors</a:t>
            </a:r>
          </a:p>
          <a:p>
            <a:pPr>
              <a:lnSpc>
                <a:spcPct val="125000"/>
              </a:lnSpc>
            </a:pPr>
            <a:r>
              <a:rPr lang="en-US" dirty="0"/>
              <a:t>Organization of NFV service projects with </a:t>
            </a:r>
            <a:r>
              <a:rPr lang="en-US" dirty="0">
                <a:solidFill>
                  <a:srgbClr val="FF0000"/>
                </a:solidFill>
              </a:rPr>
              <a:t>simple </a:t>
            </a:r>
            <a:r>
              <a:rPr lang="en-US" dirty="0" smtClean="0">
                <a:solidFill>
                  <a:srgbClr val="FF0000"/>
                </a:solidFill>
              </a:rPr>
              <a:t>CLI</a:t>
            </a:r>
          </a:p>
          <a:p>
            <a:pPr>
              <a:lnSpc>
                <a:spcPct val="125000"/>
              </a:lnSpc>
            </a:pPr>
            <a:r>
              <a:rPr lang="en-US" dirty="0" smtClean="0"/>
              <a:t>Syntax, integrity, and topology </a:t>
            </a:r>
            <a:r>
              <a:rPr lang="en-US" dirty="0" smtClean="0">
                <a:solidFill>
                  <a:srgbClr val="FF0000"/>
                </a:solidFill>
              </a:rPr>
              <a:t>validation of descriptors</a:t>
            </a:r>
            <a:r>
              <a:rPr lang="en-US" dirty="0" smtClean="0"/>
              <a:t> within project</a:t>
            </a:r>
            <a:endParaRPr lang="en-US" dirty="0"/>
          </a:p>
          <a:p>
            <a:pPr>
              <a:lnSpc>
                <a:spcPct val="125000"/>
              </a:lnSpc>
            </a:pPr>
            <a:r>
              <a:rPr lang="en-US" dirty="0"/>
              <a:t>Packaging in </a:t>
            </a:r>
            <a:r>
              <a:rPr lang="en-US" dirty="0">
                <a:solidFill>
                  <a:srgbClr val="FF0000"/>
                </a:solidFill>
              </a:rPr>
              <a:t>ETSI-compatible package format </a:t>
            </a:r>
            <a:r>
              <a:rPr lang="en-US" dirty="0"/>
              <a:t>with multi-platform support through </a:t>
            </a:r>
            <a:r>
              <a:rPr lang="en-US" dirty="0">
                <a:solidFill>
                  <a:srgbClr val="FF0000"/>
                </a:solidFill>
              </a:rPr>
              <a:t>novel layering concept</a:t>
            </a:r>
          </a:p>
          <a:p>
            <a:pPr>
              <a:lnSpc>
                <a:spcPct val="125000"/>
              </a:lnSpc>
            </a:pPr>
            <a:r>
              <a:rPr lang="en-US" dirty="0" smtClean="0"/>
              <a:t>Optional extra: On-boarding</a:t>
            </a:r>
            <a:r>
              <a:rPr lang="en-US" dirty="0"/>
              <a:t>, </a:t>
            </a:r>
            <a:r>
              <a:rPr lang="en-US" dirty="0" err="1"/>
              <a:t>unpackaging</a:t>
            </a:r>
            <a:r>
              <a:rPr lang="en-US" dirty="0"/>
              <a:t>, and </a:t>
            </a:r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</a:t>
            </a:r>
          </a:p>
        </p:txBody>
      </p:sp>
    </p:spTree>
    <p:extLst>
      <p:ext uri="{BB962C8B-B14F-4D97-AF65-F5344CB8AC3E}">
        <p14:creationId xmlns:p14="http://schemas.microsoft.com/office/powerpoint/2010/main" val="30617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5GTANGO SDK workflow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43201"/>
            <a:ext cx="12149852" cy="2196812"/>
          </a:xfrm>
        </p:spPr>
      </p:pic>
    </p:spTree>
    <p:extLst>
      <p:ext uri="{BB962C8B-B14F-4D97-AF65-F5344CB8AC3E}">
        <p14:creationId xmlns:p14="http://schemas.microsoft.com/office/powerpoint/2010/main" val="309148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0B2FF0-BB98-7D4E-AB77-D24CB1636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1294" y="2150341"/>
            <a:ext cx="10502506" cy="310053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0762B80-5E65-CA4D-9C9E-C6C177C3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Created demo service (</a:t>
            </a:r>
            <a:r>
              <a:rPr lang="en-US" dirty="0" err="1"/>
              <a:t>vCDN</a:t>
            </a:r>
            <a:r>
              <a:rPr lang="en-US" dirty="0"/>
              <a:t> like)</a:t>
            </a:r>
          </a:p>
        </p:txBody>
      </p:sp>
    </p:spTree>
    <p:extLst>
      <p:ext uri="{BB962C8B-B14F-4D97-AF65-F5344CB8AC3E}">
        <p14:creationId xmlns:p14="http://schemas.microsoft.com/office/powerpoint/2010/main" val="3735758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8000" dirty="0" smtClean="0"/>
              <a:t>Tutorial time!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313" y="5518088"/>
            <a:ext cx="8191354" cy="618481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github.com/sonata-nfv/son-tutorials/tree/master/upb-osm-hackfest-sdk-demo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784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41788" cy="365125"/>
          </a:xfrm>
        </p:spPr>
        <p:txBody>
          <a:bodyPr/>
          <a:lstStyle/>
          <a:p>
            <a:r>
              <a:rPr lang="en-US"/>
              <a:t>WP4</a:t>
            </a:r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10C9D2FB-8EFA-C149-9D2D-8C303111D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77" y="3575389"/>
            <a:ext cx="4073525" cy="255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EEC754-77D2-CA4F-A19F-579BC1C04B3F}"/>
              </a:ext>
            </a:extLst>
          </p:cNvPr>
          <p:cNvSpPr txBox="1"/>
          <p:nvPr/>
        </p:nvSpPr>
        <p:spPr>
          <a:xfrm>
            <a:off x="4175655" y="2741272"/>
            <a:ext cx="6475413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b="1" cap="all" dirty="0">
                <a:solidFill>
                  <a:srgbClr val="C00000"/>
                </a:solidFill>
              </a:rPr>
              <a:t>5G DEVELOPMENT AND VALIDATION PLATFORM FOR GLOBAL INDUSTRY-SPECIFIC NETWORK SERVICES AND APPS</a:t>
            </a:r>
          </a:p>
          <a:p>
            <a:pPr>
              <a:defRPr/>
            </a:pP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2" name="Picture 16">
            <a:extLst>
              <a:ext uri="{FF2B5EF4-FFF2-40B4-BE49-F238E27FC236}">
                <a16:creationId xmlns:a16="http://schemas.microsoft.com/office/drawing/2014/main" id="{156BFDEF-F55D-FB4F-A770-E123E0A54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990" y="3592913"/>
            <a:ext cx="23637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2314FC-5E85-AA43-BC68-785461E7F94E}"/>
              </a:ext>
            </a:extLst>
          </p:cNvPr>
          <p:cNvCxnSpPr>
            <a:cxnSpLocks/>
          </p:cNvCxnSpPr>
          <p:nvPr/>
        </p:nvCxnSpPr>
        <p:spPr>
          <a:xfrm>
            <a:off x="4298950" y="3575389"/>
            <a:ext cx="0" cy="2291442"/>
          </a:xfrm>
          <a:prstGeom prst="line">
            <a:avLst/>
          </a:prstGeom>
          <a:ln w="698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671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ojo naranj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9091</TotalTime>
  <Words>112</Words>
  <Application>Microsoft Office PowerPoint</Application>
  <PresentationFormat>Widescreen</PresentationFormat>
  <Paragraphs>19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5GTANGO SDK Tutorial</vt:lpstr>
      <vt:lpstr>Highlights</vt:lpstr>
      <vt:lpstr>End-to-end 5GTANGO SDK workflow</vt:lpstr>
      <vt:lpstr>Created demo service (vCDN like)</vt:lpstr>
      <vt:lpstr>Tutorial time!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Communications and Dissemination Q4 ‘15</dc:title>
  <dc:creator>Iris Finkelstein-Sagi</dc:creator>
  <cp:lastModifiedBy>Stefan Schneider</cp:lastModifiedBy>
  <cp:revision>857</cp:revision>
  <dcterms:created xsi:type="dcterms:W3CDTF">2015-10-26T08:21:16Z</dcterms:created>
  <dcterms:modified xsi:type="dcterms:W3CDTF">2019-01-24T09:56:05Z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_readonly">
    <vt:lpwstr/>
  </property>
  <property fmtid="{D5CDD505-2E9C-101B-9397-08002B2CF9AE}" pid="4" name="_change">
    <vt:lpwstr/>
  </property>
  <property fmtid="{D5CDD505-2E9C-101B-9397-08002B2CF9AE}" pid="5" name="_full-control">
    <vt:lpwstr/>
  </property>
  <property fmtid="{D5CDD505-2E9C-101B-9397-08002B2CF9AE}" pid="6" name="sflag">
    <vt:lpwstr>1495534017</vt:lpwstr>
  </property>
</Properties>
</file>