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29819600" cy="423418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5613" indent="-2857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2813" indent="-58738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0013" indent="-889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7213" indent="-117475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DBE"/>
    <a:srgbClr val="990000"/>
    <a:srgbClr val="002E63"/>
    <a:srgbClr val="CCFFCC"/>
    <a:srgbClr val="EAFFD5"/>
    <a:srgbClr val="CCFF99"/>
    <a:srgbClr val="6C64B6"/>
    <a:srgbClr val="010000"/>
    <a:srgbClr val="E6E6E6"/>
    <a:srgbClr val="6F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3108" y="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3838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3368" tIns="186684" rIns="373368" bIns="186684" numCol="1" anchor="t" anchorCtr="0" compatLnSpc="1">
            <a:prstTxWarp prst="textNoShape">
              <a:avLst/>
            </a:prstTxWarp>
          </a:bodyPr>
          <a:lstStyle>
            <a:lvl1pPr defTabSz="3738563">
              <a:defRPr sz="51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889413" y="0"/>
            <a:ext cx="12923837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3368" tIns="186684" rIns="373368" bIns="186684" numCol="1" anchor="t" anchorCtr="0" compatLnSpc="1">
            <a:prstTxWarp prst="textNoShape">
              <a:avLst/>
            </a:prstTxWarp>
          </a:bodyPr>
          <a:lstStyle>
            <a:lvl1pPr algn="r" defTabSz="3738563">
              <a:defRPr sz="51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0212963"/>
            <a:ext cx="12923838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3368" tIns="186684" rIns="373368" bIns="186684" numCol="1" anchor="b" anchorCtr="0" compatLnSpc="1">
            <a:prstTxWarp prst="textNoShape">
              <a:avLst/>
            </a:prstTxWarp>
          </a:bodyPr>
          <a:lstStyle>
            <a:lvl1pPr defTabSz="3738563">
              <a:defRPr sz="51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889413" y="40212963"/>
            <a:ext cx="12923837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3368" tIns="186684" rIns="373368" bIns="186684" numCol="1" anchor="b" anchorCtr="0" compatLnSpc="1">
            <a:prstTxWarp prst="textNoShape">
              <a:avLst/>
            </a:prstTxWarp>
          </a:bodyPr>
          <a:lstStyle>
            <a:lvl1pPr algn="r" defTabSz="3738563">
              <a:defRPr sz="5100"/>
            </a:lvl1pPr>
          </a:lstStyle>
          <a:p>
            <a:fld id="{821F83D1-64AD-4FC7-A4CD-06D62C8D172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96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923838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9701" tIns="179850" rIns="359701" bIns="179850" numCol="1" anchor="t" anchorCtr="0" compatLnSpc="1">
            <a:prstTxWarp prst="textNoShape">
              <a:avLst/>
            </a:prstTxWarp>
          </a:bodyPr>
          <a:lstStyle>
            <a:lvl1pPr defTabSz="3595688">
              <a:defRPr sz="47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895763" y="0"/>
            <a:ext cx="12917487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9701" tIns="179850" rIns="359701" bIns="179850" numCol="1" anchor="t" anchorCtr="0" compatLnSpc="1">
            <a:prstTxWarp prst="textNoShape">
              <a:avLst/>
            </a:prstTxWarp>
          </a:bodyPr>
          <a:lstStyle>
            <a:lvl1pPr algn="r" defTabSz="3595688">
              <a:defRPr sz="47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3700" y="3171825"/>
            <a:ext cx="11233150" cy="15884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82913" y="20113625"/>
            <a:ext cx="23853775" cy="190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9701" tIns="179850" rIns="359701" bIns="179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0212963"/>
            <a:ext cx="12923838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9701" tIns="179850" rIns="359701" bIns="179850" numCol="1" anchor="b" anchorCtr="0" compatLnSpc="1">
            <a:prstTxWarp prst="textNoShape">
              <a:avLst/>
            </a:prstTxWarp>
          </a:bodyPr>
          <a:lstStyle>
            <a:lvl1pPr defTabSz="3595688">
              <a:defRPr sz="47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895763" y="40212963"/>
            <a:ext cx="12917487" cy="212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9701" tIns="179850" rIns="359701" bIns="179850" numCol="1" anchor="b" anchorCtr="0" compatLnSpc="1">
            <a:prstTxWarp prst="textNoShape">
              <a:avLst/>
            </a:prstTxWarp>
          </a:bodyPr>
          <a:lstStyle>
            <a:lvl1pPr algn="r" defTabSz="3595688">
              <a:defRPr sz="4700"/>
            </a:lvl1pPr>
          </a:lstStyle>
          <a:p>
            <a:fld id="{9685B1AE-3BFA-44C7-902A-7466693D86B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62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ＭＳ Ｐゴシック" pitchFamily="-110" charset="-128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MS PGothic" panose="020B0600070205080204" pitchFamily="34" charset="-128"/>
        <a:cs typeface="+mn-cs"/>
      </a:defRPr>
    </a:lvl5pPr>
    <a:lvl6pPr marL="2285316" algn="l" defTabSz="457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80" algn="l" defTabSz="457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3" algn="l" defTabSz="457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6" algn="l" defTabSz="4570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5956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5956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5956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5956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595688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5956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5956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5956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595688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D71EDEC-95D0-4AA6-A03A-21DE33C953E8}" type="slidenum">
              <a:rPr lang="en-GB" altLang="en-US" sz="4700"/>
              <a:pPr eaLnBrk="1" hangingPunct="1"/>
              <a:t>1</a:t>
            </a:fld>
            <a:endParaRPr lang="en-GB" altLang="en-US" sz="47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5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56" y="13297009"/>
            <a:ext cx="25732502" cy="9174729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124" y="24255890"/>
            <a:ext cx="21192967" cy="10938245"/>
          </a:xfrm>
          <a:prstGeom prst="rect">
            <a:avLst/>
          </a:prstGeom>
        </p:spPr>
        <p:txBody>
          <a:bodyPr vert="horz" lIns="91413" tIns="45706" rIns="91413" bIns="45706"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7" indent="0" algn="ctr">
              <a:buNone/>
              <a:defRPr/>
            </a:lvl3pPr>
            <a:lvl4pPr marL="1371190" indent="0" algn="ctr">
              <a:buNone/>
              <a:defRPr/>
            </a:lvl4pPr>
            <a:lvl5pPr marL="1828253" indent="0" algn="ctr">
              <a:buNone/>
              <a:defRPr/>
            </a:lvl5pPr>
            <a:lvl6pPr marL="2285316" indent="0" algn="ctr">
              <a:buNone/>
              <a:defRPr/>
            </a:lvl6pPr>
            <a:lvl7pPr marL="2742380" indent="0" algn="ctr">
              <a:buNone/>
              <a:defRPr/>
            </a:lvl7pPr>
            <a:lvl8pPr marL="3199443" indent="0" algn="ctr">
              <a:buNone/>
              <a:defRPr/>
            </a:lvl8pPr>
            <a:lvl9pPr marL="36565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14310"/>
            <a:ext cx="27246739" cy="7133432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8" y="9987439"/>
            <a:ext cx="27246739" cy="28248007"/>
          </a:xfrm>
          <a:prstGeom prst="rect">
            <a:avLst/>
          </a:prstGeom>
        </p:spPr>
        <p:txBody>
          <a:bodyPr vert="eaVert" lIns="91413" tIns="45706" rIns="91413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0085" y="1714309"/>
            <a:ext cx="6810891" cy="36521137"/>
          </a:xfrm>
          <a:prstGeom prst="rect">
            <a:avLst/>
          </a:prstGeom>
        </p:spPr>
        <p:txBody>
          <a:bodyPr vert="eaVert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4237" y="1714309"/>
            <a:ext cx="20283472" cy="36521137"/>
          </a:xfrm>
          <a:prstGeom prst="rect">
            <a:avLst/>
          </a:prstGeom>
        </p:spPr>
        <p:txBody>
          <a:bodyPr vert="eaVert" lIns="91413" tIns="45706" rIns="91413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14310"/>
            <a:ext cx="27246739" cy="7133432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238" y="9987439"/>
            <a:ext cx="27246739" cy="28248007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87" y="27505140"/>
            <a:ext cx="25734089" cy="8501705"/>
          </a:xfrm>
          <a:prstGeom prst="rect">
            <a:avLst/>
          </a:prstGeom>
        </p:spPr>
        <p:txBody>
          <a:bodyPr vert="horz" lIns="91413" tIns="45706" rIns="91413" bIns="45706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87" y="18141520"/>
            <a:ext cx="25734089" cy="9363620"/>
          </a:xfrm>
          <a:prstGeom prst="rect">
            <a:avLst/>
          </a:prstGeom>
        </p:spPr>
        <p:txBody>
          <a:bodyPr vert="horz" lIns="91413" tIns="45706" rIns="91413" bIns="45706" anchor="b"/>
          <a:lstStyle>
            <a:lvl1pPr marL="0" indent="0">
              <a:buNone/>
              <a:defRPr sz="2000"/>
            </a:lvl1pPr>
            <a:lvl2pPr marL="457063" indent="0">
              <a:buNone/>
              <a:defRPr sz="1800"/>
            </a:lvl2pPr>
            <a:lvl3pPr marL="914127" indent="0">
              <a:buNone/>
              <a:defRPr sz="1600"/>
            </a:lvl3pPr>
            <a:lvl4pPr marL="1371190" indent="0">
              <a:buNone/>
              <a:defRPr sz="1400"/>
            </a:lvl4pPr>
            <a:lvl5pPr marL="1828253" indent="0">
              <a:buNone/>
              <a:defRPr sz="1400"/>
            </a:lvl5pPr>
            <a:lvl6pPr marL="2285316" indent="0">
              <a:buNone/>
              <a:defRPr sz="1400"/>
            </a:lvl6pPr>
            <a:lvl7pPr marL="2742380" indent="0">
              <a:buNone/>
              <a:defRPr sz="1400"/>
            </a:lvl7pPr>
            <a:lvl8pPr marL="3199443" indent="0">
              <a:buNone/>
              <a:defRPr sz="1400"/>
            </a:lvl8pPr>
            <a:lvl9pPr marL="365650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10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14310"/>
            <a:ext cx="27246739" cy="7133432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38" y="9987439"/>
            <a:ext cx="13547182" cy="28248007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3795" y="9987439"/>
            <a:ext cx="13547182" cy="28248007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14310"/>
            <a:ext cx="27246739" cy="7133432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37" y="9581085"/>
            <a:ext cx="13375759" cy="3993705"/>
          </a:xfrm>
          <a:prstGeom prst="rect">
            <a:avLst/>
          </a:prstGeom>
        </p:spPr>
        <p:txBody>
          <a:bodyPr vert="horz" lIns="91413" tIns="45706" rIns="91413" bIns="45706"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27" indent="0">
              <a:buNone/>
              <a:defRPr sz="1800" b="1"/>
            </a:lvl3pPr>
            <a:lvl4pPr marL="1371190" indent="0">
              <a:buNone/>
              <a:defRPr sz="1600" b="1"/>
            </a:lvl4pPr>
            <a:lvl5pPr marL="1828253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80" indent="0">
              <a:buNone/>
              <a:defRPr sz="1600" b="1"/>
            </a:lvl7pPr>
            <a:lvl8pPr marL="3199443" indent="0">
              <a:buNone/>
              <a:defRPr sz="1600" b="1"/>
            </a:lvl8pPr>
            <a:lvl9pPr marL="365650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37" y="13574790"/>
            <a:ext cx="13375759" cy="24660656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8870" y="9581085"/>
            <a:ext cx="13382107" cy="3993705"/>
          </a:xfrm>
          <a:prstGeom prst="rect">
            <a:avLst/>
          </a:prstGeom>
        </p:spPr>
        <p:txBody>
          <a:bodyPr vert="horz" lIns="91413" tIns="45706" rIns="91413" bIns="45706"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27" indent="0">
              <a:buNone/>
              <a:defRPr sz="1800" b="1"/>
            </a:lvl3pPr>
            <a:lvl4pPr marL="1371190" indent="0">
              <a:buNone/>
              <a:defRPr sz="1600" b="1"/>
            </a:lvl4pPr>
            <a:lvl5pPr marL="1828253" indent="0">
              <a:buNone/>
              <a:defRPr sz="1600" b="1"/>
            </a:lvl5pPr>
            <a:lvl6pPr marL="2285316" indent="0">
              <a:buNone/>
              <a:defRPr sz="1600" b="1"/>
            </a:lvl6pPr>
            <a:lvl7pPr marL="2742380" indent="0">
              <a:buNone/>
              <a:defRPr sz="1600" b="1"/>
            </a:lvl7pPr>
            <a:lvl8pPr marL="3199443" indent="0">
              <a:buNone/>
              <a:defRPr sz="1600" b="1"/>
            </a:lvl8pPr>
            <a:lvl9pPr marL="365650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8870" y="13574790"/>
            <a:ext cx="13382107" cy="24660656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3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8" y="1714310"/>
            <a:ext cx="27246739" cy="7133432"/>
          </a:xfrm>
          <a:prstGeom prst="rect">
            <a:avLst/>
          </a:prstGeom>
        </p:spPr>
        <p:txBody>
          <a:bodyPr vert="horz" lIns="91413" tIns="45706" rIns="91413" bIns="4570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37" y="1704785"/>
            <a:ext cx="9959996" cy="7252481"/>
          </a:xfrm>
          <a:prstGeom prst="rect">
            <a:avLst/>
          </a:prstGeom>
        </p:spPr>
        <p:txBody>
          <a:bodyPr vert="horz" lIns="91413" tIns="45706" rIns="91413" bIns="45706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127" y="1704786"/>
            <a:ext cx="16924850" cy="36530661"/>
          </a:xfrm>
          <a:prstGeom prst="rect">
            <a:avLst/>
          </a:prstGeom>
        </p:spPr>
        <p:txBody>
          <a:bodyPr vert="horz" lIns="91413" tIns="45706" rIns="91413" bIns="45706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237" y="8957267"/>
            <a:ext cx="9959996" cy="29278180"/>
          </a:xfrm>
          <a:prstGeom prst="rect">
            <a:avLst/>
          </a:prstGeom>
        </p:spPr>
        <p:txBody>
          <a:bodyPr vert="horz" lIns="91413" tIns="45706" rIns="91413" bIns="45706"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3" indent="0">
              <a:buNone/>
              <a:defRPr sz="900"/>
            </a:lvl5pPr>
            <a:lvl6pPr marL="2285316" indent="0">
              <a:buNone/>
              <a:defRPr sz="900"/>
            </a:lvl6pPr>
            <a:lvl7pPr marL="2742380" indent="0">
              <a:buNone/>
              <a:defRPr sz="900"/>
            </a:lvl7pPr>
            <a:lvl8pPr marL="3199443" indent="0">
              <a:buNone/>
              <a:defRPr sz="900"/>
            </a:lvl8pPr>
            <a:lvl9pPr marL="36565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9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730" y="29962317"/>
            <a:ext cx="18164493" cy="3538144"/>
          </a:xfrm>
          <a:prstGeom prst="rect">
            <a:avLst/>
          </a:prstGeom>
        </p:spPr>
        <p:txBody>
          <a:bodyPr vert="horz" lIns="91413" tIns="45706" rIns="91413" bIns="45706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730" y="3823863"/>
            <a:ext cx="18164493" cy="25682893"/>
          </a:xfrm>
          <a:prstGeom prst="rect">
            <a:avLst/>
          </a:prstGeom>
        </p:spPr>
        <p:txBody>
          <a:bodyPr vert="horz" lIns="91413" tIns="45706" rIns="91413" bIns="45706"/>
          <a:lstStyle>
            <a:lvl1pPr marL="0" indent="0">
              <a:buNone/>
              <a:defRPr sz="3200"/>
            </a:lvl1pPr>
            <a:lvl2pPr marL="457063" indent="0">
              <a:buNone/>
              <a:defRPr sz="2800"/>
            </a:lvl2pPr>
            <a:lvl3pPr marL="914127" indent="0">
              <a:buNone/>
              <a:defRPr sz="2400"/>
            </a:lvl3pPr>
            <a:lvl4pPr marL="1371190" indent="0">
              <a:buNone/>
              <a:defRPr sz="2000"/>
            </a:lvl4pPr>
            <a:lvl5pPr marL="1828253" indent="0">
              <a:buNone/>
              <a:defRPr sz="2000"/>
            </a:lvl5pPr>
            <a:lvl6pPr marL="2285316" indent="0">
              <a:buNone/>
              <a:defRPr sz="2000"/>
            </a:lvl6pPr>
            <a:lvl7pPr marL="2742380" indent="0">
              <a:buNone/>
              <a:defRPr sz="2000"/>
            </a:lvl7pPr>
            <a:lvl8pPr marL="3199443" indent="0">
              <a:buNone/>
              <a:defRPr sz="2000"/>
            </a:lvl8pPr>
            <a:lvl9pPr marL="3656506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730" y="33500461"/>
            <a:ext cx="18164493" cy="5022291"/>
          </a:xfrm>
          <a:prstGeom prst="rect">
            <a:avLst/>
          </a:prstGeom>
        </p:spPr>
        <p:txBody>
          <a:bodyPr vert="horz" lIns="91413" tIns="45706" rIns="91413" bIns="45706"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7" indent="0">
              <a:buNone/>
              <a:defRPr sz="1000"/>
            </a:lvl3pPr>
            <a:lvl4pPr marL="1371190" indent="0">
              <a:buNone/>
              <a:defRPr sz="900"/>
            </a:lvl4pPr>
            <a:lvl5pPr marL="1828253" indent="0">
              <a:buNone/>
              <a:defRPr sz="900"/>
            </a:lvl5pPr>
            <a:lvl6pPr marL="2285316" indent="0">
              <a:buNone/>
              <a:defRPr sz="900"/>
            </a:lvl6pPr>
            <a:lvl7pPr marL="2742380" indent="0">
              <a:buNone/>
              <a:defRPr sz="900"/>
            </a:lvl7pPr>
            <a:lvl8pPr marL="3199443" indent="0">
              <a:buNone/>
              <a:defRPr sz="900"/>
            </a:lvl8pPr>
            <a:lvl9pPr marL="36565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5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TW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447675"/>
            <a:ext cx="28948063" cy="36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11188" y="40624125"/>
            <a:ext cx="29052837" cy="1709738"/>
          </a:xfrm>
          <a:prstGeom prst="rect">
            <a:avLst/>
          </a:prstGeom>
          <a:gradFill flip="none" rotWithShape="1">
            <a:gsLst>
              <a:gs pos="100000">
                <a:srgbClr val="6A67B2"/>
              </a:gs>
              <a:gs pos="0">
                <a:srgbClr val="002E63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5432" tIns="42716" rIns="85432" bIns="42716" anchor="ctr"/>
          <a:lstStyle/>
          <a:p>
            <a:pPr algn="ctr" defTabSz="2112963">
              <a:defRPr/>
            </a:pPr>
            <a:endParaRPr lang="nl-BE" sz="37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328"/>
          <p:cNvSpPr>
            <a:spLocks noChangeArrowheads="1"/>
          </p:cNvSpPr>
          <p:nvPr/>
        </p:nvSpPr>
        <p:spPr bwMode="auto">
          <a:xfrm>
            <a:off x="717550" y="40724138"/>
            <a:ext cx="288401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32" tIns="42716" rIns="85432" bIns="42716">
            <a:spAutoFit/>
          </a:bodyPr>
          <a:lstStyle>
            <a:lvl1pPr defTabSz="2112963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2112963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2112963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2112963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2112963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21129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21129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21129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2112963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en-US" sz="4100">
                <a:solidFill>
                  <a:srgbClr val="FFFFFF"/>
                </a:solidFill>
              </a:rPr>
              <a:t>Internet Based Communication Networks and Services, IBCN </a:t>
            </a:r>
            <a:r>
              <a:rPr lang="el-GR" altLang="en-US" sz="4100">
                <a:solidFill>
                  <a:srgbClr val="FFFFFF"/>
                </a:solidFill>
              </a:rPr>
              <a:t>•</a:t>
            </a:r>
            <a:r>
              <a:rPr lang="en-GB" altLang="en-US" sz="4100">
                <a:solidFill>
                  <a:srgbClr val="FFFFFF"/>
                </a:solidFill>
              </a:rPr>
              <a:t> www.ibcn.intec.ugent.be</a:t>
            </a:r>
          </a:p>
          <a:p>
            <a:pPr algn="ctr" eaLnBrk="1" hangingPunct="1"/>
            <a:r>
              <a:rPr lang="en-GB" altLang="en-US" sz="4100">
                <a:solidFill>
                  <a:srgbClr val="FFFFFF"/>
                </a:solidFill>
                <a:cs typeface="Arial" panose="020B0604020202020204" pitchFamily="34" charset="0"/>
              </a:rPr>
              <a:t> Department of Information Technology • Gaston Crommenlaan 8 bus 201, 9050 Gent, Belgium</a:t>
            </a:r>
          </a:p>
        </p:txBody>
      </p:sp>
      <p:pic>
        <p:nvPicPr>
          <p:cNvPr id="1029" name="Picture 7" descr="intec_transparant.psd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00" y="40865425"/>
            <a:ext cx="123983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iMinds_logo_whitetransparent_RGB_we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0844788"/>
            <a:ext cx="30956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110" charset="-128"/>
        </a:defRPr>
      </a:lvl1pPr>
      <a:lvl2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0" charset="-128"/>
        </a:defRPr>
      </a:lvl2pPr>
      <a:lvl3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0" charset="-128"/>
        </a:defRPr>
      </a:lvl3pPr>
      <a:lvl4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0" charset="-128"/>
        </a:defRPr>
      </a:lvl4pPr>
      <a:lvl5pPr algn="ctr" defTabSz="4175125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  <a:ea typeface="MS PGothic" panose="020B0600070205080204" pitchFamily="34" charset="-128"/>
          <a:cs typeface="ＭＳ Ｐゴシック" pitchFamily="-110" charset="-128"/>
        </a:defRPr>
      </a:lvl5pPr>
      <a:lvl6pPr marL="457063" algn="ctr" defTabSz="4175464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</a:defRPr>
      </a:lvl6pPr>
      <a:lvl7pPr marL="914127" algn="ctr" defTabSz="4175464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</a:defRPr>
      </a:lvl7pPr>
      <a:lvl8pPr marL="1371190" algn="ctr" defTabSz="4175464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</a:defRPr>
      </a:lvl8pPr>
      <a:lvl9pPr marL="1828253" algn="ctr" defTabSz="4175464" rtl="0" eaLnBrk="1" fontAlgn="base" hangingPunct="1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-112" charset="0"/>
        </a:defRPr>
      </a:lvl9pPr>
    </p:titleStyle>
    <p:bodyStyle>
      <a:lvl1pPr marL="1565275" indent="-1565275" algn="l" defTabSz="4175125" rtl="0" eaLnBrk="1" fontAlgn="base" hangingPunct="1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10" charset="-128"/>
        </a:defRPr>
      </a:lvl1pPr>
      <a:lvl2pPr marL="3390900" indent="-1304925" algn="l" defTabSz="4175125" rtl="0" eaLnBrk="1" fontAlgn="base" hangingPunct="1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218113" indent="-1042988" algn="l" defTabSz="4175125" rtl="0" eaLnBrk="1" fontAlgn="base" hangingPunct="1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305675" indent="-1042988" algn="l" defTabSz="4175125" rtl="0" eaLnBrk="1" fontAlgn="base" hangingPunct="1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391650" indent="-1039813" algn="l" defTabSz="4175125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9850667" indent="-1042676" algn="l" defTabSz="4175464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pitchFamily="-112" charset="-128"/>
        </a:defRPr>
      </a:lvl6pPr>
      <a:lvl7pPr marL="10307730" indent="-1042676" algn="l" defTabSz="4175464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pitchFamily="-112" charset="-128"/>
        </a:defRPr>
      </a:lvl7pPr>
      <a:lvl8pPr marL="10764793" indent="-1042676" algn="l" defTabSz="4175464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pitchFamily="-112" charset="-128"/>
        </a:defRPr>
      </a:lvl8pPr>
      <a:lvl9pPr marL="11221857" indent="-1042676" algn="l" defTabSz="4175464" rtl="0" eaLnBrk="1" fontAlgn="base" hangingPunct="1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3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6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80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3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6" algn="l" defTabSz="4570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 bwMode="auto">
          <a:xfrm>
            <a:off x="0" y="40436800"/>
            <a:ext cx="30275213" cy="23669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1" y="0"/>
            <a:ext cx="29527500" cy="5791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7874001" y="793173"/>
            <a:ext cx="21601112" cy="68177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85432" tIns="84087" rIns="85432" bIns="84087">
            <a:spAutoFit/>
          </a:bodyPr>
          <a:lstStyle>
            <a:lvl1pPr defTabSz="390207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90207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90207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90207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902075" eaLnBrk="0" hangingPunct="0"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9020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9020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9020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9020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8000" b="1" smtClean="0">
                <a:solidFill>
                  <a:srgbClr val="0070C0"/>
                </a:solidFill>
              </a:rPr>
              <a:t>A Network Service Development Kit Supporting the End-to-End Lifecycle of NFV-based Telecom Services</a:t>
            </a:r>
            <a:endParaRPr lang="en-GB" sz="8000" b="1" smtClean="0">
              <a:solidFill>
                <a:srgbClr val="0070C0"/>
              </a:solidFill>
            </a:endParaRPr>
          </a:p>
          <a:p>
            <a:r>
              <a:rPr lang="en-GB" sz="3200" smtClean="0"/>
              <a:t>Steven </a:t>
            </a:r>
            <a:r>
              <a:rPr lang="en-GB" sz="3200" dirty="0"/>
              <a:t>Van Rossem</a:t>
            </a:r>
            <a:r>
              <a:rPr lang="en-GB" sz="3200"/>
              <a:t>, </a:t>
            </a:r>
            <a:r>
              <a:rPr lang="en-GB" sz="3200" smtClean="0"/>
              <a:t> Manuel Peuster*, </a:t>
            </a:r>
            <a:r>
              <a:rPr lang="en-GB" sz="3200" smtClean="0"/>
              <a:t>Luis Conceicao</a:t>
            </a:r>
            <a:r>
              <a:rPr lang="en-GB" sz="3200" baseline="30000" smtClean="0"/>
              <a:t>+</a:t>
            </a:r>
            <a:r>
              <a:rPr lang="en-GB" sz="3200" smtClean="0"/>
              <a:t>, Hadi Razzaghi Kouchaksarei*, </a:t>
            </a:r>
            <a:r>
              <a:rPr lang="en-GB" sz="3200" smtClean="0"/>
              <a:t>Wouter Tavernier, Didier </a:t>
            </a:r>
            <a:r>
              <a:rPr lang="en-GB" sz="3200" smtClean="0"/>
              <a:t>Colle, </a:t>
            </a:r>
            <a:r>
              <a:rPr lang="en-GB" sz="3200" dirty="0"/>
              <a:t>Mario </a:t>
            </a:r>
            <a:r>
              <a:rPr lang="en-GB" sz="3200" dirty="0" err="1"/>
              <a:t>Pickavet</a:t>
            </a:r>
            <a:r>
              <a:rPr lang="en-GB" sz="3200" dirty="0"/>
              <a:t> and Piet </a:t>
            </a:r>
            <a:r>
              <a:rPr lang="en-GB" sz="3200" dirty="0" err="1"/>
              <a:t>Demeester</a:t>
            </a:r>
            <a:endParaRPr lang="en-GB" sz="3200" dirty="0"/>
          </a:p>
          <a:p>
            <a:r>
              <a:rPr lang="en-GB" sz="3200" smtClean="0"/>
              <a:t>Authors are with Ghent </a:t>
            </a:r>
            <a:r>
              <a:rPr lang="en-GB" sz="3200" dirty="0"/>
              <a:t>University</a:t>
            </a:r>
            <a:r>
              <a:rPr lang="en-GB" sz="3200"/>
              <a:t>, </a:t>
            </a:r>
            <a:r>
              <a:rPr lang="en-GB" sz="3200" smtClean="0"/>
              <a:t>imec, IDLAB</a:t>
            </a:r>
          </a:p>
          <a:p>
            <a:r>
              <a:rPr lang="en-US" sz="3200" smtClean="0"/>
              <a:t>except *</a:t>
            </a:r>
            <a:r>
              <a:rPr lang="en-GB" sz="3200" smtClean="0"/>
              <a:t>Paderborn </a:t>
            </a:r>
            <a:r>
              <a:rPr lang="en-GB" sz="3200" smtClean="0"/>
              <a:t>University and </a:t>
            </a:r>
            <a:r>
              <a:rPr lang="en-GB" sz="3200" baseline="30000" smtClean="0"/>
              <a:t>+</a:t>
            </a:r>
            <a:r>
              <a:rPr lang="en-GB" sz="3200" smtClean="0"/>
              <a:t>Ubiwhere</a:t>
            </a:r>
            <a:endParaRPr lang="en-GB" sz="3200" smtClean="0"/>
          </a:p>
          <a:p>
            <a:r>
              <a:rPr lang="en-GB" sz="3200" smtClean="0"/>
              <a:t>contact: </a:t>
            </a:r>
            <a:r>
              <a:rPr lang="en-GB" sz="3200" smtClean="0"/>
              <a:t>steven.vanrossem@iugent.be</a:t>
            </a:r>
            <a:endParaRPr lang="en-GB" sz="3200"/>
          </a:p>
          <a:p>
            <a:endParaRPr lang="en-GB" altLang="en-US" sz="3200" dirty="0">
              <a:solidFill>
                <a:srgbClr val="5F5F5F"/>
              </a:solidFill>
            </a:endParaRPr>
          </a:p>
        </p:txBody>
      </p:sp>
      <p:sp>
        <p:nvSpPr>
          <p:cNvPr id="3" name="AutoShape 15" descr="Image result for unify fp7 logo"/>
          <p:cNvSpPr>
            <a:spLocks noChangeAspect="1" noChangeArrowheads="1"/>
          </p:cNvSpPr>
          <p:nvPr/>
        </p:nvSpPr>
        <p:spPr bwMode="auto">
          <a:xfrm>
            <a:off x="-6459760" y="62454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7" name="TextBox 296"/>
          <p:cNvSpPr txBox="1"/>
          <p:nvPr/>
        </p:nvSpPr>
        <p:spPr>
          <a:xfrm>
            <a:off x="1423144" y="28605187"/>
            <a:ext cx="27676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mtClean="0"/>
              <a:t>[MeDICINE] </a:t>
            </a:r>
            <a:r>
              <a:rPr lang="en-GB" sz="3200"/>
              <a:t>M. Peuster, H. Karl, and S. van Rossem</a:t>
            </a:r>
            <a:r>
              <a:rPr lang="en-GB" sz="3200" smtClean="0"/>
              <a:t>, “Medicine</a:t>
            </a:r>
            <a:r>
              <a:rPr lang="en-GB" sz="3200"/>
              <a:t>: </a:t>
            </a:r>
            <a:r>
              <a:rPr lang="en-GB" sz="3200" smtClean="0"/>
              <a:t>Rapid </a:t>
            </a:r>
            <a:r>
              <a:rPr lang="en-US" sz="3200" smtClean="0"/>
              <a:t>prototyping </a:t>
            </a:r>
            <a:r>
              <a:rPr lang="en-US" sz="3200"/>
              <a:t>of production-ready network services in </a:t>
            </a:r>
            <a:r>
              <a:rPr lang="en-US" sz="3200" smtClean="0"/>
              <a:t>multi-pop </a:t>
            </a:r>
            <a:r>
              <a:rPr lang="en-GB" sz="3200" smtClean="0"/>
              <a:t>environments.”, </a:t>
            </a:r>
          </a:p>
          <a:p>
            <a:r>
              <a:rPr lang="en-GB" sz="3200" smtClean="0"/>
              <a:t>IEEE SDN-NFV  2016</a:t>
            </a:r>
            <a:endParaRPr lang="en-GB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99" y="39471600"/>
            <a:ext cx="4571032" cy="36575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755" y="40437465"/>
            <a:ext cx="7098890" cy="2366298"/>
          </a:xfrm>
          <a:prstGeom prst="rect">
            <a:avLst/>
          </a:prstGeom>
        </p:spPr>
      </p:pic>
      <p:sp>
        <p:nvSpPr>
          <p:cNvPr id="233" name="Rectangle 232"/>
          <p:cNvSpPr/>
          <p:nvPr/>
        </p:nvSpPr>
        <p:spPr bwMode="auto">
          <a:xfrm>
            <a:off x="5994400" y="40487600"/>
            <a:ext cx="17627599" cy="18796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903200" y="40843200"/>
            <a:ext cx="10476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smtClean="0">
                <a:solidFill>
                  <a:schemeClr val="bg1"/>
                </a:solidFill>
              </a:rPr>
              <a:t>iGent </a:t>
            </a:r>
            <a:r>
              <a:rPr lang="en-GB" sz="3200">
                <a:solidFill>
                  <a:schemeClr val="bg1"/>
                </a:solidFill>
              </a:rPr>
              <a:t>Tower - Department of Information Technology </a:t>
            </a:r>
          </a:p>
          <a:p>
            <a:r>
              <a:rPr lang="en-GB" sz="3200">
                <a:solidFill>
                  <a:schemeClr val="bg1"/>
                </a:solidFill>
              </a:rPr>
              <a:t>Technologiepark-Zwijnaarde 15, B-9052 Ghent, Belgium </a:t>
            </a:r>
          </a:p>
        </p:txBody>
      </p:sp>
      <p:grpSp>
        <p:nvGrpSpPr>
          <p:cNvPr id="237" name="Group 236"/>
          <p:cNvGrpSpPr/>
          <p:nvPr/>
        </p:nvGrpSpPr>
        <p:grpSpPr>
          <a:xfrm>
            <a:off x="391652" y="30581600"/>
            <a:ext cx="29349290" cy="8839200"/>
            <a:chOff x="442452" y="29210000"/>
            <a:chExt cx="29349290" cy="88392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486" y="29718000"/>
              <a:ext cx="12139453" cy="33528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68471" y="34835690"/>
              <a:ext cx="7562808" cy="292582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18578" y="35106568"/>
              <a:ext cx="238948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smtClean="0">
                  <a:solidFill>
                    <a:srgbClr val="028DBE"/>
                  </a:solidFill>
                </a:rPr>
                <a:t>Part of 5G-PPP initiative:</a:t>
              </a:r>
              <a:endParaRPr lang="en-GB" sz="2200">
                <a:solidFill>
                  <a:srgbClr val="028DB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28453" y="35610595"/>
              <a:ext cx="7700502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400" b="1" smtClean="0">
                  <a:solidFill>
                    <a:schemeClr val="accent3">
                      <a:lumMod val="50000"/>
                    </a:schemeClr>
                  </a:solidFill>
                </a:rPr>
                <a:t>HORIZON 2020:</a:t>
              </a:r>
            </a:p>
            <a:p>
              <a:r>
                <a:rPr lang="en-GB" sz="2400" smtClean="0">
                  <a:solidFill>
                    <a:schemeClr val="accent3">
                      <a:lumMod val="50000"/>
                    </a:schemeClr>
                  </a:solidFill>
                </a:rPr>
                <a:t>This project has received funding from the European</a:t>
              </a:r>
            </a:p>
            <a:p>
              <a:r>
                <a:rPr lang="en-GB" sz="2400" smtClean="0">
                  <a:solidFill>
                    <a:schemeClr val="accent3">
                      <a:lumMod val="50000"/>
                    </a:schemeClr>
                  </a:solidFill>
                </a:rPr>
                <a:t>Union’s Horizon 2020 research and innovation</a:t>
              </a:r>
            </a:p>
            <a:p>
              <a:r>
                <a:rPr lang="en-GB" sz="2400" smtClean="0">
                  <a:solidFill>
                    <a:schemeClr val="accent3">
                      <a:lumMod val="50000"/>
                    </a:schemeClr>
                  </a:solidFill>
                </a:rPr>
                <a:t>programme under grant agreement no 671517.</a:t>
              </a:r>
              <a:endParaRPr lang="en-GB" sz="24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997328" y="35312555"/>
              <a:ext cx="710739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GB" sz="660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algn="r"/>
              <a:r>
                <a:rPr lang="en-GB" sz="6000" b="1" smtClean="0">
                  <a:solidFill>
                    <a:schemeClr val="accent3">
                      <a:lumMod val="50000"/>
                    </a:schemeClr>
                  </a:solidFill>
                </a:rPr>
                <a:t>www.sonata-nfv.eu</a:t>
              </a:r>
              <a:endParaRPr lang="en-GB" sz="6000" b="1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3596600" y="35212484"/>
              <a:ext cx="533399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000">
                  <a:solidFill>
                    <a:schemeClr val="accent3">
                      <a:lumMod val="50000"/>
                    </a:schemeClr>
                  </a:solidFill>
                </a:rPr>
                <a:t>@sonataNFV</a:t>
              </a:r>
            </a:p>
            <a:p>
              <a:pPr algn="r"/>
              <a:endParaRPr lang="en-GB" sz="4000"/>
            </a:p>
          </p:txBody>
        </p:sp>
        <p:pic>
          <p:nvPicPr>
            <p:cNvPr id="1026" name="Picture 2" descr="Afbeeldingsresultaat voor twitter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7605" y="35187278"/>
              <a:ext cx="1100495" cy="732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TextBox 228"/>
            <p:cNvSpPr txBox="1"/>
            <p:nvPr/>
          </p:nvSpPr>
          <p:spPr>
            <a:xfrm>
              <a:off x="14478001" y="30073600"/>
              <a:ext cx="1442720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b="1" smtClean="0">
                  <a:solidFill>
                    <a:srgbClr val="0070C0"/>
                  </a:solidFill>
                </a:rPr>
                <a:t>The used software is open-source: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4400" smtClean="0"/>
                <a:t>Developed in the European SONATA research project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GB" sz="4400" smtClean="0"/>
                <a:t>Available on GitHub</a:t>
              </a:r>
              <a:endParaRPr lang="en-GB" sz="4400"/>
            </a:p>
          </p:txBody>
        </p:sp>
        <p:pic>
          <p:nvPicPr>
            <p:cNvPr id="1028" name="Picture 4" descr="Afbeeldingsresultaat voor github icon high resoluti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575" y="32392938"/>
              <a:ext cx="1724025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" name="TextBox 229"/>
            <p:cNvSpPr txBox="1"/>
            <p:nvPr/>
          </p:nvSpPr>
          <p:spPr>
            <a:xfrm>
              <a:off x="18034000" y="32715200"/>
              <a:ext cx="81018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/>
                <a:t>https://github.com/sonata-nfv</a:t>
              </a:r>
            </a:p>
          </p:txBody>
        </p:sp>
        <p:sp>
          <p:nvSpPr>
            <p:cNvPr id="232" name="Rounded Rectangle 231"/>
            <p:cNvSpPr/>
            <p:nvPr/>
          </p:nvSpPr>
          <p:spPr bwMode="auto">
            <a:xfrm>
              <a:off x="442452" y="29210000"/>
              <a:ext cx="29349290" cy="8839200"/>
            </a:xfrm>
            <a:prstGeom prst="roundRect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67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</a:endParaRPr>
            </a:p>
          </p:txBody>
        </p:sp>
        <p:pic>
          <p:nvPicPr>
            <p:cNvPr id="1030" name="Picture 6" descr="Afbeeldingsresultaat voor Horizon 2020 icon hi res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34"/>
            <a:stretch/>
          </p:blipFill>
          <p:spPr bwMode="auto">
            <a:xfrm>
              <a:off x="3827689" y="35555690"/>
              <a:ext cx="2505075" cy="181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Afbeeldingsresultaat voor 5G-PPP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975" y="35963192"/>
              <a:ext cx="1927225" cy="1495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TextBox 234"/>
            <p:cNvSpPr txBox="1"/>
            <p:nvPr/>
          </p:nvSpPr>
          <p:spPr>
            <a:xfrm>
              <a:off x="1473200" y="33172400"/>
              <a:ext cx="10464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smtClean="0">
                  <a:solidFill>
                    <a:srgbClr val="002060"/>
                  </a:solidFill>
                </a:rPr>
                <a:t>Service Programming and Orchestration for Virtualized Software Networks</a:t>
              </a:r>
              <a:endParaRPr lang="en-GB" sz="4000" b="1">
                <a:solidFill>
                  <a:srgbClr val="002060"/>
                </a:solidFill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6400800" y="40661571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Ghent University - imec</a:t>
            </a:r>
          </a:p>
          <a:p>
            <a:r>
              <a:rPr lang="en-GB" sz="4000">
                <a:solidFill>
                  <a:schemeClr val="bg1"/>
                </a:solidFill>
              </a:rPr>
              <a:t>IDLab</a:t>
            </a:r>
          </a:p>
          <a:p>
            <a:endParaRPr lang="en-GB" sz="4000">
              <a:solidFill>
                <a:schemeClr val="bg1"/>
              </a:solidFill>
            </a:endParaRPr>
          </a:p>
        </p:txBody>
      </p:sp>
      <p:pic>
        <p:nvPicPr>
          <p:cNvPr id="1034" name="Picture 10" descr="Afbeeldingsresultaat voor new imec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40842883"/>
            <a:ext cx="2168525" cy="64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fbeeldingsresultaat voor dock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98" y="48204226"/>
            <a:ext cx="234082" cy="2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fbeeldingsresultaat voor paderborn university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9" y="3042249"/>
            <a:ext cx="4798918" cy="309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297714" cy="4239068"/>
          </a:xfrm>
          <a:prstGeom prst="rect">
            <a:avLst/>
          </a:prstGeom>
        </p:spPr>
      </p:pic>
      <p:pic>
        <p:nvPicPr>
          <p:cNvPr id="2" name="Picture 2" descr="Afbeeldingsresultaat voor ubiwhere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2" y="5630182"/>
            <a:ext cx="2943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6636774" y="12209930"/>
            <a:ext cx="16023683" cy="935915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7113226" y="16363935"/>
            <a:ext cx="38843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Edit Service </a:t>
            </a:r>
            <a:endParaRPr lang="en-US"/>
          </a:p>
          <a:p>
            <a:r>
              <a:rPr lang="en-US"/>
              <a:t>Descriptor</a:t>
            </a:r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14273092" y="12540635"/>
            <a:ext cx="3026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Deploy &amp; </a:t>
            </a:r>
          </a:p>
          <a:p>
            <a:r>
              <a:rPr lang="en-US"/>
              <a:t>Emulate</a:t>
            </a:r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17235532" y="14988026"/>
            <a:ext cx="42242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Test </a:t>
            </a:r>
            <a:r>
              <a:rPr lang="en-US"/>
              <a:t>VNF</a:t>
            </a:r>
            <a:endParaRPr lang="en-US"/>
          </a:p>
          <a:p>
            <a:r>
              <a:rPr lang="en-US"/>
              <a:t>Configuration</a:t>
            </a:r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>
            <a:off x="16258560" y="19361941"/>
            <a:ext cx="5319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Monitor &amp; Debug </a:t>
            </a:r>
          </a:p>
          <a:p>
            <a:r>
              <a:rPr lang="en-US"/>
              <a:t>Functionality</a:t>
            </a:r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>
            <a:off x="9867626" y="19436591"/>
            <a:ext cx="3950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Check </a:t>
            </a:r>
          </a:p>
          <a:p>
            <a:r>
              <a:rPr lang="en-US"/>
              <a:t>Performance</a:t>
            </a:r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24452574" y="15818915"/>
            <a:ext cx="47339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push to </a:t>
            </a:r>
            <a:endParaRPr lang="en-US"/>
          </a:p>
          <a:p>
            <a:r>
              <a:rPr lang="en-US"/>
              <a:t>MANO Platform</a:t>
            </a:r>
          </a:p>
          <a:p>
            <a:r>
              <a:rPr lang="en-US"/>
              <a:t>(deploy or</a:t>
            </a:r>
          </a:p>
          <a:p>
            <a:r>
              <a:rPr lang="en-US"/>
              <a:t>update service)</a:t>
            </a:r>
            <a:endParaRPr lang="en-GB"/>
          </a:p>
        </p:txBody>
      </p:sp>
      <p:sp>
        <p:nvSpPr>
          <p:cNvPr id="117" name="Up-Down Arrow 116"/>
          <p:cNvSpPr/>
          <p:nvPr/>
        </p:nvSpPr>
        <p:spPr>
          <a:xfrm rot="8497027">
            <a:off x="9357500" y="17909002"/>
            <a:ext cx="957083" cy="15269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Up-Down Arrow 117"/>
          <p:cNvSpPr/>
          <p:nvPr/>
        </p:nvSpPr>
        <p:spPr>
          <a:xfrm rot="12214723">
            <a:off x="9182887" y="14754417"/>
            <a:ext cx="883059" cy="14566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Up-Down Arrow 118"/>
          <p:cNvSpPr/>
          <p:nvPr/>
        </p:nvSpPr>
        <p:spPr>
          <a:xfrm rot="16200000">
            <a:off x="12837098" y="12590032"/>
            <a:ext cx="910688" cy="152432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0" name="Picture 2" descr="son-editor screenshot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0"/>
          <a:stretch/>
        </p:blipFill>
        <p:spPr bwMode="auto">
          <a:xfrm>
            <a:off x="602155" y="15480274"/>
            <a:ext cx="6429469" cy="33411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9917839" y="10337087"/>
            <a:ext cx="96552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0070C0"/>
                </a:solidFill>
              </a:rPr>
              <a:t>SDK environment</a:t>
            </a:r>
            <a:endParaRPr lang="en-GB" sz="8800" b="1">
              <a:solidFill>
                <a:srgbClr val="0070C0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 rotWithShape="1">
          <a:blip r:embed="rId16"/>
          <a:srcRect b="8742"/>
          <a:stretch/>
        </p:blipFill>
        <p:spPr>
          <a:xfrm>
            <a:off x="4368623" y="21051315"/>
            <a:ext cx="7362490" cy="5675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3" name="Picture 122"/>
          <p:cNvPicPr/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3"/>
          <a:stretch/>
        </p:blipFill>
        <p:spPr>
          <a:xfrm>
            <a:off x="18970236" y="21199133"/>
            <a:ext cx="7737864" cy="501366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18"/>
          <a:srcRect r="50758"/>
          <a:stretch/>
        </p:blipFill>
        <p:spPr>
          <a:xfrm>
            <a:off x="20121340" y="8316196"/>
            <a:ext cx="6548659" cy="5536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6" name="TextBox 125"/>
          <p:cNvSpPr txBox="1"/>
          <p:nvPr/>
        </p:nvSpPr>
        <p:spPr>
          <a:xfrm>
            <a:off x="7666916" y="12715928"/>
            <a:ext cx="4841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4800" smtClean="0">
                <a:solidFill>
                  <a:schemeClr val="accent2">
                    <a:lumMod val="75000"/>
                  </a:schemeClr>
                </a:solidFill>
              </a:rPr>
              <a:t>Pre-deployment</a:t>
            </a:r>
          </a:p>
          <a:p>
            <a:r>
              <a:rPr lang="en-US" sz="4800" smtClean="0">
                <a:solidFill>
                  <a:schemeClr val="accent2">
                    <a:lumMod val="75000"/>
                  </a:schemeClr>
                </a:solidFill>
              </a:rPr>
              <a:t>validation</a:t>
            </a:r>
            <a:endParaRPr lang="en-GB" sz="4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7" name="Up-Down Arrow 126"/>
          <p:cNvSpPr/>
          <p:nvPr/>
        </p:nvSpPr>
        <p:spPr>
          <a:xfrm rot="16200000">
            <a:off x="14453934" y="19101514"/>
            <a:ext cx="1031368" cy="17403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Up-Down Arrow 128"/>
          <p:cNvSpPr/>
          <p:nvPr/>
        </p:nvSpPr>
        <p:spPr>
          <a:xfrm rot="8497027">
            <a:off x="17439643" y="13362033"/>
            <a:ext cx="962695" cy="15008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ight Arrow 129"/>
          <p:cNvSpPr/>
          <p:nvPr/>
        </p:nvSpPr>
        <p:spPr>
          <a:xfrm>
            <a:off x="21640801" y="15762515"/>
            <a:ext cx="2641600" cy="3053443"/>
          </a:xfrm>
          <a:prstGeom prst="rightArrow">
            <a:avLst>
              <a:gd name="adj1" fmla="val 61053"/>
              <a:gd name="adj2" fmla="val 299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1" name="Group 130"/>
          <p:cNvGrpSpPr/>
          <p:nvPr/>
        </p:nvGrpSpPr>
        <p:grpSpPr>
          <a:xfrm>
            <a:off x="21866353" y="16451710"/>
            <a:ext cx="2118502" cy="1595896"/>
            <a:chOff x="7857015" y="3287297"/>
            <a:chExt cx="957321" cy="480821"/>
          </a:xfrm>
        </p:grpSpPr>
        <p:grpSp>
          <p:nvGrpSpPr>
            <p:cNvPr id="132" name="Group 131"/>
            <p:cNvGrpSpPr/>
            <p:nvPr/>
          </p:nvGrpSpPr>
          <p:grpSpPr>
            <a:xfrm>
              <a:off x="7857015" y="3287297"/>
              <a:ext cx="839261" cy="480821"/>
              <a:chOff x="7857015" y="3891062"/>
              <a:chExt cx="839261" cy="480821"/>
            </a:xfrm>
          </p:grpSpPr>
          <p:sp>
            <p:nvSpPr>
              <p:cNvPr id="134" name="Flowchart: Card 133"/>
              <p:cNvSpPr/>
              <p:nvPr/>
            </p:nvSpPr>
            <p:spPr>
              <a:xfrm>
                <a:off x="7857015" y="3910514"/>
                <a:ext cx="839261" cy="461369"/>
              </a:xfrm>
              <a:prstGeom prst="flowChartPunchedCard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Isosceles Triangle 134"/>
              <p:cNvSpPr/>
              <p:nvPr/>
            </p:nvSpPr>
            <p:spPr>
              <a:xfrm rot="1790816">
                <a:off x="7896050" y="3891062"/>
                <a:ext cx="123311" cy="144339"/>
              </a:xfrm>
              <a:prstGeom prst="triangle">
                <a:avLst>
                  <a:gd name="adj" fmla="val 6174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7872083" y="3419001"/>
              <a:ext cx="942253" cy="324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mtClean="0"/>
                <a:t>Service </a:t>
              </a:r>
            </a:p>
            <a:p>
              <a:r>
                <a:rPr lang="en-US" sz="3200" b="1" smtClean="0"/>
                <a:t>Package</a:t>
              </a:r>
              <a:endParaRPr lang="en-GB" sz="3200" b="1"/>
            </a:p>
          </p:txBody>
        </p:sp>
      </p:grpSp>
      <p:pic>
        <p:nvPicPr>
          <p:cNvPr id="136" name="Picture 1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66" y="8279483"/>
            <a:ext cx="8467658" cy="4217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7" name="Up-Down Arrow 136"/>
          <p:cNvSpPr/>
          <p:nvPr/>
        </p:nvSpPr>
        <p:spPr>
          <a:xfrm rot="12214723">
            <a:off x="18140489" y="17195610"/>
            <a:ext cx="1004902" cy="16131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15751" y="16112444"/>
            <a:ext cx="4838700" cy="1450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IBCN-UGent_poster_A0_20140218 (1)</Template>
  <TotalTime>388</TotalTime>
  <Words>200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PGothic</vt:lpstr>
      <vt:lpstr>MS PGothic</vt:lpstr>
      <vt:lpstr>Arial</vt:lpstr>
      <vt:lpstr>Default Design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rossem</dc:creator>
  <cp:lastModifiedBy>steven van rossem</cp:lastModifiedBy>
  <cp:revision>89</cp:revision>
  <cp:lastPrinted>2010-11-04T10:25:36Z</cp:lastPrinted>
  <dcterms:created xsi:type="dcterms:W3CDTF">2015-11-16T02:34:18Z</dcterms:created>
  <dcterms:modified xsi:type="dcterms:W3CDTF">2017-10-17T08:58:18Z</dcterms:modified>
</cp:coreProperties>
</file>