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279" r:id="rId3"/>
    <p:sldId id="25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</p:sldIdLst>
  <p:sldSz cx="12192000" cy="6858000"/>
  <p:notesSz cx="6858000" cy="9144000"/>
  <p:embeddedFontLst>
    <p:embeddedFont>
      <p:font typeface="Barlow Condensed" panose="020B0604020202020204" charset="0"/>
      <p:regular r:id="rId14"/>
      <p:bold r:id="rId15"/>
      <p:italic r:id="rId16"/>
      <p:boldItalic r:id="rId17"/>
    </p:embeddedFont>
    <p:embeddedFont>
      <p:font typeface="Abril Fatface" panose="020B0604020202020204" charset="0"/>
      <p:regular r:id="rId18"/>
    </p:embeddedFont>
    <p:embeddedFont>
      <p:font typeface="Lexend Deca SemiBold" panose="020B0604020202020204" charset="0"/>
      <p:regular r:id="rId19"/>
      <p:bold r:id="rId20"/>
    </p:embeddedFont>
    <p:embeddedFont>
      <p:font typeface="DM Sans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exend Deca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4004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5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05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3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355892">
            <a:off x="10424907" y="417311"/>
            <a:ext cx="1427555" cy="1587130"/>
          </a:xfrm>
          <a:custGeom>
            <a:avLst/>
            <a:gdLst/>
            <a:ahLst/>
            <a:cxnLst/>
            <a:rect l="l" t="t" r="r" b="b"/>
            <a:pathLst>
              <a:path w="1053738" h="1171527" extrusionOk="0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FF545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247950" y="3984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466650" y="398400"/>
            <a:ext cx="11258700" cy="6061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2401350" y="315507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2401350" y="223062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0" y="150"/>
            <a:ext cx="8495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0" y="5720400"/>
            <a:ext cx="4148400" cy="1137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2880650" y="1617950"/>
            <a:ext cx="8031600" cy="28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j-lt"/>
              </a:rPr>
              <a:t>Термометрия, оптическая передача данных с термометра на языке Python</a:t>
            </a:r>
            <a:endParaRPr lang="en-US" b="1" dirty="0">
              <a:latin typeface="+mj-lt"/>
            </a:endParaRPr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1"/>
          </p:nvPr>
        </p:nvSpPr>
        <p:spPr>
          <a:xfrm>
            <a:off x="3420650" y="5087494"/>
            <a:ext cx="3605121" cy="89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j-lt"/>
              </a:rPr>
              <a:t>Выполнил: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j-lt"/>
              </a:rPr>
              <a:t>студент группы ПКС-306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j-lt"/>
              </a:rPr>
              <a:t>Останин Иван Васильевич</a:t>
            </a:r>
          </a:p>
        </p:txBody>
      </p:sp>
      <p:grpSp>
        <p:nvGrpSpPr>
          <p:cNvPr id="198" name="Google Shape;198;p23"/>
          <p:cNvGrpSpPr/>
          <p:nvPr/>
        </p:nvGrpSpPr>
        <p:grpSpPr>
          <a:xfrm>
            <a:off x="10687445" y="769017"/>
            <a:ext cx="894670" cy="772741"/>
            <a:chOff x="4473320" y="1359978"/>
            <a:chExt cx="1435607" cy="1240155"/>
          </a:xfrm>
        </p:grpSpPr>
        <p:sp>
          <p:nvSpPr>
            <p:cNvPr id="199" name="Google Shape;199;p23"/>
            <p:cNvSpPr/>
            <p:nvPr/>
          </p:nvSpPr>
          <p:spPr>
            <a:xfrm>
              <a:off x="4473320" y="1359978"/>
              <a:ext cx="1435607" cy="901826"/>
            </a:xfrm>
            <a:custGeom>
              <a:avLst/>
              <a:gdLst/>
              <a:ahLst/>
              <a:cxnLst/>
              <a:rect l="l" t="t" r="r" b="b"/>
              <a:pathLst>
                <a:path w="1435607" h="901826" extrusionOk="0">
                  <a:moveTo>
                    <a:pt x="1418177" y="598361"/>
                  </a:moveTo>
                  <a:lnTo>
                    <a:pt x="1330547" y="598361"/>
                  </a:lnTo>
                  <a:cubicBezTo>
                    <a:pt x="1322642" y="267176"/>
                    <a:pt x="1050989" y="0"/>
                    <a:pt x="717804" y="0"/>
                  </a:cubicBezTo>
                  <a:cubicBezTo>
                    <a:pt x="384715" y="0"/>
                    <a:pt x="112967" y="267081"/>
                    <a:pt x="105156" y="598265"/>
                  </a:cubicBezTo>
                  <a:lnTo>
                    <a:pt x="17526" y="598265"/>
                  </a:lnTo>
                  <a:cubicBezTo>
                    <a:pt x="7811" y="598265"/>
                    <a:pt x="0" y="606076"/>
                    <a:pt x="0" y="615791"/>
                  </a:cubicBezTo>
                  <a:lnTo>
                    <a:pt x="0" y="884301"/>
                  </a:lnTo>
                  <a:cubicBezTo>
                    <a:pt x="0" y="894017"/>
                    <a:pt x="7811" y="901827"/>
                    <a:pt x="17526" y="901827"/>
                  </a:cubicBezTo>
                  <a:lnTo>
                    <a:pt x="1418082" y="901827"/>
                  </a:lnTo>
                  <a:cubicBezTo>
                    <a:pt x="1427798" y="901827"/>
                    <a:pt x="1435608" y="894017"/>
                    <a:pt x="1435608" y="884301"/>
                  </a:cubicBezTo>
                  <a:lnTo>
                    <a:pt x="1435608" y="615887"/>
                  </a:lnTo>
                  <a:cubicBezTo>
                    <a:pt x="1435608" y="606171"/>
                    <a:pt x="1427798" y="598361"/>
                    <a:pt x="1418177" y="598361"/>
                  </a:cubicBezTo>
                  <a:close/>
                  <a:moveTo>
                    <a:pt x="1400651" y="866870"/>
                  </a:moveTo>
                  <a:lnTo>
                    <a:pt x="1266444" y="866870"/>
                  </a:lnTo>
                  <a:lnTo>
                    <a:pt x="1266444" y="759333"/>
                  </a:lnTo>
                  <a:cubicBezTo>
                    <a:pt x="1266444" y="749618"/>
                    <a:pt x="1258824" y="741807"/>
                    <a:pt x="1249299" y="741807"/>
                  </a:cubicBezTo>
                  <a:cubicBezTo>
                    <a:pt x="1239774" y="741807"/>
                    <a:pt x="1232154" y="749618"/>
                    <a:pt x="1232154" y="759333"/>
                  </a:cubicBezTo>
                  <a:lnTo>
                    <a:pt x="1232154" y="866870"/>
                  </a:lnTo>
                  <a:lnTo>
                    <a:pt x="1115568" y="866870"/>
                  </a:lnTo>
                  <a:lnTo>
                    <a:pt x="1115568" y="759333"/>
                  </a:lnTo>
                  <a:cubicBezTo>
                    <a:pt x="1115568" y="749618"/>
                    <a:pt x="1107662" y="741807"/>
                    <a:pt x="1097852" y="741807"/>
                  </a:cubicBezTo>
                  <a:cubicBezTo>
                    <a:pt x="1088041" y="741807"/>
                    <a:pt x="1080135" y="749618"/>
                    <a:pt x="1080135" y="759333"/>
                  </a:cubicBezTo>
                  <a:lnTo>
                    <a:pt x="1080135" y="866870"/>
                  </a:lnTo>
                  <a:lnTo>
                    <a:pt x="963549" y="866870"/>
                  </a:lnTo>
                  <a:lnTo>
                    <a:pt x="963549" y="759333"/>
                  </a:lnTo>
                  <a:cubicBezTo>
                    <a:pt x="963549" y="749618"/>
                    <a:pt x="955643" y="741807"/>
                    <a:pt x="945833" y="741807"/>
                  </a:cubicBezTo>
                  <a:cubicBezTo>
                    <a:pt x="936022" y="741807"/>
                    <a:pt x="928116" y="749618"/>
                    <a:pt x="928116" y="759333"/>
                  </a:cubicBezTo>
                  <a:lnTo>
                    <a:pt x="928116" y="866870"/>
                  </a:lnTo>
                  <a:lnTo>
                    <a:pt x="811530" y="866870"/>
                  </a:lnTo>
                  <a:lnTo>
                    <a:pt x="811530" y="759333"/>
                  </a:lnTo>
                  <a:cubicBezTo>
                    <a:pt x="811530" y="749618"/>
                    <a:pt x="803624" y="741807"/>
                    <a:pt x="793814" y="741807"/>
                  </a:cubicBezTo>
                  <a:cubicBezTo>
                    <a:pt x="784003" y="741807"/>
                    <a:pt x="776097" y="749618"/>
                    <a:pt x="776097" y="759333"/>
                  </a:cubicBezTo>
                  <a:lnTo>
                    <a:pt x="776097" y="866870"/>
                  </a:lnTo>
                  <a:lnTo>
                    <a:pt x="659511" y="866870"/>
                  </a:lnTo>
                  <a:lnTo>
                    <a:pt x="659511" y="759333"/>
                  </a:lnTo>
                  <a:cubicBezTo>
                    <a:pt x="659511" y="749618"/>
                    <a:pt x="651891" y="741807"/>
                    <a:pt x="642366" y="741807"/>
                  </a:cubicBezTo>
                  <a:cubicBezTo>
                    <a:pt x="632841" y="741807"/>
                    <a:pt x="625221" y="749618"/>
                    <a:pt x="625221" y="759333"/>
                  </a:cubicBezTo>
                  <a:lnTo>
                    <a:pt x="625221" y="866870"/>
                  </a:lnTo>
                  <a:lnTo>
                    <a:pt x="508635" y="866870"/>
                  </a:lnTo>
                  <a:lnTo>
                    <a:pt x="508635" y="759333"/>
                  </a:lnTo>
                  <a:cubicBezTo>
                    <a:pt x="508635" y="749618"/>
                    <a:pt x="500729" y="741807"/>
                    <a:pt x="490918" y="741807"/>
                  </a:cubicBezTo>
                  <a:cubicBezTo>
                    <a:pt x="481108" y="741807"/>
                    <a:pt x="473202" y="749618"/>
                    <a:pt x="473202" y="759333"/>
                  </a:cubicBezTo>
                  <a:lnTo>
                    <a:pt x="473202" y="866870"/>
                  </a:lnTo>
                  <a:lnTo>
                    <a:pt x="356616" y="866870"/>
                  </a:lnTo>
                  <a:lnTo>
                    <a:pt x="356616" y="759333"/>
                  </a:lnTo>
                  <a:cubicBezTo>
                    <a:pt x="356616" y="749618"/>
                    <a:pt x="348710" y="741807"/>
                    <a:pt x="338900" y="741807"/>
                  </a:cubicBezTo>
                  <a:cubicBezTo>
                    <a:pt x="329089" y="741807"/>
                    <a:pt x="321183" y="749618"/>
                    <a:pt x="321183" y="759333"/>
                  </a:cubicBezTo>
                  <a:lnTo>
                    <a:pt x="321183" y="866870"/>
                  </a:lnTo>
                  <a:lnTo>
                    <a:pt x="204597" y="866870"/>
                  </a:lnTo>
                  <a:lnTo>
                    <a:pt x="204597" y="759333"/>
                  </a:lnTo>
                  <a:cubicBezTo>
                    <a:pt x="204597" y="749618"/>
                    <a:pt x="196691" y="741807"/>
                    <a:pt x="186880" y="741807"/>
                  </a:cubicBezTo>
                  <a:cubicBezTo>
                    <a:pt x="177070" y="741807"/>
                    <a:pt x="169164" y="749618"/>
                    <a:pt x="169164" y="759333"/>
                  </a:cubicBezTo>
                  <a:lnTo>
                    <a:pt x="169164" y="866870"/>
                  </a:lnTo>
                  <a:lnTo>
                    <a:pt x="35052" y="866870"/>
                  </a:lnTo>
                  <a:lnTo>
                    <a:pt x="35052" y="633317"/>
                  </a:lnTo>
                  <a:lnTo>
                    <a:pt x="122587" y="633317"/>
                  </a:lnTo>
                  <a:cubicBezTo>
                    <a:pt x="132302" y="633317"/>
                    <a:pt x="140113" y="625507"/>
                    <a:pt x="140113" y="615791"/>
                  </a:cubicBezTo>
                  <a:lnTo>
                    <a:pt x="140113" y="612839"/>
                  </a:lnTo>
                  <a:cubicBezTo>
                    <a:pt x="140113" y="294227"/>
                    <a:pt x="399383" y="34957"/>
                    <a:pt x="717899" y="34957"/>
                  </a:cubicBezTo>
                  <a:cubicBezTo>
                    <a:pt x="1036415" y="34957"/>
                    <a:pt x="1295686" y="294227"/>
                    <a:pt x="1295686" y="612839"/>
                  </a:cubicBezTo>
                  <a:lnTo>
                    <a:pt x="1295686" y="615791"/>
                  </a:lnTo>
                  <a:cubicBezTo>
                    <a:pt x="1295686" y="625507"/>
                    <a:pt x="1303496" y="633317"/>
                    <a:pt x="1313212" y="633317"/>
                  </a:cubicBezTo>
                  <a:lnTo>
                    <a:pt x="1400747" y="633317"/>
                  </a:lnTo>
                  <a:lnTo>
                    <a:pt x="1400747" y="8668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4829079" y="1610962"/>
              <a:ext cx="723614" cy="382333"/>
            </a:xfrm>
            <a:custGeom>
              <a:avLst/>
              <a:gdLst/>
              <a:ahLst/>
              <a:cxnLst/>
              <a:rect l="l" t="t" r="r" b="b"/>
              <a:pathLst>
                <a:path w="723614" h="382333" extrusionOk="0">
                  <a:moveTo>
                    <a:pt x="361855" y="0"/>
                  </a:moveTo>
                  <a:cubicBezTo>
                    <a:pt x="162401" y="0"/>
                    <a:pt x="0" y="162401"/>
                    <a:pt x="0" y="361855"/>
                  </a:cubicBezTo>
                  <a:cubicBezTo>
                    <a:pt x="0" y="363474"/>
                    <a:pt x="0" y="365284"/>
                    <a:pt x="190" y="366903"/>
                  </a:cubicBezTo>
                  <a:cubicBezTo>
                    <a:pt x="1238" y="375666"/>
                    <a:pt x="8668" y="382333"/>
                    <a:pt x="17621" y="382333"/>
                  </a:cubicBezTo>
                  <a:lnTo>
                    <a:pt x="286321" y="382333"/>
                  </a:lnTo>
                  <a:cubicBezTo>
                    <a:pt x="295561" y="382333"/>
                    <a:pt x="303085" y="375190"/>
                    <a:pt x="303848" y="366141"/>
                  </a:cubicBezTo>
                  <a:cubicBezTo>
                    <a:pt x="306229" y="336042"/>
                    <a:pt x="331660" y="312325"/>
                    <a:pt x="361950" y="312325"/>
                  </a:cubicBezTo>
                  <a:cubicBezTo>
                    <a:pt x="392335" y="312325"/>
                    <a:pt x="417767" y="335947"/>
                    <a:pt x="420052" y="366141"/>
                  </a:cubicBezTo>
                  <a:cubicBezTo>
                    <a:pt x="420719" y="375380"/>
                    <a:pt x="428434" y="382333"/>
                    <a:pt x="437578" y="382333"/>
                  </a:cubicBezTo>
                  <a:lnTo>
                    <a:pt x="706279" y="382333"/>
                  </a:lnTo>
                  <a:cubicBezTo>
                    <a:pt x="715137" y="382333"/>
                    <a:pt x="722662" y="375761"/>
                    <a:pt x="723424" y="366903"/>
                  </a:cubicBezTo>
                  <a:cubicBezTo>
                    <a:pt x="723614" y="365284"/>
                    <a:pt x="723614" y="363474"/>
                    <a:pt x="723614" y="361855"/>
                  </a:cubicBezTo>
                  <a:cubicBezTo>
                    <a:pt x="723709" y="162401"/>
                    <a:pt x="561308" y="0"/>
                    <a:pt x="361855" y="0"/>
                  </a:cubicBezTo>
                  <a:close/>
                  <a:moveTo>
                    <a:pt x="452437" y="347377"/>
                  </a:moveTo>
                  <a:cubicBezTo>
                    <a:pt x="441960" y="307086"/>
                    <a:pt x="405003" y="277368"/>
                    <a:pt x="362141" y="277368"/>
                  </a:cubicBezTo>
                  <a:cubicBezTo>
                    <a:pt x="319278" y="277368"/>
                    <a:pt x="282321" y="306991"/>
                    <a:pt x="271843" y="347377"/>
                  </a:cubicBezTo>
                  <a:lnTo>
                    <a:pt x="35719" y="347377"/>
                  </a:lnTo>
                  <a:cubicBezTo>
                    <a:pt x="43339" y="173926"/>
                    <a:pt x="186880" y="35052"/>
                    <a:pt x="362141" y="35052"/>
                  </a:cubicBezTo>
                  <a:cubicBezTo>
                    <a:pt x="537115" y="35052"/>
                    <a:pt x="680466" y="173260"/>
                    <a:pt x="688562" y="347377"/>
                  </a:cubicBezTo>
                  <a:lnTo>
                    <a:pt x="452437" y="3473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549806" y="2379630"/>
              <a:ext cx="1327118" cy="220503"/>
            </a:xfrm>
            <a:custGeom>
              <a:avLst/>
              <a:gdLst/>
              <a:ahLst/>
              <a:cxnLst/>
              <a:rect l="l" t="t" r="r" b="b"/>
              <a:pathLst>
                <a:path w="1327118" h="220503" extrusionOk="0">
                  <a:moveTo>
                    <a:pt x="1315307" y="93536"/>
                  </a:moveTo>
                  <a:lnTo>
                    <a:pt x="1195197" y="51816"/>
                  </a:lnTo>
                  <a:cubicBezTo>
                    <a:pt x="1193864" y="50863"/>
                    <a:pt x="1192340" y="50006"/>
                    <a:pt x="1190720" y="49435"/>
                  </a:cubicBezTo>
                  <a:lnTo>
                    <a:pt x="1072134" y="7906"/>
                  </a:lnTo>
                  <a:cubicBezTo>
                    <a:pt x="1070419" y="6286"/>
                    <a:pt x="1068515" y="4953"/>
                    <a:pt x="1066228" y="4096"/>
                  </a:cubicBezTo>
                  <a:lnTo>
                    <a:pt x="1057275" y="952"/>
                  </a:lnTo>
                  <a:cubicBezTo>
                    <a:pt x="1055370" y="381"/>
                    <a:pt x="1053465" y="0"/>
                    <a:pt x="1051465" y="0"/>
                  </a:cubicBezTo>
                  <a:lnTo>
                    <a:pt x="350234" y="0"/>
                  </a:lnTo>
                  <a:cubicBezTo>
                    <a:pt x="350139" y="0"/>
                    <a:pt x="350044" y="0"/>
                    <a:pt x="349853" y="0"/>
                  </a:cubicBezTo>
                  <a:cubicBezTo>
                    <a:pt x="349758" y="0"/>
                    <a:pt x="349663" y="0"/>
                    <a:pt x="349472" y="0"/>
                  </a:cubicBezTo>
                  <a:lnTo>
                    <a:pt x="183737" y="0"/>
                  </a:lnTo>
                  <a:lnTo>
                    <a:pt x="183261" y="0"/>
                  </a:lnTo>
                  <a:lnTo>
                    <a:pt x="17526" y="0"/>
                  </a:lnTo>
                  <a:cubicBezTo>
                    <a:pt x="7811" y="0"/>
                    <a:pt x="0" y="7810"/>
                    <a:pt x="0" y="17526"/>
                  </a:cubicBezTo>
                  <a:lnTo>
                    <a:pt x="0" y="202978"/>
                  </a:lnTo>
                  <a:cubicBezTo>
                    <a:pt x="0" y="212693"/>
                    <a:pt x="7811" y="220504"/>
                    <a:pt x="17526" y="220504"/>
                  </a:cubicBezTo>
                  <a:lnTo>
                    <a:pt x="183261" y="220504"/>
                  </a:lnTo>
                  <a:lnTo>
                    <a:pt x="183737" y="220504"/>
                  </a:lnTo>
                  <a:lnTo>
                    <a:pt x="349472" y="220504"/>
                  </a:lnTo>
                  <a:cubicBezTo>
                    <a:pt x="349567" y="220504"/>
                    <a:pt x="349663" y="220504"/>
                    <a:pt x="349853" y="220504"/>
                  </a:cubicBezTo>
                  <a:cubicBezTo>
                    <a:pt x="349949" y="220504"/>
                    <a:pt x="350044" y="220504"/>
                    <a:pt x="350234" y="220504"/>
                  </a:cubicBezTo>
                  <a:lnTo>
                    <a:pt x="1049846" y="220504"/>
                  </a:lnTo>
                  <a:cubicBezTo>
                    <a:pt x="1051846" y="220504"/>
                    <a:pt x="1053846" y="220123"/>
                    <a:pt x="1055656" y="219551"/>
                  </a:cubicBezTo>
                  <a:lnTo>
                    <a:pt x="1066324" y="215837"/>
                  </a:lnTo>
                  <a:cubicBezTo>
                    <a:pt x="1068134" y="215170"/>
                    <a:pt x="1069848" y="214217"/>
                    <a:pt x="1071277" y="212979"/>
                  </a:cubicBezTo>
                  <a:lnTo>
                    <a:pt x="1190911" y="170402"/>
                  </a:lnTo>
                  <a:cubicBezTo>
                    <a:pt x="1191197" y="170307"/>
                    <a:pt x="1191387" y="170117"/>
                    <a:pt x="1191673" y="169926"/>
                  </a:cubicBezTo>
                  <a:lnTo>
                    <a:pt x="1315402" y="126301"/>
                  </a:lnTo>
                  <a:cubicBezTo>
                    <a:pt x="1322451" y="123730"/>
                    <a:pt x="1327118" y="117253"/>
                    <a:pt x="1327118" y="109728"/>
                  </a:cubicBezTo>
                  <a:cubicBezTo>
                    <a:pt x="1327023" y="102584"/>
                    <a:pt x="1322356" y="95917"/>
                    <a:pt x="1315307" y="93536"/>
                  </a:cubicBezTo>
                  <a:close/>
                  <a:moveTo>
                    <a:pt x="35147" y="35052"/>
                  </a:moveTo>
                  <a:lnTo>
                    <a:pt x="165925" y="35052"/>
                  </a:lnTo>
                  <a:lnTo>
                    <a:pt x="165925" y="185356"/>
                  </a:lnTo>
                  <a:lnTo>
                    <a:pt x="35147" y="185356"/>
                  </a:lnTo>
                  <a:lnTo>
                    <a:pt x="35147" y="35052"/>
                  </a:lnTo>
                  <a:close/>
                  <a:moveTo>
                    <a:pt x="1077944" y="47053"/>
                  </a:moveTo>
                  <a:lnTo>
                    <a:pt x="1167098" y="78105"/>
                  </a:lnTo>
                  <a:lnTo>
                    <a:pt x="1167098" y="141542"/>
                  </a:lnTo>
                  <a:lnTo>
                    <a:pt x="1077944" y="173260"/>
                  </a:lnTo>
                  <a:lnTo>
                    <a:pt x="1077944" y="47053"/>
                  </a:lnTo>
                  <a:close/>
                  <a:moveTo>
                    <a:pt x="332042" y="185452"/>
                  </a:moveTo>
                  <a:lnTo>
                    <a:pt x="201263" y="185452"/>
                  </a:lnTo>
                  <a:lnTo>
                    <a:pt x="201263" y="35147"/>
                  </a:lnTo>
                  <a:lnTo>
                    <a:pt x="332042" y="35147"/>
                  </a:lnTo>
                  <a:lnTo>
                    <a:pt x="332042" y="185452"/>
                  </a:lnTo>
                  <a:close/>
                  <a:moveTo>
                    <a:pt x="367760" y="35052"/>
                  </a:moveTo>
                  <a:lnTo>
                    <a:pt x="1039082" y="35052"/>
                  </a:lnTo>
                  <a:lnTo>
                    <a:pt x="1039082" y="185356"/>
                  </a:lnTo>
                  <a:lnTo>
                    <a:pt x="367760" y="185356"/>
                  </a:lnTo>
                  <a:lnTo>
                    <a:pt x="367760" y="35052"/>
                  </a:lnTo>
                  <a:close/>
                  <a:moveTo>
                    <a:pt x="1202531" y="129159"/>
                  </a:moveTo>
                  <a:lnTo>
                    <a:pt x="1202531" y="91345"/>
                  </a:lnTo>
                  <a:lnTo>
                    <a:pt x="1256728" y="110109"/>
                  </a:lnTo>
                  <a:lnTo>
                    <a:pt x="1202531" y="129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3"/>
          <p:cNvGrpSpPr/>
          <p:nvPr/>
        </p:nvGrpSpPr>
        <p:grpSpPr>
          <a:xfrm>
            <a:off x="2761735" y="5175819"/>
            <a:ext cx="496431" cy="717950"/>
            <a:chOff x="6594769" y="2752153"/>
            <a:chExt cx="953209" cy="1378553"/>
          </a:xfrm>
        </p:grpSpPr>
        <p:sp>
          <p:nvSpPr>
            <p:cNvPr id="203" name="Google Shape;203;p23"/>
            <p:cNvSpPr/>
            <p:nvPr/>
          </p:nvSpPr>
          <p:spPr>
            <a:xfrm>
              <a:off x="6594769" y="2752153"/>
              <a:ext cx="953209" cy="1378553"/>
            </a:xfrm>
            <a:custGeom>
              <a:avLst/>
              <a:gdLst/>
              <a:ahLst/>
              <a:cxnLst/>
              <a:rect l="l" t="t" r="r" b="b"/>
              <a:pathLst>
                <a:path w="953209" h="1378553" extrusionOk="0">
                  <a:moveTo>
                    <a:pt x="945697" y="822198"/>
                  </a:moveTo>
                  <a:cubicBezTo>
                    <a:pt x="937696" y="816673"/>
                    <a:pt x="926838" y="818674"/>
                    <a:pt x="921313" y="826580"/>
                  </a:cubicBezTo>
                  <a:cubicBezTo>
                    <a:pt x="893881" y="866299"/>
                    <a:pt x="861496" y="901541"/>
                    <a:pt x="825206" y="931926"/>
                  </a:cubicBezTo>
                  <a:lnTo>
                    <a:pt x="756626" y="784098"/>
                  </a:lnTo>
                  <a:cubicBezTo>
                    <a:pt x="752530" y="775430"/>
                    <a:pt x="742148" y="771525"/>
                    <a:pt x="733385" y="775621"/>
                  </a:cubicBezTo>
                  <a:cubicBezTo>
                    <a:pt x="724622" y="779717"/>
                    <a:pt x="720812" y="790099"/>
                    <a:pt x="724907" y="798862"/>
                  </a:cubicBezTo>
                  <a:lnTo>
                    <a:pt x="796916" y="954024"/>
                  </a:lnTo>
                  <a:lnTo>
                    <a:pt x="811775" y="986219"/>
                  </a:lnTo>
                  <a:lnTo>
                    <a:pt x="833207" y="1032320"/>
                  </a:lnTo>
                  <a:cubicBezTo>
                    <a:pt x="866258" y="1103948"/>
                    <a:pt x="839589" y="1188148"/>
                    <a:pt x="773771" y="1228249"/>
                  </a:cubicBezTo>
                  <a:lnTo>
                    <a:pt x="691665" y="1051179"/>
                  </a:lnTo>
                  <a:lnTo>
                    <a:pt x="676901" y="1019461"/>
                  </a:lnTo>
                  <a:lnTo>
                    <a:pt x="519453" y="680180"/>
                  </a:lnTo>
                  <a:cubicBezTo>
                    <a:pt x="563554" y="667226"/>
                    <a:pt x="600130" y="636460"/>
                    <a:pt x="620704" y="596170"/>
                  </a:cubicBezTo>
                  <a:cubicBezTo>
                    <a:pt x="632896" y="608457"/>
                    <a:pt x="643183" y="623030"/>
                    <a:pt x="650898" y="639604"/>
                  </a:cubicBezTo>
                  <a:lnTo>
                    <a:pt x="694523" y="733711"/>
                  </a:lnTo>
                  <a:cubicBezTo>
                    <a:pt x="698618" y="742474"/>
                    <a:pt x="709001" y="746379"/>
                    <a:pt x="717764" y="742283"/>
                  </a:cubicBezTo>
                  <a:cubicBezTo>
                    <a:pt x="726527" y="738188"/>
                    <a:pt x="730337" y="727805"/>
                    <a:pt x="726241" y="719042"/>
                  </a:cubicBezTo>
                  <a:lnTo>
                    <a:pt x="682616" y="624935"/>
                  </a:lnTo>
                  <a:cubicBezTo>
                    <a:pt x="670806" y="599504"/>
                    <a:pt x="654041" y="577882"/>
                    <a:pt x="633944" y="560832"/>
                  </a:cubicBezTo>
                  <a:cubicBezTo>
                    <a:pt x="637182" y="547973"/>
                    <a:pt x="638897" y="534543"/>
                    <a:pt x="638897" y="520637"/>
                  </a:cubicBezTo>
                  <a:cubicBezTo>
                    <a:pt x="638897" y="435007"/>
                    <a:pt x="573746" y="364236"/>
                    <a:pt x="490307" y="355283"/>
                  </a:cubicBezTo>
                  <a:lnTo>
                    <a:pt x="490307" y="205264"/>
                  </a:lnTo>
                  <a:cubicBezTo>
                    <a:pt x="538980" y="196882"/>
                    <a:pt x="576032" y="154496"/>
                    <a:pt x="576032" y="103442"/>
                  </a:cubicBezTo>
                  <a:cubicBezTo>
                    <a:pt x="576032" y="46482"/>
                    <a:pt x="529550" y="0"/>
                    <a:pt x="472590" y="0"/>
                  </a:cubicBezTo>
                  <a:cubicBezTo>
                    <a:pt x="415631" y="0"/>
                    <a:pt x="369149" y="46292"/>
                    <a:pt x="369149" y="103442"/>
                  </a:cubicBezTo>
                  <a:cubicBezTo>
                    <a:pt x="369149" y="154400"/>
                    <a:pt x="406201" y="196787"/>
                    <a:pt x="454874" y="205264"/>
                  </a:cubicBezTo>
                  <a:lnTo>
                    <a:pt x="454874" y="355283"/>
                  </a:lnTo>
                  <a:cubicBezTo>
                    <a:pt x="371530" y="364141"/>
                    <a:pt x="306284" y="435007"/>
                    <a:pt x="306284" y="520637"/>
                  </a:cubicBezTo>
                  <a:cubicBezTo>
                    <a:pt x="306284" y="535114"/>
                    <a:pt x="308093" y="549116"/>
                    <a:pt x="311618" y="562451"/>
                  </a:cubicBezTo>
                  <a:cubicBezTo>
                    <a:pt x="292091" y="579406"/>
                    <a:pt x="276089" y="600647"/>
                    <a:pt x="264850" y="624935"/>
                  </a:cubicBezTo>
                  <a:lnTo>
                    <a:pt x="125404" y="925449"/>
                  </a:lnTo>
                  <a:cubicBezTo>
                    <a:pt x="90066" y="894779"/>
                    <a:pt x="58634" y="859250"/>
                    <a:pt x="32154" y="819436"/>
                  </a:cubicBezTo>
                  <a:cubicBezTo>
                    <a:pt x="26725" y="811339"/>
                    <a:pt x="15866" y="809149"/>
                    <a:pt x="7865" y="814483"/>
                  </a:cubicBezTo>
                  <a:cubicBezTo>
                    <a:pt x="-231" y="819817"/>
                    <a:pt x="-2422" y="830675"/>
                    <a:pt x="2913" y="838772"/>
                  </a:cubicBezTo>
                  <a:cubicBezTo>
                    <a:pt x="33107" y="884110"/>
                    <a:pt x="69302" y="924211"/>
                    <a:pt x="110069" y="958405"/>
                  </a:cubicBezTo>
                  <a:lnTo>
                    <a:pt x="82637" y="1017556"/>
                  </a:lnTo>
                  <a:cubicBezTo>
                    <a:pt x="41108" y="1107091"/>
                    <a:pt x="76064" y="1212628"/>
                    <a:pt x="160170" y="1260729"/>
                  </a:cubicBezTo>
                  <a:lnTo>
                    <a:pt x="121308" y="1354455"/>
                  </a:lnTo>
                  <a:cubicBezTo>
                    <a:pt x="117689" y="1363408"/>
                    <a:pt x="121880" y="1373600"/>
                    <a:pt x="130928" y="1377315"/>
                  </a:cubicBezTo>
                  <a:cubicBezTo>
                    <a:pt x="133119" y="1378172"/>
                    <a:pt x="135405" y="1378553"/>
                    <a:pt x="137596" y="1378553"/>
                  </a:cubicBezTo>
                  <a:cubicBezTo>
                    <a:pt x="144549" y="1378553"/>
                    <a:pt x="151122" y="1374457"/>
                    <a:pt x="153884" y="1367695"/>
                  </a:cubicBezTo>
                  <a:lnTo>
                    <a:pt x="198651" y="1259777"/>
                  </a:lnTo>
                  <a:cubicBezTo>
                    <a:pt x="199223" y="1258348"/>
                    <a:pt x="199508" y="1256824"/>
                    <a:pt x="199699" y="1255395"/>
                  </a:cubicBezTo>
                  <a:lnTo>
                    <a:pt x="219987" y="1211961"/>
                  </a:lnTo>
                  <a:cubicBezTo>
                    <a:pt x="223988" y="1203198"/>
                    <a:pt x="220178" y="1192816"/>
                    <a:pt x="211415" y="1188720"/>
                  </a:cubicBezTo>
                  <a:cubicBezTo>
                    <a:pt x="202652" y="1184624"/>
                    <a:pt x="192269" y="1188530"/>
                    <a:pt x="188174" y="1197197"/>
                  </a:cubicBezTo>
                  <a:lnTo>
                    <a:pt x="173696" y="1228344"/>
                  </a:lnTo>
                  <a:cubicBezTo>
                    <a:pt x="107878" y="1188244"/>
                    <a:pt x="81113" y="1103948"/>
                    <a:pt x="114260" y="1032415"/>
                  </a:cubicBezTo>
                  <a:lnTo>
                    <a:pt x="138263" y="980599"/>
                  </a:lnTo>
                  <a:lnTo>
                    <a:pt x="153407" y="948214"/>
                  </a:lnTo>
                  <a:lnTo>
                    <a:pt x="296568" y="639699"/>
                  </a:lnTo>
                  <a:cubicBezTo>
                    <a:pt x="303807" y="624078"/>
                    <a:pt x="313427" y="609981"/>
                    <a:pt x="325239" y="597789"/>
                  </a:cubicBezTo>
                  <a:cubicBezTo>
                    <a:pt x="346289" y="637889"/>
                    <a:pt x="383341" y="668369"/>
                    <a:pt x="427823" y="680752"/>
                  </a:cubicBezTo>
                  <a:lnTo>
                    <a:pt x="272184" y="1015937"/>
                  </a:lnTo>
                  <a:lnTo>
                    <a:pt x="257421" y="1047655"/>
                  </a:lnTo>
                  <a:lnTo>
                    <a:pt x="214367" y="1140523"/>
                  </a:lnTo>
                  <a:cubicBezTo>
                    <a:pt x="210272" y="1149287"/>
                    <a:pt x="214082" y="1159669"/>
                    <a:pt x="222845" y="1163764"/>
                  </a:cubicBezTo>
                  <a:cubicBezTo>
                    <a:pt x="231608" y="1167860"/>
                    <a:pt x="241990" y="1163955"/>
                    <a:pt x="246086" y="1155192"/>
                  </a:cubicBezTo>
                  <a:lnTo>
                    <a:pt x="290186" y="1060132"/>
                  </a:lnTo>
                  <a:cubicBezTo>
                    <a:pt x="343907" y="1078611"/>
                    <a:pt x="400867" y="1089184"/>
                    <a:pt x="459350" y="1091184"/>
                  </a:cubicBezTo>
                  <a:lnTo>
                    <a:pt x="459350" y="1165574"/>
                  </a:lnTo>
                  <a:cubicBezTo>
                    <a:pt x="459350" y="1175290"/>
                    <a:pt x="466971" y="1183005"/>
                    <a:pt x="476496" y="1183005"/>
                  </a:cubicBezTo>
                  <a:cubicBezTo>
                    <a:pt x="485830" y="1183005"/>
                    <a:pt x="493640" y="1175195"/>
                    <a:pt x="493640" y="1165574"/>
                  </a:cubicBezTo>
                  <a:lnTo>
                    <a:pt x="493640" y="1091279"/>
                  </a:lnTo>
                  <a:cubicBezTo>
                    <a:pt x="550409" y="1089850"/>
                    <a:pt x="605845" y="1080230"/>
                    <a:pt x="658423" y="1063085"/>
                  </a:cubicBezTo>
                  <a:lnTo>
                    <a:pt x="747672" y="1255395"/>
                  </a:lnTo>
                  <a:cubicBezTo>
                    <a:pt x="747863" y="1256824"/>
                    <a:pt x="748148" y="1258348"/>
                    <a:pt x="748720" y="1259777"/>
                  </a:cubicBezTo>
                  <a:lnTo>
                    <a:pt x="793488" y="1367695"/>
                  </a:lnTo>
                  <a:cubicBezTo>
                    <a:pt x="796345" y="1374457"/>
                    <a:pt x="802917" y="1378553"/>
                    <a:pt x="809775" y="1378553"/>
                  </a:cubicBezTo>
                  <a:cubicBezTo>
                    <a:pt x="811966" y="1378553"/>
                    <a:pt x="814252" y="1378077"/>
                    <a:pt x="816443" y="1377315"/>
                  </a:cubicBezTo>
                  <a:cubicBezTo>
                    <a:pt x="825491" y="1373600"/>
                    <a:pt x="829682" y="1363408"/>
                    <a:pt x="826063" y="1354455"/>
                  </a:cubicBezTo>
                  <a:lnTo>
                    <a:pt x="787201" y="1260824"/>
                  </a:lnTo>
                  <a:cubicBezTo>
                    <a:pt x="871307" y="1212723"/>
                    <a:pt x="906168" y="1107091"/>
                    <a:pt x="864734" y="1017651"/>
                  </a:cubicBezTo>
                  <a:lnTo>
                    <a:pt x="840160" y="964787"/>
                  </a:lnTo>
                  <a:cubicBezTo>
                    <a:pt x="881784" y="931259"/>
                    <a:pt x="918932" y="891635"/>
                    <a:pt x="949983" y="846677"/>
                  </a:cubicBezTo>
                  <a:cubicBezTo>
                    <a:pt x="955603" y="838676"/>
                    <a:pt x="953698" y="827627"/>
                    <a:pt x="945697" y="822198"/>
                  </a:cubicBezTo>
                  <a:close/>
                  <a:moveTo>
                    <a:pt x="404296" y="103442"/>
                  </a:moveTo>
                  <a:cubicBezTo>
                    <a:pt x="404296" y="65722"/>
                    <a:pt x="434966" y="35147"/>
                    <a:pt x="472590" y="35147"/>
                  </a:cubicBezTo>
                  <a:cubicBezTo>
                    <a:pt x="510309" y="35147"/>
                    <a:pt x="540884" y="65818"/>
                    <a:pt x="540884" y="103442"/>
                  </a:cubicBezTo>
                  <a:cubicBezTo>
                    <a:pt x="540884" y="140398"/>
                    <a:pt x="511357" y="170497"/>
                    <a:pt x="474781" y="171641"/>
                  </a:cubicBezTo>
                  <a:cubicBezTo>
                    <a:pt x="474019" y="171545"/>
                    <a:pt x="473352" y="171450"/>
                    <a:pt x="472590" y="171450"/>
                  </a:cubicBezTo>
                  <a:cubicBezTo>
                    <a:pt x="471828" y="171450"/>
                    <a:pt x="471161" y="171545"/>
                    <a:pt x="470399" y="171641"/>
                  </a:cubicBezTo>
                  <a:cubicBezTo>
                    <a:pt x="433728" y="170497"/>
                    <a:pt x="404296" y="140398"/>
                    <a:pt x="404296" y="103442"/>
                  </a:cubicBezTo>
                  <a:close/>
                  <a:moveTo>
                    <a:pt x="353337" y="574834"/>
                  </a:moveTo>
                  <a:cubicBezTo>
                    <a:pt x="348289" y="563975"/>
                    <a:pt x="344765" y="552450"/>
                    <a:pt x="342955" y="540258"/>
                  </a:cubicBezTo>
                  <a:cubicBezTo>
                    <a:pt x="341907" y="533876"/>
                    <a:pt x="341431" y="527209"/>
                    <a:pt x="341431" y="520541"/>
                  </a:cubicBezTo>
                  <a:cubicBezTo>
                    <a:pt x="341431" y="448246"/>
                    <a:pt x="400200" y="389287"/>
                    <a:pt x="472590" y="389287"/>
                  </a:cubicBezTo>
                  <a:cubicBezTo>
                    <a:pt x="544980" y="389287"/>
                    <a:pt x="603845" y="448246"/>
                    <a:pt x="603845" y="520541"/>
                  </a:cubicBezTo>
                  <a:cubicBezTo>
                    <a:pt x="603845" y="526828"/>
                    <a:pt x="603368" y="533019"/>
                    <a:pt x="602511" y="539115"/>
                  </a:cubicBezTo>
                  <a:cubicBezTo>
                    <a:pt x="600797" y="551307"/>
                    <a:pt x="597368" y="562927"/>
                    <a:pt x="592415" y="573786"/>
                  </a:cubicBezTo>
                  <a:cubicBezTo>
                    <a:pt x="576222" y="610267"/>
                    <a:pt x="543837" y="637984"/>
                    <a:pt x="504404" y="647795"/>
                  </a:cubicBezTo>
                  <a:cubicBezTo>
                    <a:pt x="496498" y="649891"/>
                    <a:pt x="488306" y="651129"/>
                    <a:pt x="479924" y="651605"/>
                  </a:cubicBezTo>
                  <a:cubicBezTo>
                    <a:pt x="477448" y="651701"/>
                    <a:pt x="475067" y="651796"/>
                    <a:pt x="472590" y="651796"/>
                  </a:cubicBezTo>
                  <a:cubicBezTo>
                    <a:pt x="470876" y="651796"/>
                    <a:pt x="469256" y="651796"/>
                    <a:pt x="467542" y="651701"/>
                  </a:cubicBezTo>
                  <a:cubicBezTo>
                    <a:pt x="459160" y="651415"/>
                    <a:pt x="450873" y="650272"/>
                    <a:pt x="442967" y="648367"/>
                  </a:cubicBezTo>
                  <a:cubicBezTo>
                    <a:pt x="402963" y="639127"/>
                    <a:pt x="369911" y="611410"/>
                    <a:pt x="353337" y="574834"/>
                  </a:cubicBezTo>
                  <a:close/>
                  <a:moveTo>
                    <a:pt x="493736" y="1056323"/>
                  </a:moveTo>
                  <a:lnTo>
                    <a:pt x="493736" y="1000506"/>
                  </a:lnTo>
                  <a:cubicBezTo>
                    <a:pt x="493736" y="990790"/>
                    <a:pt x="486116" y="983075"/>
                    <a:pt x="476591" y="983075"/>
                  </a:cubicBezTo>
                  <a:cubicBezTo>
                    <a:pt x="467066" y="983075"/>
                    <a:pt x="459446" y="990886"/>
                    <a:pt x="459446" y="1000506"/>
                  </a:cubicBezTo>
                  <a:lnTo>
                    <a:pt x="459446" y="1056227"/>
                  </a:lnTo>
                  <a:cubicBezTo>
                    <a:pt x="406106" y="1054322"/>
                    <a:pt x="354194" y="1044797"/>
                    <a:pt x="305141" y="1028129"/>
                  </a:cubicBezTo>
                  <a:lnTo>
                    <a:pt x="463637" y="686752"/>
                  </a:lnTo>
                  <a:cubicBezTo>
                    <a:pt x="466589" y="686848"/>
                    <a:pt x="469638" y="686943"/>
                    <a:pt x="472590" y="686943"/>
                  </a:cubicBezTo>
                  <a:cubicBezTo>
                    <a:pt x="476305" y="686943"/>
                    <a:pt x="480020" y="686848"/>
                    <a:pt x="483734" y="686562"/>
                  </a:cubicBezTo>
                  <a:lnTo>
                    <a:pt x="643755" y="1031272"/>
                  </a:lnTo>
                  <a:cubicBezTo>
                    <a:pt x="595748" y="1046416"/>
                    <a:pt x="545361" y="1054989"/>
                    <a:pt x="493736" y="1056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7034783" y="3243642"/>
              <a:ext cx="58292" cy="58293"/>
            </a:xfrm>
            <a:custGeom>
              <a:avLst/>
              <a:gdLst/>
              <a:ahLst/>
              <a:cxnLst/>
              <a:rect l="l" t="t" r="r" b="b"/>
              <a:pathLst>
                <a:path w="58292" h="58293" extrusionOk="0">
                  <a:moveTo>
                    <a:pt x="58293" y="29147"/>
                  </a:moveTo>
                  <a:cubicBezTo>
                    <a:pt x="58293" y="13049"/>
                    <a:pt x="45244" y="0"/>
                    <a:pt x="29146" y="0"/>
                  </a:cubicBezTo>
                  <a:cubicBezTo>
                    <a:pt x="13049" y="0"/>
                    <a:pt x="0" y="13049"/>
                    <a:pt x="0" y="29147"/>
                  </a:cubicBezTo>
                  <a:cubicBezTo>
                    <a:pt x="0" y="45244"/>
                    <a:pt x="13049" y="58293"/>
                    <a:pt x="29146" y="58293"/>
                  </a:cubicBezTo>
                  <a:cubicBezTo>
                    <a:pt x="45148" y="58293"/>
                    <a:pt x="58293" y="45244"/>
                    <a:pt x="58293" y="29147"/>
                  </a:cubicBezTo>
                  <a:close/>
                  <a:moveTo>
                    <a:pt x="23051" y="29147"/>
                  </a:moveTo>
                  <a:cubicBezTo>
                    <a:pt x="23051" y="25718"/>
                    <a:pt x="25718" y="23051"/>
                    <a:pt x="29146" y="23051"/>
                  </a:cubicBezTo>
                  <a:cubicBezTo>
                    <a:pt x="32480" y="23051"/>
                    <a:pt x="35243" y="25718"/>
                    <a:pt x="35243" y="29147"/>
                  </a:cubicBezTo>
                  <a:cubicBezTo>
                    <a:pt x="35243" y="32576"/>
                    <a:pt x="32576" y="35243"/>
                    <a:pt x="29146" y="35243"/>
                  </a:cubicBezTo>
                  <a:cubicBezTo>
                    <a:pt x="25718" y="35243"/>
                    <a:pt x="23051" y="32576"/>
                    <a:pt x="23051" y="29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330D7753-DE97-4428-A57B-B00BA9E6170C}"/>
              </a:ext>
            </a:extLst>
          </p:cNvPr>
          <p:cNvSpPr/>
          <p:nvPr/>
        </p:nvSpPr>
        <p:spPr>
          <a:xfrm>
            <a:off x="0" y="5646199"/>
            <a:ext cx="248575" cy="9676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27CA2BC-1752-4765-B42F-B4E79AEC0E3B}"/>
              </a:ext>
            </a:extLst>
          </p:cNvPr>
          <p:cNvSpPr txBox="1"/>
          <p:nvPr/>
        </p:nvSpPr>
        <p:spPr>
          <a:xfrm>
            <a:off x="8277225" y="5058919"/>
            <a:ext cx="2847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b="1" dirty="0"/>
              <a:t>Проверил: преподаватель </a:t>
            </a:r>
          </a:p>
          <a:p>
            <a:pPr algn="r"/>
            <a:r>
              <a:rPr lang="ru-RU" sz="1800" b="1" dirty="0"/>
              <a:t>Вишнякова Н.В.</a:t>
            </a:r>
          </a:p>
          <a:p>
            <a:endParaRPr lang="ru-RU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3050" y="432000"/>
            <a:ext cx="10233150" cy="894600"/>
          </a:xfrm>
        </p:spPr>
        <p:txBody>
          <a:bodyPr/>
          <a:lstStyle/>
          <a:p>
            <a:r>
              <a:rPr lang="ru-RU" sz="3200" b="1" dirty="0" smtClean="0"/>
              <a:t>Результаты экспериментов</a:t>
            </a:r>
            <a:endParaRPr lang="ru-RU" sz="3200" b="1" dirty="0"/>
          </a:p>
        </p:txBody>
      </p:sp>
      <p:grpSp>
        <p:nvGrpSpPr>
          <p:cNvPr id="7" name="Google Shape;640;p45"/>
          <p:cNvGrpSpPr/>
          <p:nvPr/>
        </p:nvGrpSpPr>
        <p:grpSpPr>
          <a:xfrm>
            <a:off x="612536" y="582297"/>
            <a:ext cx="587604" cy="586275"/>
            <a:chOff x="4835275" y="1198350"/>
            <a:chExt cx="233753" cy="226175"/>
          </a:xfrm>
        </p:grpSpPr>
        <p:sp>
          <p:nvSpPr>
            <p:cNvPr id="8" name="Google Shape;641;p45"/>
            <p:cNvSpPr/>
            <p:nvPr/>
          </p:nvSpPr>
          <p:spPr>
            <a:xfrm>
              <a:off x="4835275" y="1198350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2;p45"/>
            <p:cNvSpPr/>
            <p:nvPr/>
          </p:nvSpPr>
          <p:spPr>
            <a:xfrm>
              <a:off x="4875853" y="1247651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6" y="2838451"/>
            <a:ext cx="4521200" cy="33909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8636" r="8354" b="6119"/>
          <a:stretch/>
        </p:blipFill>
        <p:spPr>
          <a:xfrm>
            <a:off x="5221664" y="1885950"/>
            <a:ext cx="6379786" cy="3390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1091" y="2838451"/>
            <a:ext cx="349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 эксперимента </a:t>
            </a:r>
            <a:r>
              <a:rPr lang="en-US" dirty="0" smtClean="0"/>
              <a:t>E-Test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659625" y="5276850"/>
            <a:ext cx="349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 эксперимента </a:t>
            </a:r>
            <a:r>
              <a:rPr lang="en-US" dirty="0" smtClean="0"/>
              <a:t>E-1</a:t>
            </a:r>
            <a:r>
              <a:rPr lang="ru-RU" dirty="0" smtClean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5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>
              <a:tabLst>
                <a:tab pos="1619250" algn="l"/>
              </a:tabLst>
            </a:pPr>
            <a:r>
              <a:rPr lang="ru-RU" sz="2800" b="1" dirty="0"/>
              <a:t>Термометрия, оптическая передача данных с термометра на языке </a:t>
            </a:r>
            <a:r>
              <a:rPr lang="ru-RU" sz="2800" b="1" dirty="0" err="1"/>
              <a:t>Python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914399" y="2114549"/>
            <a:ext cx="106680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2400" b="1" dirty="0"/>
              <a:t>ПК 1.1. Выполнять разработку спецификаций отдельных компонент.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2400" b="1" dirty="0"/>
              <a:t>ПК 1.2. Осуществлять разработку кода программного продукта на основе готовых спецификаций на уровне модуля.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2400" b="1" dirty="0"/>
              <a:t>ПК 1.3. Выполнять отладку программных модулей с использованием специализированных программных средств.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2400" b="1" dirty="0"/>
              <a:t>ПК 1.4. Выполнять тестирование программных модулей.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2400" b="1" dirty="0"/>
              <a:t>ПК 1.5. Осуществлять оптимизацию программного кода модуля.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ru-RU" sz="2400" b="1" dirty="0"/>
              <a:t>ПК 1.6. Разрабатывать компоненты проектной и технической документации с использованием графических языков спецификаций.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b="1" dirty="0"/>
          </a:p>
        </p:txBody>
      </p:sp>
      <p:grpSp>
        <p:nvGrpSpPr>
          <p:cNvPr id="8" name="Google Shape;643;p45"/>
          <p:cNvGrpSpPr/>
          <p:nvPr/>
        </p:nvGrpSpPr>
        <p:grpSpPr>
          <a:xfrm>
            <a:off x="567043" y="496808"/>
            <a:ext cx="699782" cy="721658"/>
            <a:chOff x="968775" y="1180050"/>
            <a:chExt cx="262750" cy="262775"/>
          </a:xfrm>
        </p:grpSpPr>
        <p:sp>
          <p:nvSpPr>
            <p:cNvPr id="9" name="Google Shape;644;p45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5;p45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6;p45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177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xmlns="" id="{639A623C-AF70-4E67-A60E-6F658237E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400" y="1891150"/>
            <a:ext cx="6638900" cy="717900"/>
          </a:xfrm>
        </p:spPr>
        <p:txBody>
          <a:bodyPr/>
          <a:lstStyle/>
          <a:p>
            <a:pPr algn="ctr"/>
            <a:r>
              <a:rPr lang="ru-RU" sz="1800" dirty="0" smtClean="0"/>
              <a:t>Достоинства и недостатки </a:t>
            </a:r>
            <a:r>
              <a:rPr lang="ru-RU" sz="1800" dirty="0"/>
              <a:t>языка программирования </a:t>
            </a:r>
            <a:r>
              <a:rPr lang="en-US" sz="1800" dirty="0"/>
              <a:t>Python</a:t>
            </a:r>
            <a:endParaRPr lang="ru-RU" sz="18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9F952BDB-0C04-4F27-948C-0B7A3246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Язык программирования </a:t>
            </a:r>
            <a:r>
              <a:rPr lang="en-US" b="1" dirty="0"/>
              <a:t>Python</a:t>
            </a:r>
            <a:endParaRPr lang="ru-RU" b="1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BC144FD-C288-4EA7-980C-982BE8C7C1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349402" y="2832099"/>
            <a:ext cx="3679798" cy="3231925"/>
          </a:xfrm>
        </p:spPr>
        <p:txBody>
          <a:bodyPr/>
          <a:lstStyle/>
          <a:p>
            <a:pPr marL="107950" lvl="0" indent="0">
              <a:buNone/>
            </a:pPr>
            <a:r>
              <a:rPr lang="ru-RU" dirty="0" smtClean="0"/>
              <a:t>Достоинства:</a:t>
            </a:r>
          </a:p>
          <a:p>
            <a:pPr lvl="0"/>
            <a:r>
              <a:rPr lang="ru-RU" dirty="0" smtClean="0"/>
              <a:t>Простой </a:t>
            </a:r>
            <a:r>
              <a:rPr lang="ru-RU" dirty="0"/>
              <a:t>синтаксис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Кроссплатформенность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Открытый исходный код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Разнообразие библиотек</a:t>
            </a:r>
            <a:r>
              <a:rPr lang="en-US" dirty="0"/>
              <a:t>;</a:t>
            </a:r>
            <a:endParaRPr lang="ru-RU" dirty="0"/>
          </a:p>
          <a:p>
            <a:pPr marL="10795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F5E4FF7-5681-4072-A29A-8D92B8C43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869193" y="2250100"/>
            <a:ext cx="2638077" cy="2627525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xmlns="" id="{2BC144FD-C288-4EA7-980C-982BE8C7C188}"/>
              </a:ext>
            </a:extLst>
          </p:cNvPr>
          <p:cNvSpPr txBox="1">
            <a:spLocks/>
          </p:cNvSpPr>
          <p:nvPr/>
        </p:nvSpPr>
        <p:spPr>
          <a:xfrm>
            <a:off x="5029200" y="2832099"/>
            <a:ext cx="3679798" cy="32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07950" indent="0">
              <a:buFont typeface="DM Sans"/>
              <a:buNone/>
            </a:pPr>
            <a:r>
              <a:rPr lang="ru-RU" dirty="0" smtClean="0"/>
              <a:t>Недостатки:</a:t>
            </a:r>
          </a:p>
          <a:p>
            <a:r>
              <a:rPr lang="ru-RU" dirty="0"/>
              <a:t>Низкая скорость выполнения программ</a:t>
            </a:r>
            <a:r>
              <a:rPr lang="en-US" dirty="0" smtClean="0"/>
              <a:t>;</a:t>
            </a:r>
            <a:endParaRPr lang="ru-RU" dirty="0" smtClean="0"/>
          </a:p>
          <a:p>
            <a:pPr marL="107950" indent="0">
              <a:buFont typeface="DM Sans"/>
              <a:buNone/>
            </a:pPr>
            <a:endParaRPr lang="ru-RU" dirty="0"/>
          </a:p>
        </p:txBody>
      </p:sp>
      <p:grpSp>
        <p:nvGrpSpPr>
          <p:cNvPr id="11" name="Google Shape;660;p45"/>
          <p:cNvGrpSpPr/>
          <p:nvPr/>
        </p:nvGrpSpPr>
        <p:grpSpPr>
          <a:xfrm>
            <a:off x="640619" y="574797"/>
            <a:ext cx="498369" cy="621811"/>
            <a:chOff x="3086700" y="1180050"/>
            <a:chExt cx="216800" cy="262325"/>
          </a:xfrm>
        </p:grpSpPr>
        <p:sp>
          <p:nvSpPr>
            <p:cNvPr id="12" name="Google Shape;661;p45"/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2;p45"/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36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>
            <a:spLocks noGrp="1"/>
          </p:cNvSpPr>
          <p:nvPr>
            <p:ph type="body" idx="1"/>
          </p:nvPr>
        </p:nvSpPr>
        <p:spPr>
          <a:xfrm>
            <a:off x="686835" y="2074448"/>
            <a:ext cx="10570680" cy="32384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9625" lvl="0" indent="-266700" algn="l" defTabSz="13430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1.	Подобрать и систематизировать литературу по теме;</a:t>
            </a:r>
          </a:p>
          <a:p>
            <a:pPr marL="809625" lvl="0" indent="-266700" algn="l" defTabSz="13430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2.	Изучить принципы формирования изображения термометра TP300;</a:t>
            </a:r>
          </a:p>
          <a:p>
            <a:pPr marL="809625" lvl="0" indent="-266700" algn="l" defTabSz="13430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3.	Рассмотреть особенности разработки программного продукта на языке </a:t>
            </a:r>
            <a:r>
              <a:rPr lang="ru-RU" sz="2000" b="1" dirty="0" err="1">
                <a:solidFill>
                  <a:schemeClr val="tx1"/>
                </a:solidFill>
                <a:latin typeface="+mj-lt"/>
              </a:rPr>
              <a:t>python</a:t>
            </a:r>
            <a:r>
              <a:rPr lang="ru-RU" sz="2000" b="1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 marL="809625" lvl="0" indent="-266700" algn="l" defTabSz="13430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4.	Разработать интерфейс взаимодействия пользователя с программой;</a:t>
            </a:r>
          </a:p>
          <a:p>
            <a:pPr marL="809625" lvl="0" indent="-266700" algn="l" defTabSz="13430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5.	Разработать алгоритм, реализовать его на языке программирования </a:t>
            </a:r>
            <a:r>
              <a:rPr lang="ru-RU" sz="2000" b="1" dirty="0" err="1">
                <a:solidFill>
                  <a:schemeClr val="tx1"/>
                </a:solidFill>
                <a:latin typeface="+mj-lt"/>
              </a:rPr>
              <a:t>python</a:t>
            </a:r>
            <a:r>
              <a:rPr lang="ru-RU" sz="2000" b="1" dirty="0">
                <a:solidFill>
                  <a:schemeClr val="tx1"/>
                </a:solidFill>
                <a:latin typeface="+mj-lt"/>
              </a:rPr>
              <a:t> и провести тестирование и отладку программного средства;</a:t>
            </a:r>
          </a:p>
          <a:p>
            <a:pPr marL="809625" lvl="0" indent="-266700" algn="l" defTabSz="13430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1"/>
                </a:solidFill>
                <a:latin typeface="+mj-lt"/>
              </a:rPr>
              <a:t>6.	Оформить руководство оператора на программный продукт.</a:t>
            </a:r>
          </a:p>
        </p:txBody>
      </p:sp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1371600" y="691900"/>
            <a:ext cx="9448800" cy="12321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</a:rPr>
              <a:t>Цель курсовой работы:</a:t>
            </a:r>
            <a:br>
              <a:rPr lang="ru-RU" sz="2800" b="1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</a:rPr>
            </a:br>
            <a:r>
              <a:rPr lang="ru-RU" sz="2800" b="1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</a:rPr>
              <a:t>создание программного средства для оптической передачи данных с термометра на языке Python</a:t>
            </a:r>
            <a:endParaRPr sz="5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810660" y="672804"/>
            <a:ext cx="182880" cy="3749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Lexend Deca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5E9AAA90-2FC6-487A-A327-2B6E9B696898}"/>
              </a:ext>
            </a:extLst>
          </p:cNvPr>
          <p:cNvSpPr/>
          <p:nvPr/>
        </p:nvSpPr>
        <p:spPr>
          <a:xfrm>
            <a:off x="0" y="5646198"/>
            <a:ext cx="186431" cy="994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Google Shape;818;p45"/>
          <p:cNvGrpSpPr/>
          <p:nvPr/>
        </p:nvGrpSpPr>
        <p:grpSpPr>
          <a:xfrm flipH="1">
            <a:off x="740546" y="547846"/>
            <a:ext cx="319156" cy="671354"/>
            <a:chOff x="3783900" y="1046675"/>
            <a:chExt cx="144550" cy="294875"/>
          </a:xfrm>
        </p:grpSpPr>
        <p:sp>
          <p:nvSpPr>
            <p:cNvPr id="7" name="Google Shape;819;p45"/>
            <p:cNvSpPr/>
            <p:nvPr/>
          </p:nvSpPr>
          <p:spPr>
            <a:xfrm>
              <a:off x="3783900" y="1046675"/>
              <a:ext cx="144550" cy="294875"/>
            </a:xfrm>
            <a:custGeom>
              <a:avLst/>
              <a:gdLst/>
              <a:ahLst/>
              <a:cxnLst/>
              <a:rect l="l" t="t" r="r" b="b"/>
              <a:pathLst>
                <a:path w="5782" h="11795" extrusionOk="0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20;p45"/>
            <p:cNvSpPr/>
            <p:nvPr/>
          </p:nvSpPr>
          <p:spPr>
            <a:xfrm>
              <a:off x="3821350" y="1161775"/>
              <a:ext cx="69625" cy="146325"/>
            </a:xfrm>
            <a:custGeom>
              <a:avLst/>
              <a:gdLst/>
              <a:ahLst/>
              <a:cxnLst/>
              <a:rect l="l" t="t" r="r" b="b"/>
              <a:pathLst>
                <a:path w="2785" h="5853" extrusionOk="0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07432" y="4989094"/>
            <a:ext cx="9248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Объект исследования: Цифровой термометр.</a:t>
            </a:r>
          </a:p>
          <a:p>
            <a:r>
              <a:rPr lang="ru-RU" sz="1800" b="1" dirty="0"/>
              <a:t>Предмет исследования: Язык программирования </a:t>
            </a:r>
            <a:r>
              <a:rPr lang="en-US" sz="1800" b="1" dirty="0"/>
              <a:t>Python</a:t>
            </a:r>
            <a:r>
              <a:rPr lang="ru-RU" sz="1800" b="1" dirty="0"/>
              <a:t>.</a:t>
            </a:r>
          </a:p>
          <a:p>
            <a:endParaRPr lang="ru-RU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/>
              <a:t>Цель и задачи работы программы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84" y="2114242"/>
            <a:ext cx="3288632" cy="41909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61937" y="2114242"/>
            <a:ext cx="4588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smtClean="0"/>
              <a:t>Цель работы программы:</a:t>
            </a:r>
          </a:p>
          <a:p>
            <a:pPr marL="352425"/>
            <a:r>
              <a:rPr lang="ru-RU" sz="1800" b="1" dirty="0"/>
              <a:t>П</a:t>
            </a:r>
            <a:r>
              <a:rPr lang="ru-RU" sz="1800" b="1" dirty="0" smtClean="0"/>
              <a:t>еревод графических данных </a:t>
            </a:r>
            <a:r>
              <a:rPr lang="ru-RU" sz="1800" b="1" dirty="0"/>
              <a:t>с кадра изображения в числовые и </a:t>
            </a:r>
            <a:r>
              <a:rPr lang="ru-RU" sz="1800" b="1" dirty="0" smtClean="0"/>
              <a:t>экспорт </a:t>
            </a:r>
            <a:r>
              <a:rPr lang="ru-RU" sz="1800" b="1" dirty="0"/>
              <a:t>данных в выбранный пользователем формат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2274" y="2114242"/>
            <a:ext cx="44917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З</a:t>
            </a:r>
            <a:r>
              <a:rPr lang="ru-RU" sz="1800" b="1" dirty="0" smtClean="0"/>
              <a:t>адачи</a:t>
            </a:r>
            <a:r>
              <a:rPr lang="ru-RU" sz="1800" b="1" dirty="0"/>
              <a:t>: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Получить из видеофайла данные о состоянии каждого сегмента дисплея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Дешифровать данные в числовой вид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1800" b="1" dirty="0"/>
              <a:t>Экспортировать дешифрованные данные  </a:t>
            </a:r>
          </a:p>
          <a:p>
            <a:endParaRPr lang="ru-RU" sz="1800" b="1" dirty="0"/>
          </a:p>
        </p:txBody>
      </p:sp>
      <p:grpSp>
        <p:nvGrpSpPr>
          <p:cNvPr id="31" name="Google Shape;621;p45"/>
          <p:cNvGrpSpPr/>
          <p:nvPr/>
        </p:nvGrpSpPr>
        <p:grpSpPr>
          <a:xfrm>
            <a:off x="641936" y="567025"/>
            <a:ext cx="473028" cy="628231"/>
            <a:chOff x="4518575" y="2506200"/>
            <a:chExt cx="206100" cy="265450"/>
          </a:xfrm>
        </p:grpSpPr>
        <p:sp>
          <p:nvSpPr>
            <p:cNvPr id="32" name="Google Shape;622;p45"/>
            <p:cNvSpPr/>
            <p:nvPr/>
          </p:nvSpPr>
          <p:spPr>
            <a:xfrm>
              <a:off x="4518575" y="2506200"/>
              <a:ext cx="206100" cy="265450"/>
            </a:xfrm>
            <a:custGeom>
              <a:avLst/>
              <a:gdLst/>
              <a:ahLst/>
              <a:cxnLst/>
              <a:rect l="l" t="t" r="r" b="b"/>
              <a:pathLst>
                <a:path w="8244" h="10618" extrusionOk="0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23;p45"/>
            <p:cNvSpPr/>
            <p:nvPr/>
          </p:nvSpPr>
          <p:spPr>
            <a:xfrm>
              <a:off x="4628300" y="25557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24;p45"/>
            <p:cNvSpPr/>
            <p:nvPr/>
          </p:nvSpPr>
          <p:spPr>
            <a:xfrm>
              <a:off x="4628300" y="2608800"/>
              <a:ext cx="56225" cy="13425"/>
            </a:xfrm>
            <a:custGeom>
              <a:avLst/>
              <a:gdLst/>
              <a:ahLst/>
              <a:cxnLst/>
              <a:rect l="l" t="t" r="r" b="b"/>
              <a:pathLst>
                <a:path w="2249" h="537" extrusionOk="0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25;p45"/>
            <p:cNvSpPr/>
            <p:nvPr/>
          </p:nvSpPr>
          <p:spPr>
            <a:xfrm>
              <a:off x="4628300" y="27154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26;p45"/>
            <p:cNvSpPr/>
            <p:nvPr/>
          </p:nvSpPr>
          <p:spPr>
            <a:xfrm>
              <a:off x="4628300" y="2662325"/>
              <a:ext cx="56225" cy="12975"/>
            </a:xfrm>
            <a:custGeom>
              <a:avLst/>
              <a:gdLst/>
              <a:ahLst/>
              <a:cxnLst/>
              <a:rect l="l" t="t" r="r" b="b"/>
              <a:pathLst>
                <a:path w="2249" h="519" extrusionOk="0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27;p45"/>
            <p:cNvSpPr/>
            <p:nvPr/>
          </p:nvSpPr>
          <p:spPr>
            <a:xfrm>
              <a:off x="4558275" y="25392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28;p45"/>
            <p:cNvSpPr/>
            <p:nvPr/>
          </p:nvSpPr>
          <p:spPr>
            <a:xfrm>
              <a:off x="4558275" y="2592300"/>
              <a:ext cx="49525" cy="40625"/>
            </a:xfrm>
            <a:custGeom>
              <a:avLst/>
              <a:gdLst/>
              <a:ahLst/>
              <a:cxnLst/>
              <a:rect l="l" t="t" r="r" b="b"/>
              <a:pathLst>
                <a:path w="1981" h="1625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29;p45"/>
            <p:cNvSpPr/>
            <p:nvPr/>
          </p:nvSpPr>
          <p:spPr>
            <a:xfrm>
              <a:off x="4558275" y="264537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0;p45"/>
            <p:cNvSpPr/>
            <p:nvPr/>
          </p:nvSpPr>
          <p:spPr>
            <a:xfrm>
              <a:off x="4558275" y="26980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941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4210" y="2015380"/>
            <a:ext cx="534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Таблица </a:t>
            </a:r>
            <a:r>
              <a:rPr lang="en-US" sz="3600" b="1" dirty="0" err="1" smtClean="0"/>
              <a:t>DataSet</a:t>
            </a:r>
            <a:endParaRPr lang="ru-RU" sz="3600" b="1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659350" y="854187"/>
            <a:ext cx="3242620" cy="5140251"/>
            <a:chOff x="4219069" y="1269073"/>
            <a:chExt cx="3242620" cy="5140251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41" t="14151"/>
            <a:stretch/>
          </p:blipFill>
          <p:spPr>
            <a:xfrm>
              <a:off x="4507832" y="1269073"/>
              <a:ext cx="2953857" cy="51402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19069" y="1331495"/>
              <a:ext cx="946485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0</a:t>
              </a:r>
            </a:p>
            <a:p>
              <a:r>
                <a:rPr lang="en-US" sz="3200" b="1" dirty="0" smtClean="0"/>
                <a:t>1</a:t>
              </a:r>
            </a:p>
            <a:p>
              <a:r>
                <a:rPr lang="en-US" sz="3200" b="1" dirty="0" smtClean="0"/>
                <a:t>2</a:t>
              </a:r>
            </a:p>
            <a:p>
              <a:r>
                <a:rPr lang="en-US" sz="3200" b="1" dirty="0" smtClean="0"/>
                <a:t>3</a:t>
              </a:r>
            </a:p>
            <a:p>
              <a:r>
                <a:rPr lang="en-US" sz="3200" b="1" dirty="0" smtClean="0"/>
                <a:t>4</a:t>
              </a:r>
            </a:p>
            <a:p>
              <a:r>
                <a:rPr lang="en-US" sz="3200" b="1" dirty="0" smtClean="0"/>
                <a:t>5</a:t>
              </a:r>
            </a:p>
            <a:p>
              <a:r>
                <a:rPr lang="en-US" sz="3200" b="1" dirty="0" smtClean="0"/>
                <a:t>6</a:t>
              </a:r>
            </a:p>
            <a:p>
              <a:r>
                <a:rPr lang="en-US" sz="3200" b="1" dirty="0" smtClean="0"/>
                <a:t>7</a:t>
              </a:r>
            </a:p>
            <a:p>
              <a:r>
                <a:rPr lang="en-US" sz="3200" b="1" dirty="0" smtClean="0"/>
                <a:t>8</a:t>
              </a:r>
            </a:p>
            <a:p>
              <a:r>
                <a:rPr lang="en-US" sz="3200" b="1" dirty="0"/>
                <a:t>9</a:t>
              </a:r>
              <a:endParaRPr lang="ru-RU" sz="3200" b="1" dirty="0"/>
            </a:p>
          </p:txBody>
        </p: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47" y="3724275"/>
            <a:ext cx="6420351" cy="2106503"/>
          </a:xfrm>
          <a:prstGeom prst="rect">
            <a:avLst/>
          </a:prstGeom>
        </p:spPr>
      </p:pic>
      <p:sp>
        <p:nvSpPr>
          <p:cNvPr id="9" name="Google Shape;668;p45"/>
          <p:cNvSpPr/>
          <p:nvPr/>
        </p:nvSpPr>
        <p:spPr>
          <a:xfrm>
            <a:off x="576764" y="513514"/>
            <a:ext cx="666412" cy="681347"/>
          </a:xfrm>
          <a:custGeom>
            <a:avLst/>
            <a:gdLst/>
            <a:ahLst/>
            <a:cxnLst/>
            <a:rect l="l" t="t" r="r" b="b"/>
            <a:pathLst>
              <a:path w="10600" h="10510" extrusionOk="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02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27747" y="498078"/>
            <a:ext cx="8362903" cy="763500"/>
          </a:xfrm>
        </p:spPr>
        <p:txBody>
          <a:bodyPr/>
          <a:lstStyle/>
          <a:p>
            <a:pPr algn="l"/>
            <a:r>
              <a:rPr lang="ru-RU" b="1" dirty="0" smtClean="0"/>
              <a:t>Структура программы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85" y="1538120"/>
            <a:ext cx="7986865" cy="4647494"/>
          </a:xfrm>
          <a:prstGeom prst="rect">
            <a:avLst/>
          </a:prstGeom>
        </p:spPr>
      </p:pic>
      <p:sp>
        <p:nvSpPr>
          <p:cNvPr id="6" name="Google Shape;606;p45"/>
          <p:cNvSpPr/>
          <p:nvPr/>
        </p:nvSpPr>
        <p:spPr>
          <a:xfrm>
            <a:off x="545820" y="514120"/>
            <a:ext cx="737548" cy="692472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04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5022" y="1727000"/>
            <a:ext cx="5412010" cy="2377200"/>
          </a:xfrm>
        </p:spPr>
        <p:txBody>
          <a:bodyPr/>
          <a:lstStyle/>
          <a:p>
            <a:r>
              <a:rPr lang="ru-RU" b="1" dirty="0" smtClean="0"/>
              <a:t>Руководство пользователя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699" y="462368"/>
            <a:ext cx="4064947" cy="6128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02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86950" y="478025"/>
            <a:ext cx="7389300" cy="763500"/>
          </a:xfrm>
        </p:spPr>
        <p:txBody>
          <a:bodyPr/>
          <a:lstStyle/>
          <a:p>
            <a:pPr algn="l"/>
            <a:r>
              <a:rPr lang="ru-RU" b="1" dirty="0" smtClean="0"/>
              <a:t>Проблема чёткого поиска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076451"/>
            <a:ext cx="10907136" cy="4337970"/>
          </a:xfrm>
          <a:prstGeom prst="rect">
            <a:avLst/>
          </a:prstGeom>
        </p:spPr>
      </p:pic>
      <p:sp>
        <p:nvSpPr>
          <p:cNvPr id="5" name="Google Shape;737;p45"/>
          <p:cNvSpPr/>
          <p:nvPr/>
        </p:nvSpPr>
        <p:spPr>
          <a:xfrm>
            <a:off x="584782" y="535175"/>
            <a:ext cx="635468" cy="655334"/>
          </a:xfrm>
          <a:custGeom>
            <a:avLst/>
            <a:gdLst/>
            <a:ahLst/>
            <a:cxnLst/>
            <a:rect l="l" t="t" r="r" b="b"/>
            <a:pathLst>
              <a:path w="10635" h="10636" extrusionOk="0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98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06000" y="478025"/>
            <a:ext cx="7389300" cy="763500"/>
          </a:xfrm>
        </p:spPr>
        <p:txBody>
          <a:bodyPr/>
          <a:lstStyle/>
          <a:p>
            <a:pPr algn="l"/>
            <a:r>
              <a:rPr lang="ru-RU" b="1" dirty="0" smtClean="0"/>
              <a:t>Эксперименты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65"/>
          <a:stretch/>
        </p:blipFill>
        <p:spPr>
          <a:xfrm>
            <a:off x="981533" y="4010386"/>
            <a:ext cx="4219117" cy="22324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66" y="1406908"/>
            <a:ext cx="4488062" cy="48358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45"/>
          <a:stretch/>
        </p:blipFill>
        <p:spPr>
          <a:xfrm>
            <a:off x="2791284" y="1406908"/>
            <a:ext cx="2409366" cy="2438095"/>
          </a:xfrm>
          <a:prstGeom prst="rect">
            <a:avLst/>
          </a:prstGeom>
        </p:spPr>
      </p:pic>
      <p:sp>
        <p:nvSpPr>
          <p:cNvPr id="8" name="Google Shape;717;p45"/>
          <p:cNvSpPr/>
          <p:nvPr/>
        </p:nvSpPr>
        <p:spPr>
          <a:xfrm>
            <a:off x="555954" y="573275"/>
            <a:ext cx="682295" cy="590140"/>
          </a:xfrm>
          <a:custGeom>
            <a:avLst/>
            <a:gdLst/>
            <a:ahLst/>
            <a:cxnLst/>
            <a:rect l="l" t="t" r="r" b="b"/>
            <a:pathLst>
              <a:path w="11724" h="9834" extrusionOk="0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9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224</Words>
  <Application>Microsoft Office PowerPoint</Application>
  <PresentationFormat>Широкоэкранный</PresentationFormat>
  <Paragraphs>56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Barlow Condensed</vt:lpstr>
      <vt:lpstr>Abril Fatface</vt:lpstr>
      <vt:lpstr>Lexend Deca SemiBold</vt:lpstr>
      <vt:lpstr>Arial</vt:lpstr>
      <vt:lpstr>Wingdings</vt:lpstr>
      <vt:lpstr>Aldrich</vt:lpstr>
      <vt:lpstr>DM Sans</vt:lpstr>
      <vt:lpstr>Courier New</vt:lpstr>
      <vt:lpstr>Calibri</vt:lpstr>
      <vt:lpstr>Lexend Deca</vt:lpstr>
      <vt:lpstr>SlidesMania</vt:lpstr>
      <vt:lpstr>Термометрия, оптическая передача данных с термометра на языке Python</vt:lpstr>
      <vt:lpstr>Язык программирования Python</vt:lpstr>
      <vt:lpstr>Цель курсовой работы: создание программного средства для оптической передачи данных с термометра на языке Python</vt:lpstr>
      <vt:lpstr>Цель и задачи работы программы</vt:lpstr>
      <vt:lpstr>Презентация PowerPoint</vt:lpstr>
      <vt:lpstr>Структура программы</vt:lpstr>
      <vt:lpstr>Руководство пользователя</vt:lpstr>
      <vt:lpstr>Проблема чёткого поиска</vt:lpstr>
      <vt:lpstr>Эксперименты</vt:lpstr>
      <vt:lpstr>Результаты экспериментов</vt:lpstr>
      <vt:lpstr>Термометрия, оптическая передача данных с термометра на языке Python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title.</dc:title>
  <dc:creator>UFO 3</dc:creator>
  <cp:lastModifiedBy>Student IPT</cp:lastModifiedBy>
  <cp:revision>14</cp:revision>
  <dcterms:modified xsi:type="dcterms:W3CDTF">2022-03-08T10:56:54Z</dcterms:modified>
</cp:coreProperties>
</file>