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9" r:id="rId3"/>
    <p:sldId id="279" r:id="rId4"/>
    <p:sldId id="288" r:id="rId5"/>
    <p:sldId id="280" r:id="rId6"/>
    <p:sldId id="289" r:id="rId7"/>
    <p:sldId id="29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embeddedFontLst>
    <p:embeddedFont>
      <p:font typeface="Abril Fatface" panose="020B0604020202020204" charset="0"/>
      <p:regular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Lexend Deca" panose="020B0604020202020204" charset="0"/>
      <p:regular r:id="rId30"/>
      <p:bold r:id="rId31"/>
    </p:embeddedFont>
    <p:embeddedFont>
      <p:font typeface="Lexend Deca SemiBol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9C7"/>
    <a:srgbClr val="C9A6E4"/>
    <a:srgbClr val="57F772"/>
    <a:srgbClr val="ABFB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400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05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3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latin typeface="+mj-lt"/>
              </a:rPr>
              <a:t>Разработка программного комплекса "Фабрика новостей" по автоматизации бизнес-процессов редакции телеканала средствами баз данных</a:t>
            </a:r>
            <a:endParaRPr lang="en-US" sz="4000" b="1" dirty="0">
              <a:latin typeface="+mj-lt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420650" y="5087494"/>
            <a:ext cx="3605121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Выполнил: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студент группы ПКС-</a:t>
            </a:r>
            <a:r>
              <a:rPr lang="en-US" b="1" dirty="0">
                <a:latin typeface="+mj-lt"/>
              </a:rPr>
              <a:t>4</a:t>
            </a:r>
            <a:r>
              <a:rPr lang="ru-RU" b="1" dirty="0">
                <a:latin typeface="+mj-lt"/>
              </a:rPr>
              <a:t>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Останин Иван Васильевич</a:t>
            </a:r>
          </a:p>
        </p:txBody>
      </p:sp>
      <p:grpSp>
        <p:nvGrpSpPr>
          <p:cNvPr id="198" name="Google Shape;198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199" name="Google Shape;199;p23"/>
            <p:cNvSpPr/>
            <p:nvPr/>
          </p:nvSpPr>
          <p:spPr>
            <a:xfrm>
              <a:off x="4473320" y="1359978"/>
              <a:ext cx="1435607" cy="901826"/>
            </a:xfrm>
            <a:custGeom>
              <a:avLst/>
              <a:gdLst/>
              <a:ahLst/>
              <a:cxnLst/>
              <a:rect l="l" t="t" r="r" b="b"/>
              <a:pathLst>
                <a:path w="1435607" h="901826" extrusionOk="0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29079" y="1610962"/>
              <a:ext cx="723614" cy="382333"/>
            </a:xfrm>
            <a:custGeom>
              <a:avLst/>
              <a:gdLst/>
              <a:ahLst/>
              <a:cxnLst/>
              <a:rect l="l" t="t" r="r" b="b"/>
              <a:pathLst>
                <a:path w="723614" h="382333" extrusionOk="0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49806" y="2379630"/>
              <a:ext cx="1327118" cy="220503"/>
            </a:xfrm>
            <a:custGeom>
              <a:avLst/>
              <a:gdLst/>
              <a:ahLst/>
              <a:cxnLst/>
              <a:rect l="l" t="t" r="r" b="b"/>
              <a:pathLst>
                <a:path w="1327118" h="220503" extrusionOk="0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0D7753-DE97-4428-A57B-B00BA9E6170C}"/>
              </a:ext>
            </a:extLst>
          </p:cNvPr>
          <p:cNvSpPr/>
          <p:nvPr/>
        </p:nvSpPr>
        <p:spPr>
          <a:xfrm>
            <a:off x="0" y="5646199"/>
            <a:ext cx="248575" cy="967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CA2BC-1752-4765-B42F-B4E79AEC0E3B}"/>
              </a:ext>
            </a:extLst>
          </p:cNvPr>
          <p:cNvSpPr txBox="1"/>
          <p:nvPr/>
        </p:nvSpPr>
        <p:spPr>
          <a:xfrm>
            <a:off x="7188255" y="5058919"/>
            <a:ext cx="393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/>
              <a:t>Проверил: </a:t>
            </a:r>
          </a:p>
          <a:p>
            <a:pPr algn="r"/>
            <a:r>
              <a:rPr lang="ru-RU" sz="1800" b="1" dirty="0"/>
              <a:t>преподаватель</a:t>
            </a:r>
          </a:p>
          <a:p>
            <a:pPr algn="r"/>
            <a:r>
              <a:rPr lang="ru-RU" sz="1800" b="1" dirty="0"/>
              <a:t>Вишнякова Наталья Викторовна</a:t>
            </a:r>
          </a:p>
          <a:p>
            <a:endParaRPr lang="ru-RU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022" y="1727000"/>
            <a:ext cx="5412010" cy="2377200"/>
          </a:xfrm>
        </p:spPr>
        <p:txBody>
          <a:bodyPr/>
          <a:lstStyle/>
          <a:p>
            <a:r>
              <a:rPr lang="ru-RU" b="1" dirty="0"/>
              <a:t>Руководство пользователя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99" y="462368"/>
            <a:ext cx="4064947" cy="6128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6950" y="478025"/>
            <a:ext cx="7389300" cy="763500"/>
          </a:xfrm>
        </p:spPr>
        <p:txBody>
          <a:bodyPr/>
          <a:lstStyle/>
          <a:p>
            <a:pPr algn="l"/>
            <a:r>
              <a:rPr lang="ru-RU" b="1" dirty="0"/>
              <a:t>Проблема чёткого поиска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076451"/>
            <a:ext cx="10907136" cy="4337970"/>
          </a:xfrm>
          <a:prstGeom prst="rect">
            <a:avLst/>
          </a:prstGeom>
        </p:spPr>
      </p:pic>
      <p:sp>
        <p:nvSpPr>
          <p:cNvPr id="5" name="Google Shape;737;p45"/>
          <p:cNvSpPr/>
          <p:nvPr/>
        </p:nvSpPr>
        <p:spPr>
          <a:xfrm>
            <a:off x="584782" y="535175"/>
            <a:ext cx="635468" cy="655334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8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06000" y="478025"/>
            <a:ext cx="7389300" cy="763500"/>
          </a:xfrm>
        </p:spPr>
        <p:txBody>
          <a:bodyPr/>
          <a:lstStyle/>
          <a:p>
            <a:pPr algn="l"/>
            <a:r>
              <a:rPr lang="ru-RU" b="1" dirty="0"/>
              <a:t>Эксперименты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65"/>
          <a:stretch/>
        </p:blipFill>
        <p:spPr>
          <a:xfrm>
            <a:off x="981533" y="4010386"/>
            <a:ext cx="4219117" cy="2232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66" y="1406908"/>
            <a:ext cx="4488062" cy="48358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5"/>
          <a:stretch/>
        </p:blipFill>
        <p:spPr>
          <a:xfrm>
            <a:off x="2791284" y="1406908"/>
            <a:ext cx="2409366" cy="2438095"/>
          </a:xfrm>
          <a:prstGeom prst="rect">
            <a:avLst/>
          </a:prstGeom>
        </p:spPr>
      </p:pic>
      <p:sp>
        <p:nvSpPr>
          <p:cNvPr id="8" name="Google Shape;717;p45"/>
          <p:cNvSpPr/>
          <p:nvPr/>
        </p:nvSpPr>
        <p:spPr>
          <a:xfrm>
            <a:off x="555954" y="573275"/>
            <a:ext cx="682295" cy="590140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2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050" y="432000"/>
            <a:ext cx="10233150" cy="894600"/>
          </a:xfrm>
        </p:spPr>
        <p:txBody>
          <a:bodyPr/>
          <a:lstStyle/>
          <a:p>
            <a:r>
              <a:rPr lang="ru-RU" sz="3200" b="1" dirty="0"/>
              <a:t>Результаты экспериментов</a:t>
            </a:r>
          </a:p>
        </p:txBody>
      </p:sp>
      <p:grpSp>
        <p:nvGrpSpPr>
          <p:cNvPr id="7" name="Google Shape;640;p45"/>
          <p:cNvGrpSpPr/>
          <p:nvPr/>
        </p:nvGrpSpPr>
        <p:grpSpPr>
          <a:xfrm>
            <a:off x="612536" y="582297"/>
            <a:ext cx="587604" cy="586275"/>
            <a:chOff x="4835275" y="1198350"/>
            <a:chExt cx="233753" cy="226175"/>
          </a:xfrm>
        </p:grpSpPr>
        <p:sp>
          <p:nvSpPr>
            <p:cNvPr id="8" name="Google Shape;641;p45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45"/>
            <p:cNvSpPr/>
            <p:nvPr/>
          </p:nvSpPr>
          <p:spPr>
            <a:xfrm>
              <a:off x="4875853" y="1247651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6" y="2838451"/>
            <a:ext cx="4521200" cy="3390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8636" r="8354" b="6119"/>
          <a:stretch/>
        </p:blipFill>
        <p:spPr>
          <a:xfrm>
            <a:off x="5221664" y="1885950"/>
            <a:ext cx="6379786" cy="3390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1091" y="2838451"/>
            <a:ext cx="34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эксперимента </a:t>
            </a:r>
            <a:r>
              <a:rPr lang="en-US" dirty="0"/>
              <a:t>E-Test</a:t>
            </a:r>
            <a:r>
              <a:rPr lang="ru-RU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59625" y="5276850"/>
            <a:ext cx="34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эксперимента </a:t>
            </a:r>
            <a:r>
              <a:rPr lang="en-US" dirty="0"/>
              <a:t>E-1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0050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tabLst>
                <a:tab pos="1619250" algn="l"/>
              </a:tabLst>
            </a:pPr>
            <a:r>
              <a:rPr lang="ru-RU" sz="2800" b="1" dirty="0"/>
              <a:t>Термометрия, оптическая передача данных с термометра на языке </a:t>
            </a:r>
            <a:r>
              <a:rPr lang="ru-RU" sz="2800" b="1" dirty="0" err="1"/>
              <a:t>Python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2114549"/>
            <a:ext cx="10668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1.1. Выполнять разработку спецификаций отдельных компонент.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1.2. Осуществлять разработку кода программного продукта на основе готовых спецификаций на уровне модуля.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1.3. Выполнять отладку программных модулей с использованием специализированных программных средств.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1.4. Выполнять тестирование программных модулей.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1.5. Осуществлять оптимизацию программного кода модуля.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1.6. Разрабатывать компоненты проектной и технической документации с использованием графических языков спецификаций.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b="1" dirty="0"/>
          </a:p>
        </p:txBody>
      </p:sp>
      <p:grpSp>
        <p:nvGrpSpPr>
          <p:cNvPr id="8" name="Google Shape;643;p45"/>
          <p:cNvGrpSpPr/>
          <p:nvPr/>
        </p:nvGrpSpPr>
        <p:grpSpPr>
          <a:xfrm>
            <a:off x="567043" y="496808"/>
            <a:ext cx="699782" cy="721658"/>
            <a:chOff x="968775" y="1180050"/>
            <a:chExt cx="262750" cy="262775"/>
          </a:xfrm>
        </p:grpSpPr>
        <p:sp>
          <p:nvSpPr>
            <p:cNvPr id="9" name="Google Shape;644;p4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4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4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77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686835" y="2074448"/>
            <a:ext cx="10570680" cy="3238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Анализ бизнес-процессов, сформировавшихся в редакции телеканала;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Проектирование архитектуры программного комплекса «Фабрика новостей»;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Разработка базы данных для хранения информации о процессах редакции телеканала в СУБД MongoDB;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Разработка интерфейса пользователя для программного комплекса "Фабрика новостей" с использованием WPF и языка программирования C#;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Тестирование и отладка программного комплекса;</a:t>
            </a:r>
          </a:p>
          <a:p>
            <a:pPr marL="1000125" lvl="0" indent="-4572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Оформление документации к работе.</a:t>
            </a:r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1371600" y="596106"/>
            <a:ext cx="9448800" cy="12321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Цель курсовой работы:</a:t>
            </a:r>
            <a:b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</a:b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проектирование, разработка, тестирование программного комплекса "Фабрика новостей" с помощью WPF и MongoDB</a:t>
            </a:r>
            <a:endParaRPr lang="ru-RU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10660" y="672804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Lexend Deca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9AAA90-2FC6-487A-A327-2B6E9B696898}"/>
              </a:ext>
            </a:extLst>
          </p:cNvPr>
          <p:cNvSpPr/>
          <p:nvPr/>
        </p:nvSpPr>
        <p:spPr>
          <a:xfrm>
            <a:off x="0" y="5646198"/>
            <a:ext cx="186431" cy="994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oogle Shape;660;p45">
            <a:extLst>
              <a:ext uri="{FF2B5EF4-FFF2-40B4-BE49-F238E27FC236}">
                <a16:creationId xmlns:a16="http://schemas.microsoft.com/office/drawing/2014/main" id="{0F9EA668-F899-49FA-B20D-6BFDE1AB49F8}"/>
              </a:ext>
            </a:extLst>
          </p:cNvPr>
          <p:cNvGrpSpPr/>
          <p:nvPr/>
        </p:nvGrpSpPr>
        <p:grpSpPr>
          <a:xfrm>
            <a:off x="640619" y="569979"/>
            <a:ext cx="498369" cy="600502"/>
            <a:chOff x="3086700" y="1180050"/>
            <a:chExt cx="216800" cy="262325"/>
          </a:xfrm>
        </p:grpSpPr>
        <p:sp>
          <p:nvSpPr>
            <p:cNvPr id="14" name="Google Shape;661;p45">
              <a:extLst>
                <a:ext uri="{FF2B5EF4-FFF2-40B4-BE49-F238E27FC236}">
                  <a16:creationId xmlns:a16="http://schemas.microsoft.com/office/drawing/2014/main" id="{2031D399-0D78-4992-AFD3-5D07FD071614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45">
              <a:extLst>
                <a:ext uri="{FF2B5EF4-FFF2-40B4-BE49-F238E27FC236}">
                  <a16:creationId xmlns:a16="http://schemas.microsoft.com/office/drawing/2014/main" id="{C477EF36-1F96-47A3-8D82-5575F5504927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39A623C-AF70-4E67-A60E-6F658237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400" y="1978240"/>
            <a:ext cx="6638900" cy="717900"/>
          </a:xfrm>
        </p:spPr>
        <p:txBody>
          <a:bodyPr/>
          <a:lstStyle/>
          <a:p>
            <a:pPr algn="ctr"/>
            <a:r>
              <a:rPr lang="ru-RU" sz="1800" dirty="0"/>
              <a:t>Достоинства и недостатки языка СУБД </a:t>
            </a:r>
            <a:r>
              <a:rPr lang="en-US" sz="1800" dirty="0">
                <a:latin typeface="DM Sans" panose="020B0604020202020204" charset="0"/>
              </a:rPr>
              <a:t>MongoDB</a:t>
            </a:r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F952BDB-0C04-4F27-948C-0B7A324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СУБД </a:t>
            </a:r>
            <a:r>
              <a:rPr lang="en-US" sz="4800" b="1" dirty="0">
                <a:latin typeface="DM Sans" panose="020B0604020202020204" charset="0"/>
              </a:rPr>
              <a:t>MongoDB</a:t>
            </a:r>
            <a:endParaRPr lang="ru-RU" sz="48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144FD-C288-4EA7-980C-982BE8C7C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9402" y="2666633"/>
            <a:ext cx="3679798" cy="3231925"/>
          </a:xfrm>
        </p:spPr>
        <p:txBody>
          <a:bodyPr/>
          <a:lstStyle/>
          <a:p>
            <a:pPr marL="107950" lvl="0" indent="0">
              <a:buNone/>
            </a:pPr>
            <a:r>
              <a:rPr lang="ru-RU" dirty="0"/>
              <a:t>Достоинства: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Хорошо подходит для хранения больших файлов;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Высокая скорость;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</a:t>
            </a: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асштабируемость;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Поддержка гибкой схемы данных;</a:t>
            </a:r>
            <a:endParaRPr lang="en-US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Простота использования;</a:t>
            </a:r>
          </a:p>
          <a:p>
            <a:pPr marL="107950" indent="0">
              <a:buNone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BC144FD-C288-4EA7-980C-982BE8C7C188}"/>
              </a:ext>
            </a:extLst>
          </p:cNvPr>
          <p:cNvSpPr txBox="1">
            <a:spLocks/>
          </p:cNvSpPr>
          <p:nvPr/>
        </p:nvSpPr>
        <p:spPr>
          <a:xfrm>
            <a:off x="5029199" y="2666633"/>
            <a:ext cx="4402183" cy="32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buFont typeface="DM Sans"/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Отсутствие JOIN-операций;</a:t>
            </a:r>
          </a:p>
          <a:p>
            <a:r>
              <a:rPr lang="ru-RU" dirty="0"/>
              <a:t>Относительно молодая технология;</a:t>
            </a:r>
          </a:p>
          <a:p>
            <a:r>
              <a:rPr lang="ru-RU" dirty="0"/>
              <a:t>Сложности с миграцией при переходе с реляционных СУБД на MongoDB;</a:t>
            </a:r>
          </a:p>
          <a:p>
            <a:r>
              <a:rPr lang="ru-RU" dirty="0"/>
              <a:t>Ограниченные возможности аналитики данных</a:t>
            </a:r>
            <a:r>
              <a:rPr lang="en-US" dirty="0"/>
              <a:t>;</a:t>
            </a:r>
            <a:endParaRPr lang="ru-RU" dirty="0"/>
          </a:p>
          <a:p>
            <a:pPr marL="107950" indent="0">
              <a:buFont typeface="DM Sans"/>
              <a:buNone/>
            </a:pPr>
            <a:endParaRPr lang="ru-RU" dirty="0"/>
          </a:p>
        </p:txBody>
      </p:sp>
      <p:grpSp>
        <p:nvGrpSpPr>
          <p:cNvPr id="11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12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07D25631-8B9E-4D41-A47C-8C1499F26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18CBCC-CA09-46AD-A759-B6DC9ADC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75" y="952782"/>
            <a:ext cx="3849497" cy="10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39A623C-AF70-4E67-A60E-6F658237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130" y="2004979"/>
            <a:ext cx="8691583" cy="717900"/>
          </a:xfrm>
        </p:spPr>
        <p:txBody>
          <a:bodyPr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задачи, которые должна решать информационная система:</a:t>
            </a:r>
            <a:endParaRPr lang="ru-RU" sz="2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F952BDB-0C04-4F27-948C-0B7A324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144FD-C288-4EA7-980C-982BE8C7C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9402" y="2666633"/>
            <a:ext cx="3679798" cy="3231925"/>
          </a:xfrm>
        </p:spPr>
        <p:txBody>
          <a:bodyPr/>
          <a:lstStyle/>
          <a:p>
            <a:pPr marL="107950" lvl="0" indent="0">
              <a:buNone/>
            </a:pPr>
            <a:r>
              <a:rPr lang="ru-RU" dirty="0"/>
              <a:t>Хранить: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Проекты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Материалы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Съёмки</a:t>
            </a:r>
            <a:endParaRPr lang="ru-RU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07950" indent="0">
              <a:buNone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BC144FD-C288-4EA7-980C-982BE8C7C188}"/>
              </a:ext>
            </a:extLst>
          </p:cNvPr>
          <p:cNvSpPr txBox="1">
            <a:spLocks/>
          </p:cNvSpPr>
          <p:nvPr/>
        </p:nvSpPr>
        <p:spPr>
          <a:xfrm>
            <a:off x="5029199" y="2666633"/>
            <a:ext cx="4402183" cy="32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buFont typeface="DM Sans"/>
              <a:buNone/>
            </a:pPr>
            <a:r>
              <a:rPr lang="ru-RU" dirty="0"/>
              <a:t>Реализовать: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присвоить хранимым данным меток, указывающих на область, к которой они относится, для упрощения поиска.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продвинутую систему поиска материалов, съёмок и проектов по множеству настраиваемых условий.</a:t>
            </a:r>
          </a:p>
          <a:p>
            <a:endParaRPr lang="ru-RU" dirty="0"/>
          </a:p>
        </p:txBody>
      </p:sp>
      <p:grpSp>
        <p:nvGrpSpPr>
          <p:cNvPr id="11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12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07D25631-8B9E-4D41-A47C-8C1499F26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D0A50A5E-D3B2-444C-8F67-77E417186959}"/>
              </a:ext>
            </a:extLst>
          </p:cNvPr>
          <p:cNvCxnSpPr>
            <a:cxnSpLocks/>
          </p:cNvCxnSpPr>
          <p:nvPr/>
        </p:nvCxnSpPr>
        <p:spPr>
          <a:xfrm flipH="1" flipV="1">
            <a:off x="6040654" y="2749715"/>
            <a:ext cx="2199" cy="2133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1123C46-CAEF-4DD8-8DC5-FF3610D13CBF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H="1" flipV="1">
            <a:off x="6042853" y="3516447"/>
            <a:ext cx="2347" cy="18308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32C620D-2EC0-43D4-A9F5-53C17D757F53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>
            <a:off x="4984886" y="4060920"/>
            <a:ext cx="175110" cy="1822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12D9BC6-B42A-4BCE-9748-32481CF49ADD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H="1" flipV="1">
            <a:off x="6045200" y="4422310"/>
            <a:ext cx="5596" cy="36114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F9A47AA5-C2B8-418E-8F09-289EF8A28C1F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1768319" y="3551081"/>
            <a:ext cx="2313" cy="142097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AC52054E-8313-4F67-9D51-1DAAE8A6DF0A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2655835" y="4054568"/>
            <a:ext cx="82240" cy="817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DD602EA-D6AA-44F7-9E8A-5E34013B98E5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V="1">
            <a:off x="1768319" y="4415958"/>
            <a:ext cx="2313" cy="27179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39ECA8A-1F0E-44D7-B855-0DC7D1C1D4D5}"/>
              </a:ext>
            </a:extLst>
          </p:cNvPr>
          <p:cNvCxnSpPr>
            <a:cxnSpLocks/>
            <a:stCxn id="20" idx="1"/>
            <a:endCxn id="25" idx="2"/>
          </p:cNvCxnSpPr>
          <p:nvPr/>
        </p:nvCxnSpPr>
        <p:spPr>
          <a:xfrm flipH="1" flipV="1">
            <a:off x="1768319" y="5241184"/>
            <a:ext cx="3398376" cy="70932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C5778C07-8E99-4FF1-9DA1-3AACD2E78F1D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6050796" y="5336878"/>
            <a:ext cx="1103" cy="2522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46ABD142-DDB1-4569-BAA0-9A2FFE5E270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6937102" y="5336878"/>
            <a:ext cx="2628711" cy="61362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C4794EB-7287-4DC3-BBD9-05404CC85A17}"/>
              </a:ext>
            </a:extLst>
          </p:cNvPr>
          <p:cNvCxnSpPr>
            <a:cxnSpLocks/>
          </p:cNvCxnSpPr>
          <p:nvPr/>
        </p:nvCxnSpPr>
        <p:spPr>
          <a:xfrm flipH="1">
            <a:off x="6925857" y="2293075"/>
            <a:ext cx="1932393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01837B7-631F-4066-AF67-E330DDC4EEC5}"/>
              </a:ext>
            </a:extLst>
          </p:cNvPr>
          <p:cNvCxnSpPr>
            <a:cxnSpLocks/>
          </p:cNvCxnSpPr>
          <p:nvPr/>
        </p:nvCxnSpPr>
        <p:spPr>
          <a:xfrm flipH="1" flipV="1">
            <a:off x="9546762" y="3528323"/>
            <a:ext cx="2199" cy="2133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42B92B38-55C1-4C86-B045-2521762F6843}"/>
              </a:ext>
            </a:extLst>
          </p:cNvPr>
          <p:cNvCxnSpPr>
            <a:cxnSpLocks/>
          </p:cNvCxnSpPr>
          <p:nvPr/>
        </p:nvCxnSpPr>
        <p:spPr>
          <a:xfrm flipH="1">
            <a:off x="6925857" y="2489925"/>
            <a:ext cx="1932393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23A9C9FD-D1BE-4F7D-9770-82ED1AF1CE8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830607" y="2749715"/>
            <a:ext cx="2697106" cy="22600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E479057-A994-4F79-994E-074F26ACB44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768319" y="2749715"/>
            <a:ext cx="3398376" cy="24793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67F9E8-51F4-4446-BF39-6E0A67B263E6}"/>
              </a:ext>
            </a:extLst>
          </p:cNvPr>
          <p:cNvSpPr/>
          <p:nvPr/>
        </p:nvSpPr>
        <p:spPr>
          <a:xfrm>
            <a:off x="8675764" y="3741627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Съёмка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85DDAB-C745-42E8-A3D7-6887C7009683}"/>
              </a:ext>
            </a:extLst>
          </p:cNvPr>
          <p:cNvSpPr/>
          <p:nvPr/>
        </p:nvSpPr>
        <p:spPr>
          <a:xfrm>
            <a:off x="5159996" y="3699530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Проект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2D2D86-1465-49CB-8CE7-F6425B2DA17F}"/>
              </a:ext>
            </a:extLst>
          </p:cNvPr>
          <p:cNvSpPr/>
          <p:nvPr/>
        </p:nvSpPr>
        <p:spPr>
          <a:xfrm>
            <a:off x="885428" y="3693178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Материал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3507F9E-B1D6-49DD-A0DB-AC963606DEDF}"/>
              </a:ext>
            </a:extLst>
          </p:cNvPr>
          <p:cNvSpPr/>
          <p:nvPr/>
        </p:nvSpPr>
        <p:spPr>
          <a:xfrm>
            <a:off x="5155450" y="2026935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Метка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D672C8F-EACB-4DC5-88DD-BAB5E9ADF5FA}"/>
              </a:ext>
            </a:extLst>
          </p:cNvPr>
          <p:cNvSpPr/>
          <p:nvPr/>
        </p:nvSpPr>
        <p:spPr>
          <a:xfrm>
            <a:off x="5166695" y="5589117"/>
            <a:ext cx="1770407" cy="722780"/>
          </a:xfrm>
          <a:prstGeom prst="rect">
            <a:avLst/>
          </a:prstGeom>
          <a:solidFill>
            <a:srgbClr val="ABFBB8"/>
          </a:solidFill>
          <a:ln>
            <a:solidFill>
              <a:srgbClr val="57F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Работник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7249C747-D47B-478D-A50C-4704B94D82FA}"/>
              </a:ext>
            </a:extLst>
          </p:cNvPr>
          <p:cNvSpPr/>
          <p:nvPr/>
        </p:nvSpPr>
        <p:spPr>
          <a:xfrm>
            <a:off x="644913" y="2997653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E26D11EB-45FB-48EA-A9FD-F091ECCF8D65}"/>
              </a:ext>
            </a:extLst>
          </p:cNvPr>
          <p:cNvSpPr/>
          <p:nvPr/>
        </p:nvSpPr>
        <p:spPr>
          <a:xfrm>
            <a:off x="2738075" y="3750150"/>
            <a:ext cx="2246811" cy="625183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Использован в</a:t>
            </a:r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A303ED93-A831-4270-913A-24AA1DB6F219}"/>
              </a:ext>
            </a:extLst>
          </p:cNvPr>
          <p:cNvSpPr/>
          <p:nvPr/>
        </p:nvSpPr>
        <p:spPr>
          <a:xfrm>
            <a:off x="8404307" y="2975719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1A730C11-0487-48D4-97C4-F00D566946C6}"/>
              </a:ext>
            </a:extLst>
          </p:cNvPr>
          <p:cNvSpPr/>
          <p:nvPr/>
        </p:nvSpPr>
        <p:spPr>
          <a:xfrm>
            <a:off x="4919447" y="2963019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Присвоена</a:t>
            </a:r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F99AF81B-F823-45B4-9B57-A01A99152CA2}"/>
              </a:ext>
            </a:extLst>
          </p:cNvPr>
          <p:cNvSpPr/>
          <p:nvPr/>
        </p:nvSpPr>
        <p:spPr>
          <a:xfrm>
            <a:off x="644913" y="4687756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7F7F27E1-7ADD-4443-982B-6B565ED88D1A}"/>
              </a:ext>
            </a:extLst>
          </p:cNvPr>
          <p:cNvSpPr/>
          <p:nvPr/>
        </p:nvSpPr>
        <p:spPr>
          <a:xfrm>
            <a:off x="8442407" y="4783450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134013BD-8B9F-4410-858B-95D3C94ED889}"/>
              </a:ext>
            </a:extLst>
          </p:cNvPr>
          <p:cNvSpPr/>
          <p:nvPr/>
        </p:nvSpPr>
        <p:spPr>
          <a:xfrm>
            <a:off x="4927390" y="4783450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Работал над</a:t>
            </a:r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F383F043-9810-4E45-A4B7-BDB4D675D88B}"/>
              </a:ext>
            </a:extLst>
          </p:cNvPr>
          <p:cNvSpPr/>
          <p:nvPr/>
        </p:nvSpPr>
        <p:spPr>
          <a:xfrm>
            <a:off x="8437561" y="2111611"/>
            <a:ext cx="2246811" cy="553428"/>
          </a:xfrm>
          <a:prstGeom prst="diamond">
            <a:avLst/>
          </a:prstGeom>
          <a:solidFill>
            <a:srgbClr val="C9A6E4"/>
          </a:solidFill>
          <a:ln>
            <a:solidFill>
              <a:srgbClr val="914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Родитель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385473B-31CD-4D15-ADE4-9E7CB458EE1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9560968" y="4464407"/>
            <a:ext cx="4845" cy="31904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Google Shape;606;p45">
            <a:extLst>
              <a:ext uri="{FF2B5EF4-FFF2-40B4-BE49-F238E27FC236}">
                <a16:creationId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1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Логическая модель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936B82-A863-4E13-B648-DC7DA8209B5E}"/>
              </a:ext>
            </a:extLst>
          </p:cNvPr>
          <p:cNvSpPr/>
          <p:nvPr/>
        </p:nvSpPr>
        <p:spPr>
          <a:xfrm>
            <a:off x="1001487" y="2142308"/>
            <a:ext cx="3274422" cy="3875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Проект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«Реклама телефонов»</a:t>
            </a:r>
          </a:p>
          <a:p>
            <a:endParaRPr lang="ru-RU" sz="105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</a:rPr>
              <a:t>"_id": "640fb0f8794a0a91ef489d5" ,</a:t>
            </a:r>
          </a:p>
          <a:p>
            <a:r>
              <a:rPr lang="ru-RU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"Title": "</a:t>
            </a:r>
            <a:r>
              <a:rPr lang="ru-RU" dirty="0">
                <a:solidFill>
                  <a:schemeClr val="tx1"/>
                </a:solidFill>
              </a:rPr>
              <a:t>Реклама телефонов",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"Materials": [</a:t>
            </a:r>
          </a:p>
          <a:p>
            <a:pPr indent="269875"/>
            <a:r>
              <a:rPr lang="en-US" dirty="0">
                <a:solidFill>
                  <a:schemeClr val="tx1"/>
                </a:solidFill>
              </a:rPr>
              <a:t>"640fb16a794a0a91ef4e89d6“</a:t>
            </a:r>
          </a:p>
          <a:p>
            <a:r>
              <a:rPr lang="en-US" dirty="0">
                <a:solidFill>
                  <a:schemeClr val="tx1"/>
                </a:solidFill>
              </a:rPr>
              <a:t>],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770DD69-427C-4FE1-8335-B4A81E27CAA7}"/>
              </a:ext>
            </a:extLst>
          </p:cNvPr>
          <p:cNvSpPr/>
          <p:nvPr/>
        </p:nvSpPr>
        <p:spPr>
          <a:xfrm>
            <a:off x="5921823" y="2926081"/>
            <a:ext cx="3274422" cy="309154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Материал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«Съёмки с завода телефонов»</a:t>
            </a:r>
          </a:p>
          <a:p>
            <a:endParaRPr lang="ru-RU" sz="105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</a:rPr>
              <a:t>"_id": "640fb16a794a0a91ef4e89d6" ,</a:t>
            </a:r>
          </a:p>
          <a:p>
            <a:r>
              <a:rPr lang="ru-RU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"Title": "</a:t>
            </a:r>
            <a:r>
              <a:rPr lang="ru-RU" dirty="0">
                <a:solidFill>
                  <a:schemeClr val="tx1"/>
                </a:solidFill>
              </a:rPr>
              <a:t>Съёмки с завода телефонов",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27E122F-1B6F-4EED-B356-4B57229C43B3}"/>
              </a:ext>
            </a:extLst>
          </p:cNvPr>
          <p:cNvCxnSpPr>
            <a:cxnSpLocks/>
          </p:cNvCxnSpPr>
          <p:nvPr/>
        </p:nvCxnSpPr>
        <p:spPr>
          <a:xfrm>
            <a:off x="4345577" y="4641670"/>
            <a:ext cx="1463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Логическая модель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653" y="685800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Цель работы программы:</a:t>
            </a:r>
          </a:p>
          <a:p>
            <a:pPr marL="352425"/>
            <a:r>
              <a:rPr lang="ru-RU" sz="1800" b="1" dirty="0"/>
              <a:t>Перевод графических данных с кадра изображения в числовые и экспорт 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1235" y="6858000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Задачи: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sp>
        <p:nvSpPr>
          <p:cNvPr id="75" name="Google Shape;606;p45">
            <a:extLst>
              <a:ext uri="{FF2B5EF4-FFF2-40B4-BE49-F238E27FC236}">
                <a16:creationId xmlns:a16="http://schemas.microsoft.com/office/drawing/2014/main" id="{DEB368D3-448D-4E8B-8E37-95656B89BA92}"/>
              </a:ext>
            </a:extLst>
          </p:cNvPr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D733F6-06E9-43CB-AA9F-2D6468E09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58750"/>
              </p:ext>
            </p:extLst>
          </p:nvPr>
        </p:nvGraphicFramePr>
        <p:xfrm>
          <a:off x="696686" y="1907178"/>
          <a:ext cx="10676708" cy="4436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658">
                  <a:extLst>
                    <a:ext uri="{9D8B030D-6E8A-4147-A177-3AD203B41FA5}">
                      <a16:colId xmlns:a16="http://schemas.microsoft.com/office/drawing/2014/main" val="2598892790"/>
                    </a:ext>
                  </a:extLst>
                </a:gridCol>
                <a:gridCol w="1525094">
                  <a:extLst>
                    <a:ext uri="{9D8B030D-6E8A-4147-A177-3AD203B41FA5}">
                      <a16:colId xmlns:a16="http://schemas.microsoft.com/office/drawing/2014/main" val="330548674"/>
                    </a:ext>
                  </a:extLst>
                </a:gridCol>
                <a:gridCol w="1476644">
                  <a:extLst>
                    <a:ext uri="{9D8B030D-6E8A-4147-A177-3AD203B41FA5}">
                      <a16:colId xmlns:a16="http://schemas.microsoft.com/office/drawing/2014/main" val="123255331"/>
                    </a:ext>
                  </a:extLst>
                </a:gridCol>
                <a:gridCol w="2155985">
                  <a:extLst>
                    <a:ext uri="{9D8B030D-6E8A-4147-A177-3AD203B41FA5}">
                      <a16:colId xmlns:a16="http://schemas.microsoft.com/office/drawing/2014/main" val="1952661699"/>
                    </a:ext>
                  </a:extLst>
                </a:gridCol>
                <a:gridCol w="2202327">
                  <a:extLst>
                    <a:ext uri="{9D8B030D-6E8A-4147-A177-3AD203B41FA5}">
                      <a16:colId xmlns:a16="http://schemas.microsoft.com/office/drawing/2014/main" val="2487686766"/>
                    </a:ext>
                  </a:extLst>
                </a:gridCol>
              </a:tblGrid>
              <a:tr h="732456"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 dirty="0">
                          <a:effectLst/>
                        </a:rPr>
                        <a:t>Связь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Главный документ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Дочерний документ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Поле для связи главного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>
                          <a:effectLst/>
                        </a:rPr>
                        <a:t>Поле для связи дочернего документа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61203315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съёмке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Filmings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3952753068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материалу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262869839"/>
                  </a:ext>
                </a:extLst>
              </a:tr>
              <a:tr h="380219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Присвоение метки проекту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«Tags»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3556977220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съёмки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Filmings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3803219418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материала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4280112035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Работники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Persons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«MyCrew»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_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326660314"/>
                  </a:ext>
                </a:extLst>
              </a:tr>
              <a:tr h="549341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Материалы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Projects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Materials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Элемент поля </a:t>
                      </a:r>
                      <a:r>
                        <a:rPr lang="en-US" sz="1200">
                          <a:effectLst/>
                        </a:rPr>
                        <a:t>«Materials»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 dirty="0">
                          <a:effectLst/>
                        </a:rPr>
                        <a:t>_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1811346890"/>
                  </a:ext>
                </a:extLst>
              </a:tr>
              <a:tr h="366228"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Родитель тега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>
                          <a:effectLst/>
                        </a:rPr>
                        <a:t>Tags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ru-RU" sz="1200">
                          <a:effectLst/>
                        </a:rPr>
                        <a:t>«</a:t>
                      </a:r>
                      <a:r>
                        <a:rPr lang="en-US" sz="1200">
                          <a:effectLst/>
                        </a:rPr>
                        <a:t>ParentTagId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1200" dirty="0">
                          <a:effectLst/>
                        </a:rPr>
                        <a:t>_id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8" marR="60998" marT="0" marB="0" anchor="ctr"/>
                </a:tc>
                <a:extLst>
                  <a:ext uri="{0D108BD9-81ED-4DB2-BD59-A6C34878D82A}">
                    <a16:rowId xmlns:a16="http://schemas.microsoft.com/office/drawing/2014/main" val="256703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6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210" y="2015380"/>
            <a:ext cx="534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Таблица </a:t>
            </a:r>
            <a:r>
              <a:rPr lang="en-US" sz="3600" b="1" dirty="0" err="1"/>
              <a:t>DataSet</a:t>
            </a:r>
            <a:endParaRPr lang="ru-RU" sz="36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659350" y="854187"/>
            <a:ext cx="3242620" cy="5140251"/>
            <a:chOff x="4219069" y="1269073"/>
            <a:chExt cx="3242620" cy="51402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t="14151"/>
            <a:stretch/>
          </p:blipFill>
          <p:spPr>
            <a:xfrm>
              <a:off x="4507832" y="1269073"/>
              <a:ext cx="2953857" cy="51402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19069" y="1331495"/>
              <a:ext cx="946485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0</a:t>
              </a:r>
            </a:p>
            <a:p>
              <a:r>
                <a:rPr lang="en-US" sz="3200" b="1" dirty="0"/>
                <a:t>1</a:t>
              </a:r>
            </a:p>
            <a:p>
              <a:r>
                <a:rPr lang="en-US" sz="3200" b="1" dirty="0"/>
                <a:t>2</a:t>
              </a:r>
            </a:p>
            <a:p>
              <a:r>
                <a:rPr lang="en-US" sz="3200" b="1" dirty="0"/>
                <a:t>3</a:t>
              </a:r>
            </a:p>
            <a:p>
              <a:r>
                <a:rPr lang="en-US" sz="3200" b="1" dirty="0"/>
                <a:t>4</a:t>
              </a:r>
            </a:p>
            <a:p>
              <a:r>
                <a:rPr lang="en-US" sz="3200" b="1" dirty="0"/>
                <a:t>5</a:t>
              </a:r>
            </a:p>
            <a:p>
              <a:r>
                <a:rPr lang="en-US" sz="3200" b="1" dirty="0"/>
                <a:t>6</a:t>
              </a:r>
            </a:p>
            <a:p>
              <a:r>
                <a:rPr lang="en-US" sz="3200" b="1" dirty="0"/>
                <a:t>7</a:t>
              </a:r>
            </a:p>
            <a:p>
              <a:r>
                <a:rPr lang="en-US" sz="3200" b="1" dirty="0"/>
                <a:t>8</a:t>
              </a:r>
            </a:p>
            <a:p>
              <a:r>
                <a:rPr lang="en-US" sz="3200" b="1" dirty="0"/>
                <a:t>9</a:t>
              </a:r>
              <a:endParaRPr lang="ru-RU" sz="3200" b="1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7" y="3724275"/>
            <a:ext cx="6420351" cy="2106503"/>
          </a:xfrm>
          <a:prstGeom prst="rect">
            <a:avLst/>
          </a:prstGeom>
        </p:spPr>
      </p:pic>
      <p:sp>
        <p:nvSpPr>
          <p:cNvPr id="9" name="Google Shape;668;p45"/>
          <p:cNvSpPr/>
          <p:nvPr/>
        </p:nvSpPr>
        <p:spPr>
          <a:xfrm>
            <a:off x="576764" y="513514"/>
            <a:ext cx="666412" cy="68134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0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27747" y="498078"/>
            <a:ext cx="8362903" cy="763500"/>
          </a:xfrm>
        </p:spPr>
        <p:txBody>
          <a:bodyPr/>
          <a:lstStyle/>
          <a:p>
            <a:pPr algn="l"/>
            <a:r>
              <a:rPr lang="ru-RU" b="1" dirty="0"/>
              <a:t>Структура программы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85" y="1538120"/>
            <a:ext cx="7986865" cy="4647494"/>
          </a:xfrm>
          <a:prstGeom prst="rect">
            <a:avLst/>
          </a:prstGeom>
        </p:spPr>
      </p:pic>
      <p:sp>
        <p:nvSpPr>
          <p:cNvPr id="6" name="Google Shape;606;p45"/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4063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 (1)</Template>
  <TotalTime>264</TotalTime>
  <Words>628</Words>
  <Application>Microsoft Office PowerPoint</Application>
  <PresentationFormat>Широкоэкранный</PresentationFormat>
  <Paragraphs>161</Paragraphs>
  <Slides>14</Slides>
  <Notes>5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7" baseType="lpstr">
      <vt:lpstr>Times New Roman</vt:lpstr>
      <vt:lpstr>Courier New</vt:lpstr>
      <vt:lpstr>DM Sans</vt:lpstr>
      <vt:lpstr>Abril Fatface</vt:lpstr>
      <vt:lpstr>Wingdings</vt:lpstr>
      <vt:lpstr>Symbol</vt:lpstr>
      <vt:lpstr>Lexend Deca</vt:lpstr>
      <vt:lpstr>Lexend Deca SemiBold</vt:lpstr>
      <vt:lpstr>Calibri</vt:lpstr>
      <vt:lpstr>Barlow Condensed</vt:lpstr>
      <vt:lpstr>Arial</vt:lpstr>
      <vt:lpstr>Aldrich</vt:lpstr>
      <vt:lpstr>SlidesMania</vt:lpstr>
      <vt:lpstr>Разработка программного комплекса "Фабрика новостей" по автоматизации бизнес-процессов редакции телеканала средствами баз данных</vt:lpstr>
      <vt:lpstr>Цель курсовой работы: проектирование, разработка, тестирование программного комплекса "Фабрика новостей" с помощью WPF и MongoDB</vt:lpstr>
      <vt:lpstr>СУБД MongoDB</vt:lpstr>
      <vt:lpstr>Постановка задачи</vt:lpstr>
      <vt:lpstr>Концептуальная модель</vt:lpstr>
      <vt:lpstr>Логическая модель базы данных</vt:lpstr>
      <vt:lpstr>Логическая модель базы данных</vt:lpstr>
      <vt:lpstr>Презентация PowerPoint</vt:lpstr>
      <vt:lpstr>Структура программы</vt:lpstr>
      <vt:lpstr>Руководство пользователя</vt:lpstr>
      <vt:lpstr>Проблема чёткого поиска</vt:lpstr>
      <vt:lpstr>Эксперименты</vt:lpstr>
      <vt:lpstr>Результаты экспериментов</vt:lpstr>
      <vt:lpstr>Термометрия, оптическая передача данных с термометра на языке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Термометрия, оптическая передача данных с термометра на языке Python</dc:title>
  <dc:creator>Иван Останин</dc:creator>
  <cp:lastModifiedBy>Иван Останин</cp:lastModifiedBy>
  <cp:revision>13</cp:revision>
  <dcterms:created xsi:type="dcterms:W3CDTF">2023-03-17T04:46:16Z</dcterms:created>
  <dcterms:modified xsi:type="dcterms:W3CDTF">2023-03-17T09:11:38Z</dcterms:modified>
</cp:coreProperties>
</file>