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9" r:id="rId3"/>
    <p:sldId id="279" r:id="rId4"/>
    <p:sldId id="288" r:id="rId5"/>
    <p:sldId id="280" r:id="rId6"/>
    <p:sldId id="289" r:id="rId7"/>
    <p:sldId id="290" r:id="rId8"/>
    <p:sldId id="293" r:id="rId9"/>
    <p:sldId id="291" r:id="rId10"/>
    <p:sldId id="292" r:id="rId11"/>
    <p:sldId id="294" r:id="rId12"/>
    <p:sldId id="295" r:id="rId13"/>
    <p:sldId id="297" r:id="rId14"/>
    <p:sldId id="296" r:id="rId15"/>
    <p:sldId id="287" r:id="rId16"/>
  </p:sldIdLst>
  <p:sldSz cx="12192000" cy="6858000"/>
  <p:notesSz cx="6858000" cy="9144000"/>
  <p:embeddedFontLst>
    <p:embeddedFont>
      <p:font typeface="Lexend Deca" panose="020B060402020202020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Barlow Condensed" panose="020B0604020202020204" charset="0"/>
      <p:regular r:id="rId24"/>
      <p:bold r:id="rId25"/>
      <p:italic r:id="rId26"/>
      <p:boldItalic r:id="rId27"/>
    </p:embeddedFont>
    <p:embeddedFont>
      <p:font typeface="Lexend Deca SemiBold" panose="020B0604020202020204" charset="0"/>
      <p:regular r:id="rId28"/>
      <p:bold r:id="rId29"/>
    </p:embeddedFont>
    <p:embeddedFont>
      <p:font typeface="Abril Fatface" panose="020B0604020202020204" charset="0"/>
      <p:regular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9C7"/>
    <a:srgbClr val="C9A6E4"/>
    <a:srgbClr val="F1FCB2"/>
    <a:srgbClr val="E5E577"/>
    <a:srgbClr val="ABFBB8"/>
    <a:srgbClr val="57F7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>
        <p:scale>
          <a:sx n="100" d="100"/>
          <a:sy n="100" d="100"/>
        </p:scale>
        <p:origin x="762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4004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0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27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05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3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02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0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06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0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42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9" name="Google Shape;59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880650" y="16179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latin typeface="+mj-lt"/>
              </a:rPr>
              <a:t>Разработка программного комплекса "Фабрика новостей" по автоматизации бизнес-процессов редакции телеканала средствами баз данных</a:t>
            </a:r>
            <a:endParaRPr lang="en-US" sz="4000" b="1" dirty="0">
              <a:latin typeface="+mj-lt"/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3420650" y="5087494"/>
            <a:ext cx="3605121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Выполнил: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студент группы ПКС-</a:t>
            </a:r>
            <a:r>
              <a:rPr lang="en-US" b="1" dirty="0">
                <a:latin typeface="+mj-lt"/>
              </a:rPr>
              <a:t>4</a:t>
            </a:r>
            <a:r>
              <a:rPr lang="ru-RU" b="1" dirty="0">
                <a:latin typeface="+mj-lt"/>
              </a:rPr>
              <a:t>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Останин Иван Васильевич</a:t>
            </a:r>
          </a:p>
        </p:txBody>
      </p:sp>
      <p:grpSp>
        <p:nvGrpSpPr>
          <p:cNvPr id="198" name="Google Shape;198;p23"/>
          <p:cNvGrpSpPr/>
          <p:nvPr/>
        </p:nvGrpSpPr>
        <p:grpSpPr>
          <a:xfrm>
            <a:off x="10687445" y="769017"/>
            <a:ext cx="894670" cy="772741"/>
            <a:chOff x="4473320" y="1359978"/>
            <a:chExt cx="1435607" cy="1240155"/>
          </a:xfrm>
        </p:grpSpPr>
        <p:sp>
          <p:nvSpPr>
            <p:cNvPr id="199" name="Google Shape;199;p23"/>
            <p:cNvSpPr/>
            <p:nvPr/>
          </p:nvSpPr>
          <p:spPr>
            <a:xfrm>
              <a:off x="4473320" y="1359978"/>
              <a:ext cx="1435607" cy="901826"/>
            </a:xfrm>
            <a:custGeom>
              <a:avLst/>
              <a:gdLst/>
              <a:ahLst/>
              <a:cxnLst/>
              <a:rect l="l" t="t" r="r" b="b"/>
              <a:pathLst>
                <a:path w="1435607" h="901826" extrusionOk="0">
                  <a:moveTo>
                    <a:pt x="1418177" y="598361"/>
                  </a:moveTo>
                  <a:lnTo>
                    <a:pt x="1330547" y="598361"/>
                  </a:lnTo>
                  <a:cubicBezTo>
                    <a:pt x="1322642" y="267176"/>
                    <a:pt x="1050989" y="0"/>
                    <a:pt x="717804" y="0"/>
                  </a:cubicBezTo>
                  <a:cubicBezTo>
                    <a:pt x="384715" y="0"/>
                    <a:pt x="112967" y="267081"/>
                    <a:pt x="105156" y="598265"/>
                  </a:cubicBezTo>
                  <a:lnTo>
                    <a:pt x="17526" y="598265"/>
                  </a:lnTo>
                  <a:cubicBezTo>
                    <a:pt x="7811" y="598265"/>
                    <a:pt x="0" y="606076"/>
                    <a:pt x="0" y="615791"/>
                  </a:cubicBezTo>
                  <a:lnTo>
                    <a:pt x="0" y="884301"/>
                  </a:lnTo>
                  <a:cubicBezTo>
                    <a:pt x="0" y="894017"/>
                    <a:pt x="7811" y="901827"/>
                    <a:pt x="17526" y="901827"/>
                  </a:cubicBezTo>
                  <a:lnTo>
                    <a:pt x="1418082" y="901827"/>
                  </a:lnTo>
                  <a:cubicBezTo>
                    <a:pt x="1427798" y="901827"/>
                    <a:pt x="1435608" y="894017"/>
                    <a:pt x="1435608" y="884301"/>
                  </a:cubicBezTo>
                  <a:lnTo>
                    <a:pt x="1435608" y="615887"/>
                  </a:lnTo>
                  <a:cubicBezTo>
                    <a:pt x="1435608" y="606171"/>
                    <a:pt x="1427798" y="598361"/>
                    <a:pt x="1418177" y="598361"/>
                  </a:cubicBezTo>
                  <a:close/>
                  <a:moveTo>
                    <a:pt x="1400651" y="866870"/>
                  </a:moveTo>
                  <a:lnTo>
                    <a:pt x="1266444" y="866870"/>
                  </a:lnTo>
                  <a:lnTo>
                    <a:pt x="1266444" y="759333"/>
                  </a:lnTo>
                  <a:cubicBezTo>
                    <a:pt x="1266444" y="749618"/>
                    <a:pt x="1258824" y="741807"/>
                    <a:pt x="1249299" y="741807"/>
                  </a:cubicBezTo>
                  <a:cubicBezTo>
                    <a:pt x="1239774" y="741807"/>
                    <a:pt x="1232154" y="749618"/>
                    <a:pt x="1232154" y="759333"/>
                  </a:cubicBezTo>
                  <a:lnTo>
                    <a:pt x="1232154" y="866870"/>
                  </a:lnTo>
                  <a:lnTo>
                    <a:pt x="1115568" y="866870"/>
                  </a:lnTo>
                  <a:lnTo>
                    <a:pt x="1115568" y="759333"/>
                  </a:lnTo>
                  <a:cubicBezTo>
                    <a:pt x="1115568" y="749618"/>
                    <a:pt x="1107662" y="741807"/>
                    <a:pt x="1097852" y="741807"/>
                  </a:cubicBezTo>
                  <a:cubicBezTo>
                    <a:pt x="1088041" y="741807"/>
                    <a:pt x="1080135" y="749618"/>
                    <a:pt x="1080135" y="759333"/>
                  </a:cubicBezTo>
                  <a:lnTo>
                    <a:pt x="1080135" y="866870"/>
                  </a:lnTo>
                  <a:lnTo>
                    <a:pt x="963549" y="866870"/>
                  </a:lnTo>
                  <a:lnTo>
                    <a:pt x="963549" y="759333"/>
                  </a:lnTo>
                  <a:cubicBezTo>
                    <a:pt x="963549" y="749618"/>
                    <a:pt x="955643" y="741807"/>
                    <a:pt x="945833" y="741807"/>
                  </a:cubicBezTo>
                  <a:cubicBezTo>
                    <a:pt x="936022" y="741807"/>
                    <a:pt x="928116" y="749618"/>
                    <a:pt x="928116" y="759333"/>
                  </a:cubicBezTo>
                  <a:lnTo>
                    <a:pt x="928116" y="866870"/>
                  </a:lnTo>
                  <a:lnTo>
                    <a:pt x="811530" y="866870"/>
                  </a:lnTo>
                  <a:lnTo>
                    <a:pt x="811530" y="759333"/>
                  </a:lnTo>
                  <a:cubicBezTo>
                    <a:pt x="811530" y="749618"/>
                    <a:pt x="803624" y="741807"/>
                    <a:pt x="793814" y="741807"/>
                  </a:cubicBezTo>
                  <a:cubicBezTo>
                    <a:pt x="784003" y="741807"/>
                    <a:pt x="776097" y="749618"/>
                    <a:pt x="776097" y="759333"/>
                  </a:cubicBezTo>
                  <a:lnTo>
                    <a:pt x="776097" y="866870"/>
                  </a:lnTo>
                  <a:lnTo>
                    <a:pt x="659511" y="866870"/>
                  </a:lnTo>
                  <a:lnTo>
                    <a:pt x="659511" y="759333"/>
                  </a:lnTo>
                  <a:cubicBezTo>
                    <a:pt x="659511" y="749618"/>
                    <a:pt x="651891" y="741807"/>
                    <a:pt x="642366" y="741807"/>
                  </a:cubicBezTo>
                  <a:cubicBezTo>
                    <a:pt x="632841" y="741807"/>
                    <a:pt x="625221" y="749618"/>
                    <a:pt x="625221" y="759333"/>
                  </a:cubicBezTo>
                  <a:lnTo>
                    <a:pt x="625221" y="866870"/>
                  </a:lnTo>
                  <a:lnTo>
                    <a:pt x="508635" y="866870"/>
                  </a:lnTo>
                  <a:lnTo>
                    <a:pt x="508635" y="759333"/>
                  </a:lnTo>
                  <a:cubicBezTo>
                    <a:pt x="508635" y="749618"/>
                    <a:pt x="500729" y="741807"/>
                    <a:pt x="490918" y="741807"/>
                  </a:cubicBezTo>
                  <a:cubicBezTo>
                    <a:pt x="481108" y="741807"/>
                    <a:pt x="473202" y="749618"/>
                    <a:pt x="473202" y="759333"/>
                  </a:cubicBezTo>
                  <a:lnTo>
                    <a:pt x="473202" y="866870"/>
                  </a:lnTo>
                  <a:lnTo>
                    <a:pt x="356616" y="866870"/>
                  </a:lnTo>
                  <a:lnTo>
                    <a:pt x="356616" y="759333"/>
                  </a:lnTo>
                  <a:cubicBezTo>
                    <a:pt x="356616" y="749618"/>
                    <a:pt x="348710" y="741807"/>
                    <a:pt x="338900" y="741807"/>
                  </a:cubicBezTo>
                  <a:cubicBezTo>
                    <a:pt x="329089" y="741807"/>
                    <a:pt x="321183" y="749618"/>
                    <a:pt x="321183" y="759333"/>
                  </a:cubicBezTo>
                  <a:lnTo>
                    <a:pt x="321183" y="866870"/>
                  </a:lnTo>
                  <a:lnTo>
                    <a:pt x="204597" y="866870"/>
                  </a:lnTo>
                  <a:lnTo>
                    <a:pt x="204597" y="759333"/>
                  </a:lnTo>
                  <a:cubicBezTo>
                    <a:pt x="204597" y="749618"/>
                    <a:pt x="196691" y="741807"/>
                    <a:pt x="186880" y="741807"/>
                  </a:cubicBezTo>
                  <a:cubicBezTo>
                    <a:pt x="177070" y="741807"/>
                    <a:pt x="169164" y="749618"/>
                    <a:pt x="169164" y="759333"/>
                  </a:cubicBezTo>
                  <a:lnTo>
                    <a:pt x="169164" y="866870"/>
                  </a:lnTo>
                  <a:lnTo>
                    <a:pt x="35052" y="866870"/>
                  </a:lnTo>
                  <a:lnTo>
                    <a:pt x="35052" y="633317"/>
                  </a:lnTo>
                  <a:lnTo>
                    <a:pt x="122587" y="633317"/>
                  </a:lnTo>
                  <a:cubicBezTo>
                    <a:pt x="132302" y="633317"/>
                    <a:pt x="140113" y="625507"/>
                    <a:pt x="140113" y="615791"/>
                  </a:cubicBezTo>
                  <a:lnTo>
                    <a:pt x="140113" y="612839"/>
                  </a:lnTo>
                  <a:cubicBezTo>
                    <a:pt x="140113" y="294227"/>
                    <a:pt x="399383" y="34957"/>
                    <a:pt x="717899" y="34957"/>
                  </a:cubicBezTo>
                  <a:cubicBezTo>
                    <a:pt x="1036415" y="34957"/>
                    <a:pt x="1295686" y="294227"/>
                    <a:pt x="1295686" y="612839"/>
                  </a:cubicBezTo>
                  <a:lnTo>
                    <a:pt x="1295686" y="615791"/>
                  </a:lnTo>
                  <a:cubicBezTo>
                    <a:pt x="1295686" y="625507"/>
                    <a:pt x="1303496" y="633317"/>
                    <a:pt x="1313212" y="633317"/>
                  </a:cubicBezTo>
                  <a:lnTo>
                    <a:pt x="1400747" y="633317"/>
                  </a:lnTo>
                  <a:lnTo>
                    <a:pt x="1400747" y="8668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829079" y="1610962"/>
              <a:ext cx="723614" cy="382333"/>
            </a:xfrm>
            <a:custGeom>
              <a:avLst/>
              <a:gdLst/>
              <a:ahLst/>
              <a:cxnLst/>
              <a:rect l="l" t="t" r="r" b="b"/>
              <a:pathLst>
                <a:path w="723614" h="382333" extrusionOk="0">
                  <a:moveTo>
                    <a:pt x="361855" y="0"/>
                  </a:moveTo>
                  <a:cubicBezTo>
                    <a:pt x="162401" y="0"/>
                    <a:pt x="0" y="162401"/>
                    <a:pt x="0" y="361855"/>
                  </a:cubicBezTo>
                  <a:cubicBezTo>
                    <a:pt x="0" y="363474"/>
                    <a:pt x="0" y="365284"/>
                    <a:pt x="190" y="366903"/>
                  </a:cubicBezTo>
                  <a:cubicBezTo>
                    <a:pt x="1238" y="375666"/>
                    <a:pt x="8668" y="382333"/>
                    <a:pt x="17621" y="382333"/>
                  </a:cubicBezTo>
                  <a:lnTo>
                    <a:pt x="286321" y="382333"/>
                  </a:lnTo>
                  <a:cubicBezTo>
                    <a:pt x="295561" y="382333"/>
                    <a:pt x="303085" y="375190"/>
                    <a:pt x="303848" y="366141"/>
                  </a:cubicBezTo>
                  <a:cubicBezTo>
                    <a:pt x="306229" y="336042"/>
                    <a:pt x="331660" y="312325"/>
                    <a:pt x="361950" y="312325"/>
                  </a:cubicBezTo>
                  <a:cubicBezTo>
                    <a:pt x="392335" y="312325"/>
                    <a:pt x="417767" y="335947"/>
                    <a:pt x="420052" y="366141"/>
                  </a:cubicBezTo>
                  <a:cubicBezTo>
                    <a:pt x="420719" y="375380"/>
                    <a:pt x="428434" y="382333"/>
                    <a:pt x="437578" y="382333"/>
                  </a:cubicBezTo>
                  <a:lnTo>
                    <a:pt x="706279" y="382333"/>
                  </a:lnTo>
                  <a:cubicBezTo>
                    <a:pt x="715137" y="382333"/>
                    <a:pt x="722662" y="375761"/>
                    <a:pt x="723424" y="366903"/>
                  </a:cubicBezTo>
                  <a:cubicBezTo>
                    <a:pt x="723614" y="365284"/>
                    <a:pt x="723614" y="363474"/>
                    <a:pt x="723614" y="361855"/>
                  </a:cubicBezTo>
                  <a:cubicBezTo>
                    <a:pt x="723709" y="162401"/>
                    <a:pt x="561308" y="0"/>
                    <a:pt x="361855" y="0"/>
                  </a:cubicBezTo>
                  <a:close/>
                  <a:moveTo>
                    <a:pt x="452437" y="347377"/>
                  </a:moveTo>
                  <a:cubicBezTo>
                    <a:pt x="441960" y="307086"/>
                    <a:pt x="405003" y="277368"/>
                    <a:pt x="362141" y="277368"/>
                  </a:cubicBezTo>
                  <a:cubicBezTo>
                    <a:pt x="319278" y="277368"/>
                    <a:pt x="282321" y="306991"/>
                    <a:pt x="271843" y="347377"/>
                  </a:cubicBezTo>
                  <a:lnTo>
                    <a:pt x="35719" y="347377"/>
                  </a:lnTo>
                  <a:cubicBezTo>
                    <a:pt x="43339" y="173926"/>
                    <a:pt x="186880" y="35052"/>
                    <a:pt x="362141" y="35052"/>
                  </a:cubicBezTo>
                  <a:cubicBezTo>
                    <a:pt x="537115" y="35052"/>
                    <a:pt x="680466" y="173260"/>
                    <a:pt x="688562" y="347377"/>
                  </a:cubicBezTo>
                  <a:lnTo>
                    <a:pt x="452437" y="347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549806" y="2379630"/>
              <a:ext cx="1327118" cy="220503"/>
            </a:xfrm>
            <a:custGeom>
              <a:avLst/>
              <a:gdLst/>
              <a:ahLst/>
              <a:cxnLst/>
              <a:rect l="l" t="t" r="r" b="b"/>
              <a:pathLst>
                <a:path w="1327118" h="220503" extrusionOk="0">
                  <a:moveTo>
                    <a:pt x="1315307" y="93536"/>
                  </a:moveTo>
                  <a:lnTo>
                    <a:pt x="1195197" y="51816"/>
                  </a:lnTo>
                  <a:cubicBezTo>
                    <a:pt x="1193864" y="50863"/>
                    <a:pt x="1192340" y="50006"/>
                    <a:pt x="1190720" y="49435"/>
                  </a:cubicBezTo>
                  <a:lnTo>
                    <a:pt x="1072134" y="7906"/>
                  </a:lnTo>
                  <a:cubicBezTo>
                    <a:pt x="1070419" y="6286"/>
                    <a:pt x="1068515" y="4953"/>
                    <a:pt x="1066228" y="4096"/>
                  </a:cubicBezTo>
                  <a:lnTo>
                    <a:pt x="1057275" y="952"/>
                  </a:lnTo>
                  <a:cubicBezTo>
                    <a:pt x="1055370" y="381"/>
                    <a:pt x="1053465" y="0"/>
                    <a:pt x="1051465" y="0"/>
                  </a:cubicBezTo>
                  <a:lnTo>
                    <a:pt x="350234" y="0"/>
                  </a:lnTo>
                  <a:cubicBezTo>
                    <a:pt x="350139" y="0"/>
                    <a:pt x="350044" y="0"/>
                    <a:pt x="349853" y="0"/>
                  </a:cubicBezTo>
                  <a:cubicBezTo>
                    <a:pt x="349758" y="0"/>
                    <a:pt x="349663" y="0"/>
                    <a:pt x="349472" y="0"/>
                  </a:cubicBezTo>
                  <a:lnTo>
                    <a:pt x="183737" y="0"/>
                  </a:lnTo>
                  <a:lnTo>
                    <a:pt x="183261" y="0"/>
                  </a:ln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2978"/>
                  </a:lnTo>
                  <a:cubicBezTo>
                    <a:pt x="0" y="212693"/>
                    <a:pt x="7811" y="220504"/>
                    <a:pt x="17526" y="220504"/>
                  </a:cubicBezTo>
                  <a:lnTo>
                    <a:pt x="183261" y="220504"/>
                  </a:lnTo>
                  <a:lnTo>
                    <a:pt x="183737" y="220504"/>
                  </a:lnTo>
                  <a:lnTo>
                    <a:pt x="349472" y="220504"/>
                  </a:lnTo>
                  <a:cubicBezTo>
                    <a:pt x="349567" y="220504"/>
                    <a:pt x="349663" y="220504"/>
                    <a:pt x="349853" y="220504"/>
                  </a:cubicBezTo>
                  <a:cubicBezTo>
                    <a:pt x="349949" y="220504"/>
                    <a:pt x="350044" y="220504"/>
                    <a:pt x="350234" y="220504"/>
                  </a:cubicBezTo>
                  <a:lnTo>
                    <a:pt x="1049846" y="220504"/>
                  </a:lnTo>
                  <a:cubicBezTo>
                    <a:pt x="1051846" y="220504"/>
                    <a:pt x="1053846" y="220123"/>
                    <a:pt x="1055656" y="219551"/>
                  </a:cubicBezTo>
                  <a:lnTo>
                    <a:pt x="1066324" y="215837"/>
                  </a:lnTo>
                  <a:cubicBezTo>
                    <a:pt x="1068134" y="215170"/>
                    <a:pt x="1069848" y="214217"/>
                    <a:pt x="1071277" y="212979"/>
                  </a:cubicBezTo>
                  <a:lnTo>
                    <a:pt x="1190911" y="170402"/>
                  </a:lnTo>
                  <a:cubicBezTo>
                    <a:pt x="1191197" y="170307"/>
                    <a:pt x="1191387" y="170117"/>
                    <a:pt x="1191673" y="169926"/>
                  </a:cubicBezTo>
                  <a:lnTo>
                    <a:pt x="1315402" y="126301"/>
                  </a:lnTo>
                  <a:cubicBezTo>
                    <a:pt x="1322451" y="123730"/>
                    <a:pt x="1327118" y="117253"/>
                    <a:pt x="1327118" y="109728"/>
                  </a:cubicBezTo>
                  <a:cubicBezTo>
                    <a:pt x="1327023" y="102584"/>
                    <a:pt x="1322356" y="95917"/>
                    <a:pt x="1315307" y="93536"/>
                  </a:cubicBezTo>
                  <a:close/>
                  <a:moveTo>
                    <a:pt x="35147" y="35052"/>
                  </a:moveTo>
                  <a:lnTo>
                    <a:pt x="165925" y="35052"/>
                  </a:lnTo>
                  <a:lnTo>
                    <a:pt x="165925" y="185356"/>
                  </a:lnTo>
                  <a:lnTo>
                    <a:pt x="35147" y="185356"/>
                  </a:lnTo>
                  <a:lnTo>
                    <a:pt x="35147" y="35052"/>
                  </a:lnTo>
                  <a:close/>
                  <a:moveTo>
                    <a:pt x="1077944" y="47053"/>
                  </a:moveTo>
                  <a:lnTo>
                    <a:pt x="1167098" y="78105"/>
                  </a:lnTo>
                  <a:lnTo>
                    <a:pt x="1167098" y="141542"/>
                  </a:lnTo>
                  <a:lnTo>
                    <a:pt x="1077944" y="173260"/>
                  </a:lnTo>
                  <a:lnTo>
                    <a:pt x="1077944" y="47053"/>
                  </a:lnTo>
                  <a:close/>
                  <a:moveTo>
                    <a:pt x="332042" y="185452"/>
                  </a:moveTo>
                  <a:lnTo>
                    <a:pt x="201263" y="185452"/>
                  </a:lnTo>
                  <a:lnTo>
                    <a:pt x="201263" y="35147"/>
                  </a:lnTo>
                  <a:lnTo>
                    <a:pt x="332042" y="35147"/>
                  </a:lnTo>
                  <a:lnTo>
                    <a:pt x="332042" y="185452"/>
                  </a:lnTo>
                  <a:close/>
                  <a:moveTo>
                    <a:pt x="367760" y="35052"/>
                  </a:moveTo>
                  <a:lnTo>
                    <a:pt x="1039082" y="35052"/>
                  </a:lnTo>
                  <a:lnTo>
                    <a:pt x="1039082" y="185356"/>
                  </a:lnTo>
                  <a:lnTo>
                    <a:pt x="367760" y="185356"/>
                  </a:lnTo>
                  <a:lnTo>
                    <a:pt x="367760" y="35052"/>
                  </a:lnTo>
                  <a:close/>
                  <a:moveTo>
                    <a:pt x="1202531" y="129159"/>
                  </a:moveTo>
                  <a:lnTo>
                    <a:pt x="1202531" y="91345"/>
                  </a:lnTo>
                  <a:lnTo>
                    <a:pt x="1256728" y="110109"/>
                  </a:lnTo>
                  <a:lnTo>
                    <a:pt x="1202531" y="129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203" name="Google Shape;203;p23"/>
            <p:cNvSpPr/>
            <p:nvPr/>
          </p:nvSpPr>
          <p:spPr>
            <a:xfrm>
              <a:off x="6594769" y="2752153"/>
              <a:ext cx="953209" cy="1378553"/>
            </a:xfrm>
            <a:custGeom>
              <a:avLst/>
              <a:gdLst/>
              <a:ahLst/>
              <a:cxnLst/>
              <a:rect l="l" t="t" r="r" b="b"/>
              <a:pathLst>
                <a:path w="953209" h="1378553" extrusionOk="0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034783" y="3243642"/>
              <a:ext cx="58292" cy="58293"/>
            </a:xfrm>
            <a:custGeom>
              <a:avLst/>
              <a:gdLst/>
              <a:ahLst/>
              <a:cxnLst/>
              <a:rect l="l" t="t" r="r" b="b"/>
              <a:pathLst>
                <a:path w="58292" h="58293" extrusionOk="0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330D7753-DE97-4428-A57B-B00BA9E6170C}"/>
              </a:ext>
            </a:extLst>
          </p:cNvPr>
          <p:cNvSpPr/>
          <p:nvPr/>
        </p:nvSpPr>
        <p:spPr>
          <a:xfrm>
            <a:off x="0" y="5646199"/>
            <a:ext cx="248575" cy="9676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7CA2BC-1752-4765-B42F-B4E79AEC0E3B}"/>
              </a:ext>
            </a:extLst>
          </p:cNvPr>
          <p:cNvSpPr txBox="1"/>
          <p:nvPr/>
        </p:nvSpPr>
        <p:spPr>
          <a:xfrm>
            <a:off x="7188255" y="5058919"/>
            <a:ext cx="393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b="1" dirty="0"/>
              <a:t>Проверил: </a:t>
            </a:r>
          </a:p>
          <a:p>
            <a:pPr algn="r"/>
            <a:r>
              <a:rPr lang="ru-RU" sz="1800" b="1" dirty="0"/>
              <a:t>преподаватель</a:t>
            </a:r>
          </a:p>
          <a:p>
            <a:pPr algn="r"/>
            <a:r>
              <a:rPr lang="ru-RU" sz="1800" b="1" dirty="0"/>
              <a:t>Вишнякова Наталья Викторовна</a:t>
            </a:r>
          </a:p>
          <a:p>
            <a:endParaRPr lang="ru-RU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Главное окно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75" name="Google Shape;606;p45">
            <a:extLst>
              <a:ext uri="{FF2B5EF4-FFF2-40B4-BE49-F238E27FC236}">
                <a16:creationId xmlns=""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4" y="2023950"/>
            <a:ext cx="5012430" cy="3491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515" y="2023950"/>
            <a:ext cx="5070905" cy="3491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4914" y="5586251"/>
            <a:ext cx="449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 Главное окно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625072" y="5601865"/>
            <a:ext cx="449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 Главное окно с развёрнутым боковым 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41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Окна редактирования объектов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75" name="Google Shape;606;p45">
            <a:extLst>
              <a:ext uri="{FF2B5EF4-FFF2-40B4-BE49-F238E27FC236}">
                <a16:creationId xmlns=""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117764" y="5278474"/>
            <a:ext cx="449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 Окно редактирования материалов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74" y="2117627"/>
            <a:ext cx="4442032" cy="34686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" y="2117627"/>
            <a:ext cx="5531289" cy="31348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34995" y="5586251"/>
            <a:ext cx="449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 Окно съёмки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91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Окна </a:t>
            </a:r>
            <a:r>
              <a:rPr lang="ru-RU" dirty="0"/>
              <a:t>со справочной информацией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75" name="Google Shape;606;p45">
            <a:extLst>
              <a:ext uri="{FF2B5EF4-FFF2-40B4-BE49-F238E27FC236}">
                <a16:creationId xmlns=""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962397" y="5815710"/>
            <a:ext cx="449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ru-RU" dirty="0" smtClean="0"/>
              <a:t>. </a:t>
            </a:r>
            <a:r>
              <a:rPr lang="ru-RU" dirty="0"/>
              <a:t>Окно «Синтаксис поиска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0" y="1898517"/>
            <a:ext cx="5738065" cy="37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0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Разметка главного окна</a:t>
            </a:r>
            <a:endParaRPr lang="ru-RU" dirty="0"/>
          </a:p>
        </p:txBody>
      </p:sp>
      <p:sp>
        <p:nvSpPr>
          <p:cNvPr id="75" name="Google Shape;606;p45">
            <a:extLst>
              <a:ext uri="{FF2B5EF4-FFF2-40B4-BE49-F238E27FC236}">
                <a16:creationId xmlns=""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Прямоугольник 11"/>
          <p:cNvSpPr/>
          <p:nvPr/>
        </p:nvSpPr>
        <p:spPr>
          <a:xfrm>
            <a:off x="757881" y="1831889"/>
            <a:ext cx="1121821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&lt;Window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Менеджер проектов"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Height="550" Width="800"&gt;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&lt;Menu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DockPanel.Dock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="Top"&gt;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Header="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Добавить новый 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объект"/&gt;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Header="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Проект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Header="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Материал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endParaRPr lang="ru-RU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Header="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Съёмка"&gt;</a:t>
            </a:r>
          </a:p>
          <a:p>
            <a:endParaRPr lang="ru-RU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Frame Content="{Binding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NavigationUIVisibility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="Hidden" 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&lt;Canvas Background="#55000000" Opacity="0" Name="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IsHitTestVisible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="False" /&gt;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Background="{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StaticResource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Width="250"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HorizontalAlignment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="Left"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Margin="-200,0,0,0"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Style="{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StaticResource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DockPanelTrigger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x:Name="SidePanel"&gt;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StackPanel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Margin="0,10"&gt;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Content="News Factory"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="25"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HorizontalAlignment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="Stretch" Margin="0,0,25,0" /&gt;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Content="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Проекты"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Command="{Binding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GoToProjectPageCommand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                           </a:t>
            </a:r>
            <a:endParaRPr lang="ru-RU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Content="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Материалы"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Command="{Binding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GoToMaterialsPageCommand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/&gt;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Content="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Съёмки"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Command="{Binding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GoToFilmingPageCommand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StackPanel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&lt;/Window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4703" y="6097935"/>
            <a:ext cx="449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Разметка </a:t>
            </a:r>
            <a:r>
              <a:rPr lang="ru-RU" dirty="0" smtClean="0"/>
              <a:t>главного окна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17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главного окна</a:t>
            </a:r>
            <a:endParaRPr lang="ru-RU" dirty="0"/>
          </a:p>
        </p:txBody>
      </p:sp>
      <p:grpSp>
        <p:nvGrpSpPr>
          <p:cNvPr id="7" name="Google Shape;660;p45"/>
          <p:cNvGrpSpPr/>
          <p:nvPr/>
        </p:nvGrpSpPr>
        <p:grpSpPr>
          <a:xfrm>
            <a:off x="640619" y="574797"/>
            <a:ext cx="498369" cy="621811"/>
            <a:chOff x="3086700" y="1180050"/>
            <a:chExt cx="216800" cy="262325"/>
          </a:xfrm>
        </p:grpSpPr>
        <p:sp>
          <p:nvSpPr>
            <p:cNvPr id="8" name="Google Shape;661;p45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2;p45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57981" y="1828714"/>
            <a:ext cx="1121821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NfModels.ViewModels.Windows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NfModels.Views.Pages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MainWindowViewModel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GoToProjectPageCommandExecute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 p)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ExplorerPage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ExplorerPreset.Projects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void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GoToMaterialsPageCommandExecute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 p)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ExplorerPage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ExplorerPreset.Materials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void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GoToFilmingPageCommandExecute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 p)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ExplorerPage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ExplorerPreset.Filmings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Page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ExplorerPage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Page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=&gt;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=&gt; Set(ref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78" y="2381250"/>
            <a:ext cx="4801476" cy="33055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07721" y="5647738"/>
            <a:ext cx="449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 Главное окно с развёрнутым боковым 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46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tabLst>
                <a:tab pos="1619250" algn="l"/>
              </a:tabLst>
            </a:pPr>
            <a:r>
              <a:rPr lang="ru-RU" sz="2800" b="1" dirty="0"/>
              <a:t>Разработка программного комплекса "Фабрика новостей" по автоматизации бизнес-процессов редакции телеканала средствами баз данных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914399" y="2114549"/>
            <a:ext cx="10668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1.1. Выполнять разработку спецификаций отдельных компонент.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1.2. Осуществлять разработку кода программного продукта на основе готовых спецификаций на уровне модуля.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1.3. Выполнять отладку программных модулей с использованием специализированных программных средств.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1.4. Выполнять тестирование программных модулей.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1.5. Осуществлять оптимизацию программного кода модуля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  <p:grpSp>
        <p:nvGrpSpPr>
          <p:cNvPr id="8" name="Google Shape;643;p45"/>
          <p:cNvGrpSpPr/>
          <p:nvPr/>
        </p:nvGrpSpPr>
        <p:grpSpPr>
          <a:xfrm>
            <a:off x="567043" y="496808"/>
            <a:ext cx="699782" cy="721658"/>
            <a:chOff x="968775" y="1180050"/>
            <a:chExt cx="262750" cy="262775"/>
          </a:xfrm>
        </p:grpSpPr>
        <p:sp>
          <p:nvSpPr>
            <p:cNvPr id="9" name="Google Shape;644;p45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5;p45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6;p45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17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686835" y="2074448"/>
            <a:ext cx="10570680" cy="32384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Анализ бизнес-процессов, сформировавшихся в редакции телеканала;</a:t>
            </a:r>
          </a:p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Проектирование архитектуры программного комплекса «Фабрика новостей»;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Разработка базы данных для хранения информации о процессах редакции телеканала в СУБД MongoDB;</a:t>
            </a:r>
          </a:p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Разработка интерфейса пользователя для программного комплекса "Фабрика новостей" с использованием WPF и языка программирования C#;</a:t>
            </a:r>
          </a:p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Тестирование и отладка программного комплекса;</a:t>
            </a:r>
          </a:p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Оформление документации к работе.</a:t>
            </a:r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1371600" y="596106"/>
            <a:ext cx="9448800" cy="12321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</a:rPr>
              <a:t>Цель курсовой работы:</a:t>
            </a:r>
            <a:br>
              <a:rPr lang="ru-RU" sz="28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</a:rPr>
            </a:br>
            <a:r>
              <a:rPr lang="ru-RU" sz="28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</a:rPr>
              <a:t>проектирование, разработка, тестирование программного комплекса "Фабрика новостей" с помощью WPF и MongoDB</a:t>
            </a:r>
            <a:endParaRPr lang="ru-RU" sz="5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810660" y="672804"/>
            <a:ext cx="182880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Lexend Deca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5E9AAA90-2FC6-487A-A327-2B6E9B696898}"/>
              </a:ext>
            </a:extLst>
          </p:cNvPr>
          <p:cNvSpPr/>
          <p:nvPr/>
        </p:nvSpPr>
        <p:spPr>
          <a:xfrm>
            <a:off x="0" y="5646198"/>
            <a:ext cx="186431" cy="994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Google Shape;660;p45">
            <a:extLst>
              <a:ext uri="{FF2B5EF4-FFF2-40B4-BE49-F238E27FC236}">
                <a16:creationId xmlns="" xmlns:a16="http://schemas.microsoft.com/office/drawing/2014/main" id="{0F9EA668-F899-49FA-B20D-6BFDE1AB49F8}"/>
              </a:ext>
            </a:extLst>
          </p:cNvPr>
          <p:cNvGrpSpPr/>
          <p:nvPr/>
        </p:nvGrpSpPr>
        <p:grpSpPr>
          <a:xfrm>
            <a:off x="640619" y="569979"/>
            <a:ext cx="498369" cy="600502"/>
            <a:chOff x="3086700" y="1180050"/>
            <a:chExt cx="216800" cy="262325"/>
          </a:xfrm>
        </p:grpSpPr>
        <p:sp>
          <p:nvSpPr>
            <p:cNvPr id="14" name="Google Shape;661;p45">
              <a:extLst>
                <a:ext uri="{FF2B5EF4-FFF2-40B4-BE49-F238E27FC236}">
                  <a16:creationId xmlns="" xmlns:a16="http://schemas.microsoft.com/office/drawing/2014/main" id="{2031D399-0D78-4992-AFD3-5D07FD071614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2;p45">
              <a:extLst>
                <a:ext uri="{FF2B5EF4-FFF2-40B4-BE49-F238E27FC236}">
                  <a16:creationId xmlns="" xmlns:a16="http://schemas.microsoft.com/office/drawing/2014/main" id="{C477EF36-1F96-47A3-8D82-5575F5504927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="" xmlns:a16="http://schemas.microsoft.com/office/drawing/2014/main" id="{639A623C-AF70-4E67-A60E-6F658237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400" y="1978240"/>
            <a:ext cx="6638900" cy="717900"/>
          </a:xfrm>
        </p:spPr>
        <p:txBody>
          <a:bodyPr/>
          <a:lstStyle/>
          <a:p>
            <a:pPr algn="ctr"/>
            <a:r>
              <a:rPr lang="ru-RU" sz="1800" dirty="0"/>
              <a:t>Достоинства и недостатки языка СУБД </a:t>
            </a:r>
            <a:r>
              <a:rPr lang="en-US" sz="1800" dirty="0">
                <a:latin typeface="DM Sans" panose="020B0604020202020204" charset="0"/>
              </a:rPr>
              <a:t>MongoDB</a:t>
            </a:r>
            <a:endParaRPr lang="ru-RU" sz="1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9F952BDB-0C04-4F27-948C-0B7A324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/>
              <a:t>СУБД </a:t>
            </a:r>
            <a:r>
              <a:rPr lang="en-US" sz="4800" b="1" dirty="0">
                <a:latin typeface="DM Sans" panose="020B0604020202020204" charset="0"/>
              </a:rPr>
              <a:t>MongoDB</a:t>
            </a:r>
            <a:endParaRPr lang="ru-RU" sz="4800" b="1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BC144FD-C288-4EA7-980C-982BE8C7C1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49402" y="2666633"/>
            <a:ext cx="3679798" cy="3231925"/>
          </a:xfrm>
        </p:spPr>
        <p:txBody>
          <a:bodyPr/>
          <a:lstStyle/>
          <a:p>
            <a:pPr marL="107950" lvl="0" indent="0">
              <a:buNone/>
            </a:pPr>
            <a:r>
              <a:rPr lang="ru-RU" dirty="0"/>
              <a:t>Достоинства: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Хорошо подходит для хранения больших файлов;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Высокая скорость;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</a:t>
            </a: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асштабируемость;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Поддержка гибкой схемы данных;</a:t>
            </a:r>
            <a:endParaRPr lang="en-US" sz="18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Простота использования;</a:t>
            </a:r>
          </a:p>
          <a:p>
            <a:pPr marL="107950" indent="0">
              <a:buNone/>
            </a:pP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="" xmlns:a16="http://schemas.microsoft.com/office/drawing/2014/main" id="{2BC144FD-C288-4EA7-980C-982BE8C7C188}"/>
              </a:ext>
            </a:extLst>
          </p:cNvPr>
          <p:cNvSpPr txBox="1">
            <a:spLocks/>
          </p:cNvSpPr>
          <p:nvPr/>
        </p:nvSpPr>
        <p:spPr>
          <a:xfrm>
            <a:off x="5029199" y="2666633"/>
            <a:ext cx="4402183" cy="32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07950" indent="0">
              <a:buFont typeface="DM Sans"/>
              <a:buNone/>
            </a:pPr>
            <a:r>
              <a:rPr lang="ru-RU" dirty="0"/>
              <a:t>Недостатки:</a:t>
            </a:r>
          </a:p>
          <a:p>
            <a:r>
              <a:rPr lang="ru-RU" dirty="0"/>
              <a:t>Отсутствие JOIN-операций;</a:t>
            </a:r>
          </a:p>
          <a:p>
            <a:r>
              <a:rPr lang="ru-RU" dirty="0"/>
              <a:t>Относительно молодая технология;</a:t>
            </a:r>
          </a:p>
          <a:p>
            <a:r>
              <a:rPr lang="ru-RU" dirty="0"/>
              <a:t>Сложности с миграцией при переходе с реляционных СУБД на MongoDB;</a:t>
            </a:r>
          </a:p>
          <a:p>
            <a:r>
              <a:rPr lang="ru-RU" dirty="0"/>
              <a:t>Ограниченные возможности аналитики данных</a:t>
            </a:r>
            <a:r>
              <a:rPr lang="en-US" dirty="0"/>
              <a:t>;</a:t>
            </a:r>
            <a:endParaRPr lang="ru-RU" dirty="0"/>
          </a:p>
          <a:p>
            <a:pPr marL="107950" indent="0">
              <a:buFont typeface="DM Sans"/>
              <a:buNone/>
            </a:pPr>
            <a:endParaRPr lang="ru-RU" dirty="0"/>
          </a:p>
        </p:txBody>
      </p:sp>
      <p:grpSp>
        <p:nvGrpSpPr>
          <p:cNvPr id="11" name="Google Shape;660;p45"/>
          <p:cNvGrpSpPr/>
          <p:nvPr/>
        </p:nvGrpSpPr>
        <p:grpSpPr>
          <a:xfrm>
            <a:off x="640619" y="574797"/>
            <a:ext cx="498369" cy="621811"/>
            <a:chOff x="3086700" y="1180050"/>
            <a:chExt cx="216800" cy="262325"/>
          </a:xfrm>
        </p:grpSpPr>
        <p:sp>
          <p:nvSpPr>
            <p:cNvPr id="12" name="Google Shape;661;p45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2;p45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="" xmlns:a16="http://schemas.microsoft.com/office/drawing/2014/main" id="{07D25631-8B9E-4D41-A47C-8C1499F26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9D18CBCC-CA09-46AD-A759-B6DC9ADC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75" y="952782"/>
            <a:ext cx="3849497" cy="10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2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="" xmlns:a16="http://schemas.microsoft.com/office/drawing/2014/main" id="{639A623C-AF70-4E67-A60E-6F658237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130" y="2004979"/>
            <a:ext cx="8691583" cy="717900"/>
          </a:xfrm>
        </p:spPr>
        <p:txBody>
          <a:bodyPr/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задачи, которые должна решать информационная система:</a:t>
            </a:r>
            <a:endParaRPr lang="ru-RU" sz="20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9F952BDB-0C04-4F27-948C-0B7A324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/>
              <a:t>Постановка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BC144FD-C288-4EA7-980C-982BE8C7C1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49402" y="2666633"/>
            <a:ext cx="3679798" cy="3231925"/>
          </a:xfrm>
        </p:spPr>
        <p:txBody>
          <a:bodyPr/>
          <a:lstStyle/>
          <a:p>
            <a:pPr marL="107950" lvl="0" indent="0">
              <a:buNone/>
            </a:pPr>
            <a:r>
              <a:rPr lang="ru-RU" dirty="0"/>
              <a:t>Хранить: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Проекты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Материалы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Съёмки</a:t>
            </a:r>
            <a:endParaRPr lang="ru-RU" sz="18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07950" indent="0">
              <a:buNone/>
            </a:pP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="" xmlns:a16="http://schemas.microsoft.com/office/drawing/2014/main" id="{2BC144FD-C288-4EA7-980C-982BE8C7C188}"/>
              </a:ext>
            </a:extLst>
          </p:cNvPr>
          <p:cNvSpPr txBox="1">
            <a:spLocks/>
          </p:cNvSpPr>
          <p:nvPr/>
        </p:nvSpPr>
        <p:spPr>
          <a:xfrm>
            <a:off x="5029199" y="2666633"/>
            <a:ext cx="4402183" cy="32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07950" indent="0">
              <a:buFont typeface="DM Sans"/>
              <a:buNone/>
            </a:pPr>
            <a:r>
              <a:rPr lang="ru-RU" dirty="0"/>
              <a:t>Реализовать: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Возможность присвоить хранимым данным меток, указывающих на область, к которой они относится, для упрощения поиска.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продвинутую систему поиска материалов, съёмок и проектов по множеству настраиваемых условий.</a:t>
            </a:r>
          </a:p>
          <a:p>
            <a:endParaRPr lang="ru-RU" dirty="0"/>
          </a:p>
        </p:txBody>
      </p:sp>
      <p:grpSp>
        <p:nvGrpSpPr>
          <p:cNvPr id="11" name="Google Shape;660;p45"/>
          <p:cNvGrpSpPr/>
          <p:nvPr/>
        </p:nvGrpSpPr>
        <p:grpSpPr>
          <a:xfrm>
            <a:off x="640619" y="574797"/>
            <a:ext cx="498369" cy="621811"/>
            <a:chOff x="3086700" y="1180050"/>
            <a:chExt cx="216800" cy="262325"/>
          </a:xfrm>
        </p:grpSpPr>
        <p:sp>
          <p:nvSpPr>
            <p:cNvPr id="12" name="Google Shape;661;p45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2;p45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="" xmlns:a16="http://schemas.microsoft.com/office/drawing/2014/main" id="{07D25631-8B9E-4D41-A47C-8C1499F26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44">
            <a:extLst>
              <a:ext uri="{FF2B5EF4-FFF2-40B4-BE49-F238E27FC236}">
                <a16:creationId xmlns="" xmlns:a16="http://schemas.microsoft.com/office/drawing/2014/main" id="{D0A50A5E-D3B2-444C-8F67-77E417186959}"/>
              </a:ext>
            </a:extLst>
          </p:cNvPr>
          <p:cNvCxnSpPr>
            <a:cxnSpLocks/>
          </p:cNvCxnSpPr>
          <p:nvPr/>
        </p:nvCxnSpPr>
        <p:spPr>
          <a:xfrm flipH="1" flipV="1">
            <a:off x="6040654" y="2749715"/>
            <a:ext cx="2199" cy="213304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="" xmlns:a16="http://schemas.microsoft.com/office/drawing/2014/main" id="{41123C46-CAEF-4DD8-8DC5-FF3610D13CBF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H="1" flipV="1">
            <a:off x="6042853" y="3516447"/>
            <a:ext cx="2347" cy="183083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="" xmlns:a16="http://schemas.microsoft.com/office/drawing/2014/main" id="{632C620D-2EC0-43D4-A9F5-53C17D757F53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flipH="1">
            <a:off x="4984886" y="4060920"/>
            <a:ext cx="175110" cy="1822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="" xmlns:a16="http://schemas.microsoft.com/office/drawing/2014/main" id="{312D9BC6-B42A-4BCE-9748-32481CF49ADD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H="1" flipV="1">
            <a:off x="6045200" y="4422310"/>
            <a:ext cx="5596" cy="36114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="" xmlns:a16="http://schemas.microsoft.com/office/drawing/2014/main" id="{F9A47AA5-C2B8-418E-8F09-289EF8A28C1F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H="1" flipV="1">
            <a:off x="1768319" y="3551081"/>
            <a:ext cx="2313" cy="142097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="" xmlns:a16="http://schemas.microsoft.com/office/drawing/2014/main" id="{AC52054E-8313-4F67-9D51-1DAAE8A6DF0A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 flipV="1">
            <a:off x="2655835" y="4054568"/>
            <a:ext cx="82240" cy="8174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="" xmlns:a16="http://schemas.microsoft.com/office/drawing/2014/main" id="{EDD602EA-D6AA-44F7-9E8A-5E34013B98E5}"/>
              </a:ext>
            </a:extLst>
          </p:cNvPr>
          <p:cNvCxnSpPr>
            <a:cxnSpLocks/>
            <a:stCxn id="25" idx="0"/>
            <a:endCxn id="18" idx="2"/>
          </p:cNvCxnSpPr>
          <p:nvPr/>
        </p:nvCxnSpPr>
        <p:spPr>
          <a:xfrm flipV="1">
            <a:off x="1768319" y="4415958"/>
            <a:ext cx="2313" cy="271798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="" xmlns:a16="http://schemas.microsoft.com/office/drawing/2014/main" id="{639ECA8A-1F0E-44D7-B855-0DC7D1C1D4D5}"/>
              </a:ext>
            </a:extLst>
          </p:cNvPr>
          <p:cNvCxnSpPr>
            <a:cxnSpLocks/>
            <a:stCxn id="20" idx="1"/>
            <a:endCxn id="25" idx="2"/>
          </p:cNvCxnSpPr>
          <p:nvPr/>
        </p:nvCxnSpPr>
        <p:spPr>
          <a:xfrm flipH="1" flipV="1">
            <a:off x="1768319" y="5241184"/>
            <a:ext cx="3398376" cy="709323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="" xmlns:a16="http://schemas.microsoft.com/office/drawing/2014/main" id="{C5778C07-8E99-4FF1-9DA1-3AACD2E78F1D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flipH="1" flipV="1">
            <a:off x="6050796" y="5336878"/>
            <a:ext cx="1103" cy="25223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="" xmlns:a16="http://schemas.microsoft.com/office/drawing/2014/main" id="{46ABD142-DDB1-4569-BAA0-9A2FFE5E2702}"/>
              </a:ext>
            </a:extLst>
          </p:cNvPr>
          <p:cNvCxnSpPr>
            <a:cxnSpLocks/>
            <a:stCxn id="20" idx="3"/>
            <a:endCxn id="26" idx="2"/>
          </p:cNvCxnSpPr>
          <p:nvPr/>
        </p:nvCxnSpPr>
        <p:spPr>
          <a:xfrm flipV="1">
            <a:off x="6937102" y="5336878"/>
            <a:ext cx="2628711" cy="61362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="" xmlns:a16="http://schemas.microsoft.com/office/drawing/2014/main" id="{CC4794EB-7287-4DC3-BBD9-05404CC85A17}"/>
              </a:ext>
            </a:extLst>
          </p:cNvPr>
          <p:cNvCxnSpPr>
            <a:cxnSpLocks/>
          </p:cNvCxnSpPr>
          <p:nvPr/>
        </p:nvCxnSpPr>
        <p:spPr>
          <a:xfrm flipH="1">
            <a:off x="6925857" y="2293075"/>
            <a:ext cx="1932393" cy="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="" xmlns:a16="http://schemas.microsoft.com/office/drawing/2014/main" id="{701837B7-631F-4066-AF67-E330DDC4EEC5}"/>
              </a:ext>
            </a:extLst>
          </p:cNvPr>
          <p:cNvCxnSpPr>
            <a:cxnSpLocks/>
          </p:cNvCxnSpPr>
          <p:nvPr/>
        </p:nvCxnSpPr>
        <p:spPr>
          <a:xfrm flipH="1" flipV="1">
            <a:off x="9546762" y="3528323"/>
            <a:ext cx="2199" cy="213304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="" xmlns:a16="http://schemas.microsoft.com/office/drawing/2014/main" id="{42B92B38-55C1-4C86-B045-2521762F6843}"/>
              </a:ext>
            </a:extLst>
          </p:cNvPr>
          <p:cNvCxnSpPr>
            <a:cxnSpLocks/>
          </p:cNvCxnSpPr>
          <p:nvPr/>
        </p:nvCxnSpPr>
        <p:spPr>
          <a:xfrm flipH="1">
            <a:off x="6925857" y="2489925"/>
            <a:ext cx="1932393" cy="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="" xmlns:a16="http://schemas.microsoft.com/office/drawing/2014/main" id="{23A9C9FD-D1BE-4F7D-9770-82ED1AF1CE8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830607" y="2749715"/>
            <a:ext cx="2697106" cy="226004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4E479057-A994-4F79-994E-074F26ACB445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768319" y="2749715"/>
            <a:ext cx="3398376" cy="247938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Концептуальная модель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1235" y="6858000"/>
            <a:ext cx="4491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Задачи: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Получить из видеофайла данные о состоянии каждого сегмента дисплея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Дешифровать данные в числовой вид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Экспортировать дешифрованные данные  </a:t>
            </a:r>
          </a:p>
          <a:p>
            <a:endParaRPr lang="ru-RU"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B67F9E8-51F4-4446-BF39-6E0A67B263E6}"/>
              </a:ext>
            </a:extLst>
          </p:cNvPr>
          <p:cNvSpPr/>
          <p:nvPr/>
        </p:nvSpPr>
        <p:spPr>
          <a:xfrm>
            <a:off x="8675764" y="3741627"/>
            <a:ext cx="1770407" cy="722780"/>
          </a:xfrm>
          <a:prstGeom prst="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Съёмка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F485DDAB-C745-42E8-A3D7-6887C7009683}"/>
              </a:ext>
            </a:extLst>
          </p:cNvPr>
          <p:cNvSpPr/>
          <p:nvPr/>
        </p:nvSpPr>
        <p:spPr>
          <a:xfrm>
            <a:off x="5159996" y="3699530"/>
            <a:ext cx="1770407" cy="722780"/>
          </a:xfrm>
          <a:prstGeom prst="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Проект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DE2D2D86-1465-49CB-8CE7-F6425B2DA17F}"/>
              </a:ext>
            </a:extLst>
          </p:cNvPr>
          <p:cNvSpPr/>
          <p:nvPr/>
        </p:nvSpPr>
        <p:spPr>
          <a:xfrm>
            <a:off x="885428" y="3693178"/>
            <a:ext cx="1770407" cy="722780"/>
          </a:xfrm>
          <a:prstGeom prst="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Материал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F3507F9E-B1D6-49DD-A0DB-AC963606DEDF}"/>
              </a:ext>
            </a:extLst>
          </p:cNvPr>
          <p:cNvSpPr/>
          <p:nvPr/>
        </p:nvSpPr>
        <p:spPr>
          <a:xfrm>
            <a:off x="5155450" y="2026935"/>
            <a:ext cx="1770407" cy="722780"/>
          </a:xfrm>
          <a:prstGeom prst="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Метка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4D672C8F-EACB-4DC5-88DD-BAB5E9ADF5FA}"/>
              </a:ext>
            </a:extLst>
          </p:cNvPr>
          <p:cNvSpPr/>
          <p:nvPr/>
        </p:nvSpPr>
        <p:spPr>
          <a:xfrm>
            <a:off x="5166695" y="5589117"/>
            <a:ext cx="1770407" cy="722780"/>
          </a:xfrm>
          <a:prstGeom prst="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Работник</a:t>
            </a:r>
          </a:p>
        </p:txBody>
      </p:sp>
      <p:sp>
        <p:nvSpPr>
          <p:cNvPr id="4" name="Ромб 3">
            <a:extLst>
              <a:ext uri="{FF2B5EF4-FFF2-40B4-BE49-F238E27FC236}">
                <a16:creationId xmlns="" xmlns:a16="http://schemas.microsoft.com/office/drawing/2014/main" id="{7249C747-D47B-478D-A50C-4704B94D82FA}"/>
              </a:ext>
            </a:extLst>
          </p:cNvPr>
          <p:cNvSpPr/>
          <p:nvPr/>
        </p:nvSpPr>
        <p:spPr>
          <a:xfrm>
            <a:off x="644913" y="2997653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Присвоена</a:t>
            </a:r>
          </a:p>
        </p:txBody>
      </p:sp>
      <p:sp>
        <p:nvSpPr>
          <p:cNvPr id="22" name="Ромб 21">
            <a:extLst>
              <a:ext uri="{FF2B5EF4-FFF2-40B4-BE49-F238E27FC236}">
                <a16:creationId xmlns="" xmlns:a16="http://schemas.microsoft.com/office/drawing/2014/main" id="{E26D11EB-45FB-48EA-A9FD-F091ECCF8D65}"/>
              </a:ext>
            </a:extLst>
          </p:cNvPr>
          <p:cNvSpPr/>
          <p:nvPr/>
        </p:nvSpPr>
        <p:spPr>
          <a:xfrm>
            <a:off x="2738075" y="3750150"/>
            <a:ext cx="2246811" cy="625183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Использован в</a:t>
            </a:r>
          </a:p>
        </p:txBody>
      </p:sp>
      <p:sp>
        <p:nvSpPr>
          <p:cNvPr id="23" name="Ромб 22">
            <a:extLst>
              <a:ext uri="{FF2B5EF4-FFF2-40B4-BE49-F238E27FC236}">
                <a16:creationId xmlns="" xmlns:a16="http://schemas.microsoft.com/office/drawing/2014/main" id="{A303ED93-A831-4270-913A-24AA1DB6F219}"/>
              </a:ext>
            </a:extLst>
          </p:cNvPr>
          <p:cNvSpPr/>
          <p:nvPr/>
        </p:nvSpPr>
        <p:spPr>
          <a:xfrm>
            <a:off x="8404307" y="2975719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Присвоена</a:t>
            </a:r>
          </a:p>
        </p:txBody>
      </p:sp>
      <p:sp>
        <p:nvSpPr>
          <p:cNvPr id="24" name="Ромб 23">
            <a:extLst>
              <a:ext uri="{FF2B5EF4-FFF2-40B4-BE49-F238E27FC236}">
                <a16:creationId xmlns="" xmlns:a16="http://schemas.microsoft.com/office/drawing/2014/main" id="{1A730C11-0487-48D4-97C4-F00D566946C6}"/>
              </a:ext>
            </a:extLst>
          </p:cNvPr>
          <p:cNvSpPr/>
          <p:nvPr/>
        </p:nvSpPr>
        <p:spPr>
          <a:xfrm>
            <a:off x="4919447" y="2963019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Присвоена</a:t>
            </a:r>
          </a:p>
        </p:txBody>
      </p:sp>
      <p:sp>
        <p:nvSpPr>
          <p:cNvPr id="25" name="Ромб 24">
            <a:extLst>
              <a:ext uri="{FF2B5EF4-FFF2-40B4-BE49-F238E27FC236}">
                <a16:creationId xmlns="" xmlns:a16="http://schemas.microsoft.com/office/drawing/2014/main" id="{F99AF81B-F823-45B4-9B57-A01A99152CA2}"/>
              </a:ext>
            </a:extLst>
          </p:cNvPr>
          <p:cNvSpPr/>
          <p:nvPr/>
        </p:nvSpPr>
        <p:spPr>
          <a:xfrm>
            <a:off x="644913" y="4687756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Работал над</a:t>
            </a:r>
          </a:p>
        </p:txBody>
      </p:sp>
      <p:sp>
        <p:nvSpPr>
          <p:cNvPr id="26" name="Ромб 25">
            <a:extLst>
              <a:ext uri="{FF2B5EF4-FFF2-40B4-BE49-F238E27FC236}">
                <a16:creationId xmlns="" xmlns:a16="http://schemas.microsoft.com/office/drawing/2014/main" id="{7F7F27E1-7ADD-4443-982B-6B565ED88D1A}"/>
              </a:ext>
            </a:extLst>
          </p:cNvPr>
          <p:cNvSpPr/>
          <p:nvPr/>
        </p:nvSpPr>
        <p:spPr>
          <a:xfrm>
            <a:off x="8442407" y="4783450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Работал над</a:t>
            </a:r>
          </a:p>
        </p:txBody>
      </p:sp>
      <p:sp>
        <p:nvSpPr>
          <p:cNvPr id="27" name="Ромб 26">
            <a:extLst>
              <a:ext uri="{FF2B5EF4-FFF2-40B4-BE49-F238E27FC236}">
                <a16:creationId xmlns="" xmlns:a16="http://schemas.microsoft.com/office/drawing/2014/main" id="{134013BD-8B9F-4410-858B-95D3C94ED889}"/>
              </a:ext>
            </a:extLst>
          </p:cNvPr>
          <p:cNvSpPr/>
          <p:nvPr/>
        </p:nvSpPr>
        <p:spPr>
          <a:xfrm>
            <a:off x="4927390" y="4783450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Работал над</a:t>
            </a:r>
          </a:p>
        </p:txBody>
      </p:sp>
      <p:sp>
        <p:nvSpPr>
          <p:cNvPr id="28" name="Ромб 27">
            <a:extLst>
              <a:ext uri="{FF2B5EF4-FFF2-40B4-BE49-F238E27FC236}">
                <a16:creationId xmlns="" xmlns:a16="http://schemas.microsoft.com/office/drawing/2014/main" id="{F383F043-9810-4E45-A4B7-BDB4D675D88B}"/>
              </a:ext>
            </a:extLst>
          </p:cNvPr>
          <p:cNvSpPr/>
          <p:nvPr/>
        </p:nvSpPr>
        <p:spPr>
          <a:xfrm>
            <a:off x="8437561" y="2111611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Родитель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="" xmlns:a16="http://schemas.microsoft.com/office/drawing/2014/main" id="{C385473B-31CD-4D15-ADE4-9E7CB458EE1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9560968" y="4464407"/>
            <a:ext cx="4845" cy="319043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Google Shape;606;p45">
            <a:extLst>
              <a:ext uri="{FF2B5EF4-FFF2-40B4-BE49-F238E27FC236}">
                <a16:creationId xmlns=""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41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Логическая модель базы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1235" y="6858000"/>
            <a:ext cx="4491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Задачи: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Получить из видеофайла данные о состоянии каждого сегмента дисплея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Дешифровать данные в числовой вид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Экспортировать дешифрованные данные  </a:t>
            </a:r>
          </a:p>
          <a:p>
            <a:endParaRPr lang="ru-RU" sz="1800" b="1" dirty="0"/>
          </a:p>
        </p:txBody>
      </p:sp>
      <p:sp>
        <p:nvSpPr>
          <p:cNvPr id="75" name="Google Shape;606;p45">
            <a:extLst>
              <a:ext uri="{FF2B5EF4-FFF2-40B4-BE49-F238E27FC236}">
                <a16:creationId xmlns=""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2A936B82-A863-4E13-B648-DC7DA8209B5E}"/>
              </a:ext>
            </a:extLst>
          </p:cNvPr>
          <p:cNvSpPr/>
          <p:nvPr/>
        </p:nvSpPr>
        <p:spPr>
          <a:xfrm>
            <a:off x="1001487" y="2142308"/>
            <a:ext cx="3274422" cy="38753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tx1"/>
                </a:solidFill>
              </a:rPr>
              <a:t>Проект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ru-RU" sz="2000" b="1" dirty="0">
                <a:solidFill>
                  <a:schemeClr val="tx1"/>
                </a:solidFill>
              </a:rPr>
              <a:t>«Реклама телефонов»</a:t>
            </a:r>
          </a:p>
          <a:p>
            <a:endParaRPr lang="ru-RU" sz="105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</a:rPr>
              <a:t>"_id": "640fb0f8794a0a91ef489d5" ,</a:t>
            </a:r>
          </a:p>
          <a:p>
            <a:r>
              <a:rPr lang="ru-RU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"Title": "</a:t>
            </a:r>
            <a:r>
              <a:rPr lang="ru-RU" dirty="0">
                <a:solidFill>
                  <a:schemeClr val="tx1"/>
                </a:solidFill>
              </a:rPr>
              <a:t>Реклама телефонов",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"Materials": [</a:t>
            </a:r>
          </a:p>
          <a:p>
            <a:pPr indent="269875"/>
            <a:r>
              <a:rPr lang="en-US" dirty="0">
                <a:solidFill>
                  <a:schemeClr val="tx1"/>
                </a:solidFill>
              </a:rPr>
              <a:t>"640fb16a794a0a91ef4e89d6“</a:t>
            </a:r>
          </a:p>
          <a:p>
            <a:r>
              <a:rPr lang="en-US" dirty="0">
                <a:solidFill>
                  <a:schemeClr val="tx1"/>
                </a:solidFill>
              </a:rPr>
              <a:t>],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7770DD69-427C-4FE1-8335-B4A81E27CAA7}"/>
              </a:ext>
            </a:extLst>
          </p:cNvPr>
          <p:cNvSpPr/>
          <p:nvPr/>
        </p:nvSpPr>
        <p:spPr>
          <a:xfrm>
            <a:off x="5921823" y="2926081"/>
            <a:ext cx="3274422" cy="3091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tx1"/>
                </a:solidFill>
              </a:rPr>
              <a:t>Материал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ru-RU" sz="2000" b="1" dirty="0">
                <a:solidFill>
                  <a:schemeClr val="tx1"/>
                </a:solidFill>
              </a:rPr>
              <a:t>«Съёмки с завода телефонов»</a:t>
            </a:r>
          </a:p>
          <a:p>
            <a:endParaRPr lang="ru-RU" sz="105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</a:rPr>
              <a:t>"_id": "640fb16a794a0a91ef4e89d6" ,</a:t>
            </a:r>
          </a:p>
          <a:p>
            <a:r>
              <a:rPr lang="ru-RU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"Title": "</a:t>
            </a:r>
            <a:r>
              <a:rPr lang="ru-RU" dirty="0">
                <a:solidFill>
                  <a:schemeClr val="tx1"/>
                </a:solidFill>
              </a:rPr>
              <a:t>Съёмки с завода телефонов",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="" xmlns:a16="http://schemas.microsoft.com/office/drawing/2014/main" id="{927E122F-1B6F-4EED-B356-4B57229C43B3}"/>
              </a:ext>
            </a:extLst>
          </p:cNvPr>
          <p:cNvCxnSpPr>
            <a:cxnSpLocks/>
          </p:cNvCxnSpPr>
          <p:nvPr/>
        </p:nvCxnSpPr>
        <p:spPr>
          <a:xfrm>
            <a:off x="4345577" y="4641670"/>
            <a:ext cx="1463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7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Логическая модель базы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1235" y="6858000"/>
            <a:ext cx="4491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Задачи: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Получить из видеофайла данные о состоянии каждого сегмента дисплея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Дешифровать данные в числовой вид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Экспортировать дешифрованные данные  </a:t>
            </a:r>
          </a:p>
          <a:p>
            <a:endParaRPr lang="ru-RU" sz="1800" b="1" dirty="0"/>
          </a:p>
        </p:txBody>
      </p:sp>
      <p:sp>
        <p:nvSpPr>
          <p:cNvPr id="75" name="Google Shape;606;p45">
            <a:extLst>
              <a:ext uri="{FF2B5EF4-FFF2-40B4-BE49-F238E27FC236}">
                <a16:creationId xmlns=""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="" xmlns:a16="http://schemas.microsoft.com/office/drawing/2014/main" id="{94D733F6-06E9-43CB-AA9F-2D6468E09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58750"/>
              </p:ext>
            </p:extLst>
          </p:nvPr>
        </p:nvGraphicFramePr>
        <p:xfrm>
          <a:off x="696686" y="1907178"/>
          <a:ext cx="10676708" cy="4436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6658">
                  <a:extLst>
                    <a:ext uri="{9D8B030D-6E8A-4147-A177-3AD203B41FA5}">
                      <a16:colId xmlns="" xmlns:a16="http://schemas.microsoft.com/office/drawing/2014/main" val="2598892790"/>
                    </a:ext>
                  </a:extLst>
                </a:gridCol>
                <a:gridCol w="1525094">
                  <a:extLst>
                    <a:ext uri="{9D8B030D-6E8A-4147-A177-3AD203B41FA5}">
                      <a16:colId xmlns="" xmlns:a16="http://schemas.microsoft.com/office/drawing/2014/main" val="330548674"/>
                    </a:ext>
                  </a:extLst>
                </a:gridCol>
                <a:gridCol w="1476644">
                  <a:extLst>
                    <a:ext uri="{9D8B030D-6E8A-4147-A177-3AD203B41FA5}">
                      <a16:colId xmlns="" xmlns:a16="http://schemas.microsoft.com/office/drawing/2014/main" val="123255331"/>
                    </a:ext>
                  </a:extLst>
                </a:gridCol>
                <a:gridCol w="2155985">
                  <a:extLst>
                    <a:ext uri="{9D8B030D-6E8A-4147-A177-3AD203B41FA5}">
                      <a16:colId xmlns="" xmlns:a16="http://schemas.microsoft.com/office/drawing/2014/main" val="1952661699"/>
                    </a:ext>
                  </a:extLst>
                </a:gridCol>
                <a:gridCol w="2202327">
                  <a:extLst>
                    <a:ext uri="{9D8B030D-6E8A-4147-A177-3AD203B41FA5}">
                      <a16:colId xmlns="" xmlns:a16="http://schemas.microsoft.com/office/drawing/2014/main" val="2487686766"/>
                    </a:ext>
                  </a:extLst>
                </a:gridCol>
              </a:tblGrid>
              <a:tr h="732456"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 dirty="0">
                          <a:effectLst/>
                        </a:rPr>
                        <a:t>Связь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>
                          <a:effectLst/>
                        </a:rPr>
                        <a:t>Главный документ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>
                          <a:effectLst/>
                        </a:rPr>
                        <a:t>Дочерний документ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>
                          <a:effectLst/>
                        </a:rPr>
                        <a:t>Поле для связи главного документа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>
                          <a:effectLst/>
                        </a:rPr>
                        <a:t>Поле для связи дочернего документа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="" xmlns:a16="http://schemas.microsoft.com/office/drawing/2014/main" val="61203315"/>
                  </a:ext>
                </a:extLst>
              </a:tr>
              <a:tr h="380219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 dirty="0">
                          <a:effectLst/>
                        </a:rPr>
                        <a:t>Присвоение метки съёмке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Filmings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Tags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«Tags»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="" xmlns:a16="http://schemas.microsoft.com/office/drawing/2014/main" val="3952753068"/>
                  </a:ext>
                </a:extLst>
              </a:tr>
              <a:tr h="380219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 dirty="0">
                          <a:effectLst/>
                        </a:rPr>
                        <a:t>Присвоение метки материалу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Materials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Tags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«Tags»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="" xmlns:a16="http://schemas.microsoft.com/office/drawing/2014/main" val="262869839"/>
                  </a:ext>
                </a:extLst>
              </a:tr>
              <a:tr h="380219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 dirty="0">
                          <a:effectLst/>
                        </a:rPr>
                        <a:t>Присвоение метки проекту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Projects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Tags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«Tags»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="" xmlns:a16="http://schemas.microsoft.com/office/drawing/2014/main" val="3556977220"/>
                  </a:ext>
                </a:extLst>
              </a:tr>
              <a:tr h="549341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Работники съёмки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Filmings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Persons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«MyCrew»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="" xmlns:a16="http://schemas.microsoft.com/office/drawing/2014/main" val="3803219418"/>
                  </a:ext>
                </a:extLst>
              </a:tr>
              <a:tr h="549341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Работники материала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Materials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Persons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«MyCrew»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="" xmlns:a16="http://schemas.microsoft.com/office/drawing/2014/main" val="4280112035"/>
                  </a:ext>
                </a:extLst>
              </a:tr>
              <a:tr h="549341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Работники проекта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Projects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Persons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«MyCrew»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="" xmlns:a16="http://schemas.microsoft.com/office/drawing/2014/main" val="326660314"/>
                  </a:ext>
                </a:extLst>
              </a:tr>
              <a:tr h="549341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Материалы проекта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Projects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Materials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«Materials»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 dirty="0">
                          <a:effectLst/>
                        </a:rPr>
                        <a:t>_</a:t>
                      </a:r>
                      <a:r>
                        <a:rPr lang="en-US" sz="1200" dirty="0">
                          <a:effectLst/>
                        </a:rPr>
                        <a:t>id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="" xmlns:a16="http://schemas.microsoft.com/office/drawing/2014/main" val="1811346890"/>
                  </a:ext>
                </a:extLst>
              </a:tr>
              <a:tr h="366228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Родитель тега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Tags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Tags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«</a:t>
                      </a:r>
                      <a:r>
                        <a:rPr lang="en-US" sz="1200">
                          <a:effectLst/>
                        </a:rPr>
                        <a:t>ParentTagId</a:t>
                      </a:r>
                      <a:r>
                        <a:rPr lang="ru-RU" sz="1200">
                          <a:effectLst/>
                        </a:rPr>
                        <a:t>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 dirty="0">
                          <a:effectLst/>
                        </a:rPr>
                        <a:t>_id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="" xmlns:a16="http://schemas.microsoft.com/office/drawing/2014/main" val="256703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06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Физическая </a:t>
            </a:r>
            <a:r>
              <a:rPr lang="ru-RU" dirty="0"/>
              <a:t>модель базы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1235" y="6858000"/>
            <a:ext cx="4491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Задачи: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Получить из видеофайла данные о состоянии каждого сегмента дисплея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Дешифровать данные в числовой вид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Экспортировать дешифрованные данные  </a:t>
            </a:r>
          </a:p>
          <a:p>
            <a:endParaRPr lang="ru-RU" sz="1800" b="1" dirty="0"/>
          </a:p>
        </p:txBody>
      </p:sp>
      <p:sp>
        <p:nvSpPr>
          <p:cNvPr id="75" name="Google Shape;606;p45">
            <a:extLst>
              <a:ext uri="{FF2B5EF4-FFF2-40B4-BE49-F238E27FC236}">
                <a16:creationId xmlns=""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14594" y="2088291"/>
            <a:ext cx="2051222" cy="1075038"/>
          </a:xfrm>
          <a:prstGeom prst="round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MongoDB</a:t>
            </a:r>
          </a:p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</a:rPr>
              <a:t>База данных</a:t>
            </a:r>
            <a:endParaRPr lang="ru-RU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797840" y="2088291"/>
            <a:ext cx="2051222" cy="1075038"/>
          </a:xfrm>
          <a:prstGeom prst="roundRect">
            <a:avLst/>
          </a:prstGeom>
          <a:solidFill>
            <a:srgbClr val="F1FCB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</a:rPr>
              <a:t>Коллекция</a:t>
            </a:r>
            <a:endParaRPr lang="ru-RU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797840" y="4534795"/>
            <a:ext cx="2051222" cy="1075038"/>
          </a:xfrm>
          <a:prstGeom prst="roundRect">
            <a:avLst/>
          </a:prstGeom>
          <a:solidFill>
            <a:srgbClr val="F1FCB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</a:rPr>
              <a:t>Коллекция</a:t>
            </a:r>
            <a:endParaRPr lang="ru-RU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156821" y="2088291"/>
            <a:ext cx="2051222" cy="1075038"/>
          </a:xfrm>
          <a:prstGeom prst="roundRect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</a:rPr>
              <a:t>Документ</a:t>
            </a:r>
            <a:endParaRPr lang="ru-RU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156821" y="3545256"/>
            <a:ext cx="2051222" cy="1075038"/>
          </a:xfrm>
          <a:prstGeom prst="roundRect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</a:rPr>
              <a:t>Документ</a:t>
            </a:r>
            <a:endParaRPr lang="ru-RU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156821" y="5002221"/>
            <a:ext cx="2051222" cy="1075038"/>
          </a:xfrm>
          <a:prstGeom prst="roundRect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</a:rPr>
              <a:t>Документ</a:t>
            </a:r>
            <a:endParaRPr lang="ru-RU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2990530" y="2437261"/>
            <a:ext cx="683740" cy="32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3665608">
            <a:off x="2551329" y="3778375"/>
            <a:ext cx="1486046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5982029" y="2462183"/>
            <a:ext cx="2049863" cy="302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2095158">
            <a:off x="5354858" y="3975902"/>
            <a:ext cx="2970832" cy="344392"/>
          </a:xfrm>
          <a:prstGeom prst="rightArrow">
            <a:avLst>
              <a:gd name="adj1" fmla="val 3923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1446721">
            <a:off x="5881267" y="3404142"/>
            <a:ext cx="2249472" cy="302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5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Форма подключения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378" y="5329076"/>
            <a:ext cx="449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 Форма подключения</a:t>
            </a:r>
            <a:endParaRPr lang="ru-RU" dirty="0"/>
          </a:p>
        </p:txBody>
      </p:sp>
      <p:sp>
        <p:nvSpPr>
          <p:cNvPr id="75" name="Google Shape;606;p45">
            <a:extLst>
              <a:ext uri="{FF2B5EF4-FFF2-40B4-BE49-F238E27FC236}">
                <a16:creationId xmlns=""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0" y="2629655"/>
            <a:ext cx="4220164" cy="265784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380504" y="1965663"/>
            <a:ext cx="65184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="Данные подключения"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="280"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="450"&gt;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VerticalAlignment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Grid.RowDefinitions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RowDefinition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="100" /&gt;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RowDefinition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="70" /&gt;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RowDefinition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="40" /&gt;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Grid.RowDefinitions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StaticResource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MongoDbLogoDrawingImage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/&gt;</a:t>
            </a:r>
          </a:p>
          <a:p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StackPanel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Grid.Row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VerticalAlignment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HorizontalAlignment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Orientation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Horizontal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IpBox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="25"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="120"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="127.0.0.1"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VerticalContentAlignment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="16"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="5"/&gt;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PortBox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="25"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="70"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="27017"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VerticalContentAlignment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="16"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="5"/&gt;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StackPanel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Grid.Row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VerticalAlignment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HorizontalAlignment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="20"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="100"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="Войти"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TryEnter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58503" y="6136035"/>
            <a:ext cx="449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Разметка окна подключения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5790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Demo (1)</Template>
  <TotalTime>331</TotalTime>
  <Words>1086</Words>
  <Application>Microsoft Office PowerPoint</Application>
  <PresentationFormat>Широкоэкранный</PresentationFormat>
  <Paragraphs>252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8" baseType="lpstr">
      <vt:lpstr>Arial</vt:lpstr>
      <vt:lpstr>Wingdings</vt:lpstr>
      <vt:lpstr>Lexend Deca</vt:lpstr>
      <vt:lpstr>Calibri</vt:lpstr>
      <vt:lpstr>Times New Roman</vt:lpstr>
      <vt:lpstr>Courier New</vt:lpstr>
      <vt:lpstr>Aldrich</vt:lpstr>
      <vt:lpstr>Barlow Condensed</vt:lpstr>
      <vt:lpstr>Lexend Deca SemiBold</vt:lpstr>
      <vt:lpstr>Abril Fatface</vt:lpstr>
      <vt:lpstr>Symbol</vt:lpstr>
      <vt:lpstr>DM Sans</vt:lpstr>
      <vt:lpstr>SlidesMania</vt:lpstr>
      <vt:lpstr>Разработка программного комплекса "Фабрика новостей" по автоматизации бизнес-процессов редакции телеканала средствами баз данных</vt:lpstr>
      <vt:lpstr>Цель курсовой работы: проектирование, разработка, тестирование программного комплекса "Фабрика новостей" с помощью WPF и MongoDB</vt:lpstr>
      <vt:lpstr>СУБД MongoDB</vt:lpstr>
      <vt:lpstr>Постановка задачи</vt:lpstr>
      <vt:lpstr>Концептуальная модель</vt:lpstr>
      <vt:lpstr>Логическая модель базы данных</vt:lpstr>
      <vt:lpstr>Логическая модель базы данных</vt:lpstr>
      <vt:lpstr>Физическая модель базы данных</vt:lpstr>
      <vt:lpstr>Форма подключения</vt:lpstr>
      <vt:lpstr>Главное окно</vt:lpstr>
      <vt:lpstr>Окна редактирования объектов</vt:lpstr>
      <vt:lpstr>Окна со справочной информацией</vt:lpstr>
      <vt:lpstr>Разметка главного окна</vt:lpstr>
      <vt:lpstr>Обработчик главного окна</vt:lpstr>
      <vt:lpstr>Разработка программного комплекса "Фабрика новостей" по автоматизации бизнес-процессов редакции телеканала средствами баз данных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Термометрия, оптическая передача данных с термометра на языке Python</dc:title>
  <dc:creator>Иван Останин</dc:creator>
  <cp:lastModifiedBy>IPT</cp:lastModifiedBy>
  <cp:revision>20</cp:revision>
  <dcterms:created xsi:type="dcterms:W3CDTF">2023-03-17T04:46:16Z</dcterms:created>
  <dcterms:modified xsi:type="dcterms:W3CDTF">2023-03-17T10:51:24Z</dcterms:modified>
</cp:coreProperties>
</file>