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Lopez Justicia" initials="ILJ" lastIdx="0" clrIdx="0">
    <p:extLst>
      <p:ext uri="{19B8F6BF-5375-455C-9EA6-DF929625EA0E}">
        <p15:presenceInfo xmlns:p15="http://schemas.microsoft.com/office/powerpoint/2012/main" userId="3e94a40ebfa5fa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6412" autoAdjust="0"/>
  </p:normalViewPr>
  <p:slideViewPr>
    <p:cSldViewPr snapToGrid="0">
      <p:cViewPr varScale="1">
        <p:scale>
          <a:sx n="70" d="100"/>
          <a:sy n="70" d="100"/>
        </p:scale>
        <p:origin x="88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4A32-CF58-4F26-9E3B-182F197ED1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DBD4D-8FCB-43A2-B80A-FE4636AD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BD4D-8FCB-43A2-B80A-FE4636ADDC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BD4D-8FCB-43A2-B80A-FE4636ADD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BD4D-8FCB-43A2-B80A-FE4636ADD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BD4D-8FCB-43A2-B80A-FE4636ADD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BD4D-8FCB-43A2-B80A-FE4636ADDC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BD4D-8FCB-43A2-B80A-FE4636ADDC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TOR NETWORKS:</a:t>
            </a:r>
            <a:endParaRPr lang="en-GB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Anonymity, Security, Protocol and Weaknesses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69733" y="4980543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architecture</a:t>
            </a:r>
            <a:r>
              <a:rPr lang="es-ES" dirty="0" smtClean="0"/>
              <a:t> |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University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Hradec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 Králové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09077" y="5627132"/>
            <a:ext cx="272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Iván López Justicia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5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s-ES" dirty="0" smtClean="0"/>
              <a:t>| </a:t>
            </a:r>
            <a:r>
              <a:rPr lang="es-ES" sz="2800" dirty="0"/>
              <a:t>COMPONENTS</a:t>
            </a:r>
            <a:endParaRPr lang="en-U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9" y="2097088"/>
            <a:ext cx="5758543" cy="3077842"/>
          </a:xfrm>
        </p:spPr>
      </p:pic>
      <p:sp>
        <p:nvSpPr>
          <p:cNvPr id="5" name="CuadroTexto 4"/>
          <p:cNvSpPr txBox="1"/>
          <p:nvPr/>
        </p:nvSpPr>
        <p:spPr>
          <a:xfrm>
            <a:off x="6513513" y="2641538"/>
            <a:ext cx="5536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MIDDLE RELAY: </a:t>
            </a:r>
            <a:r>
              <a:rPr lang="en-GB" sz="2400" dirty="0"/>
              <a:t>Middle relays cover most part of the Tor circuit in any given transmission.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s-ES" dirty="0" smtClean="0"/>
              <a:t>| </a:t>
            </a:r>
            <a:r>
              <a:rPr lang="es-ES" sz="2800" dirty="0"/>
              <a:t>COMPONENTS</a:t>
            </a:r>
            <a:endParaRPr lang="en-U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9" y="2097088"/>
            <a:ext cx="5758543" cy="3077842"/>
          </a:xfrm>
        </p:spPr>
      </p:pic>
      <p:sp>
        <p:nvSpPr>
          <p:cNvPr id="5" name="CuadroTexto 4"/>
          <p:cNvSpPr txBox="1"/>
          <p:nvPr/>
        </p:nvSpPr>
        <p:spPr>
          <a:xfrm>
            <a:off x="6513513" y="2641538"/>
            <a:ext cx="5536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EXIT RELAY: </a:t>
            </a:r>
            <a:r>
              <a:rPr lang="en-GB" sz="2400" dirty="0"/>
              <a:t>The exit relay is the final relay in the TOR circuit.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WORKING BEHAVIOUR </a:t>
            </a:r>
            <a:r>
              <a:rPr lang="en-US" dirty="0"/>
              <a:t>|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going to suppose a case of connection between two friends, Alice and Bob:</a:t>
            </a:r>
          </a:p>
          <a:p>
            <a:pPr marL="0" indent="0" algn="ctr">
              <a:buNone/>
            </a:pPr>
            <a:r>
              <a:rPr lang="en-US" dirty="0" smtClean="0"/>
              <a:t>Alice </a:t>
            </a:r>
            <a:r>
              <a:rPr lang="en-US" dirty="0" smtClean="0">
                <a:sym typeface="Wingdings" panose="05000000000000000000" pitchFamily="2" charset="2"/>
              </a:rPr>
              <a:t> TOR  Bob</a:t>
            </a: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Alice  Entry guard  Services</a:t>
            </a:r>
          </a:p>
        </p:txBody>
      </p:sp>
    </p:spTree>
    <p:extLst>
      <p:ext uri="{BB962C8B-B14F-4D97-AF65-F5344CB8AC3E}">
        <p14:creationId xmlns:p14="http://schemas.microsoft.com/office/powerpoint/2010/main" val="23933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WORKING BEHAVIOUR </a:t>
            </a:r>
            <a:r>
              <a:rPr lang="en-US" dirty="0"/>
              <a:t>|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4886"/>
            <a:ext cx="9905999" cy="5143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are going to suppose a case of connection between two friends, Alice and Bob: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Alice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TOR  Bob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Alice  Entry guard  Services</a:t>
            </a: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Entry guard  Random selection  Middle Relay</a:t>
            </a: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Middle Relay  …  Exit Node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220014" y="3713260"/>
            <a:ext cx="5748793" cy="2385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WORKING BEHAVIOUR </a:t>
            </a:r>
            <a:r>
              <a:rPr lang="en-US" dirty="0"/>
              <a:t>|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4886"/>
            <a:ext cx="9905999" cy="5143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are going to suppose a case of connection between two friends, Alice and Bob: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Alice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TOR  Bob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Alice  Entry guard  Services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Entry guard  Random selection  Middle Relay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Middle Relay  …  Exit Node</a:t>
            </a: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Exit Node  Bob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220014" y="3713260"/>
            <a:ext cx="5748793" cy="2385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3220014" y="4834651"/>
            <a:ext cx="5748793" cy="2385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7987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Applications and Use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34886"/>
            <a:ext cx="9905999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The main purpose is to keep the anonymity in Internet, that’s why it used for:</a:t>
            </a:r>
            <a:endParaRPr lang="en-US" dirty="0"/>
          </a:p>
          <a:p>
            <a:r>
              <a:rPr lang="en-GB" dirty="0" smtClean="0"/>
              <a:t>Normal people:</a:t>
            </a:r>
          </a:p>
          <a:p>
            <a:r>
              <a:rPr lang="en-GB" dirty="0" smtClean="0"/>
              <a:t>Journalists </a:t>
            </a:r>
            <a:r>
              <a:rPr lang="en-GB" dirty="0"/>
              <a:t>and their audience: </a:t>
            </a:r>
            <a:endParaRPr lang="en-GB" dirty="0" smtClean="0"/>
          </a:p>
          <a:p>
            <a:r>
              <a:rPr lang="en-GB" dirty="0" smtClean="0"/>
              <a:t>Law </a:t>
            </a:r>
            <a:r>
              <a:rPr lang="en-GB" dirty="0"/>
              <a:t>enforcement officers: </a:t>
            </a:r>
            <a:endParaRPr lang="en-GB" dirty="0" smtClean="0"/>
          </a:p>
          <a:p>
            <a:r>
              <a:rPr lang="en-GB" dirty="0" smtClean="0"/>
              <a:t>Activists </a:t>
            </a:r>
            <a:r>
              <a:rPr lang="en-GB" dirty="0"/>
              <a:t>and whistle-blowers: </a:t>
            </a:r>
            <a:endParaRPr lang="en-GB" dirty="0" smtClean="0"/>
          </a:p>
          <a:p>
            <a:r>
              <a:rPr lang="en-US" dirty="0" smtClean="0"/>
              <a:t>Others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09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7987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Applications and Use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84576"/>
            <a:ext cx="6045450" cy="2101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Despite its main idea of use it for safe people from bad intentions of bad people, its features imply that websites of dubious reputation can be hosted there.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424" y="1313660"/>
            <a:ext cx="3420987" cy="36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TOR vs OTHER OPTIONS</a:t>
            </a:r>
            <a:r>
              <a:rPr lang="en-US" dirty="0" smtClean="0"/>
              <a:t>| </a:t>
            </a:r>
            <a:r>
              <a:rPr lang="en-US" sz="2800" dirty="0" smtClean="0"/>
              <a:t>VPN vs tor	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4970630" cy="363796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VPN will encrypt all traffic between your device (computer, tablet, router, smartphone etc.) and a VPN server. This makes traffic (your online activities) unreadable to third parties, such as your internet provider, hackers, and any other snoopers.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737684" y="2229853"/>
            <a:ext cx="43097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general, a good VPN service offers some 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Much </a:t>
            </a:r>
            <a:r>
              <a:rPr lang="en-GB" sz="2400" dirty="0"/>
              <a:t>better performance than </a:t>
            </a:r>
            <a:r>
              <a:rPr lang="en-GB" sz="2400" dirty="0" smtClean="0"/>
              <a:t>Tor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System-wide </a:t>
            </a:r>
            <a:r>
              <a:rPr lang="en-GB" sz="2400" dirty="0"/>
              <a:t>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More </a:t>
            </a:r>
            <a:r>
              <a:rPr lang="en-GB" sz="2400" dirty="0"/>
              <a:t>versatility.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Supported </a:t>
            </a:r>
            <a:r>
              <a:rPr lang="en-GB" sz="2400" dirty="0"/>
              <a:t>on many devices and operating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More </a:t>
            </a:r>
            <a:r>
              <a:rPr lang="en-GB" sz="2400" dirty="0"/>
              <a:t>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Many </a:t>
            </a:r>
            <a:r>
              <a:rPr lang="en-GB" sz="2400" dirty="0"/>
              <a:t>users.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3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TOR vs OTHER OPTIONS</a:t>
            </a:r>
            <a:r>
              <a:rPr lang="en-US" dirty="0" smtClean="0"/>
              <a:t>| </a:t>
            </a:r>
            <a:r>
              <a:rPr lang="en-US" sz="2800" dirty="0" smtClean="0"/>
              <a:t>Multi-hop </a:t>
            </a:r>
            <a:r>
              <a:rPr lang="en-US" sz="2800" dirty="0" err="1" smtClean="0"/>
              <a:t>vpn</a:t>
            </a:r>
            <a:r>
              <a:rPr lang="en-US" sz="2800" dirty="0" smtClean="0"/>
              <a:t>	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56780"/>
            <a:ext cx="9318040" cy="106288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Similar to the Tor network, there are also a few VPN services that will route traffic across multiple VPN servers, 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141413" y="3441680"/>
            <a:ext cx="9318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Double-hop VPNs: </a:t>
            </a:r>
            <a:r>
              <a:rPr lang="en-GB" sz="2400" dirty="0"/>
              <a:t>Your traffic is being encrypted over two separated servers before exiting to the destination. </a:t>
            </a:r>
          </a:p>
          <a:p>
            <a:r>
              <a:rPr lang="en-GB" sz="2400" b="1" dirty="0"/>
              <a:t>Self-configurable multi-hop VPNs</a:t>
            </a:r>
            <a:r>
              <a:rPr lang="en-GB" sz="2400" dirty="0"/>
              <a:t>: With self-configurable VPN services, you can build your own unique cascade by choosing the servers you want.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649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Security</a:t>
            </a:r>
            <a:r>
              <a:rPr lang="en-US" dirty="0" smtClean="0"/>
              <a:t>| </a:t>
            </a:r>
            <a:r>
              <a:rPr lang="en-US" sz="2800" dirty="0" smtClean="0"/>
              <a:t>Onion routing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connection between each of the middle relays is encrypted with a new key (onion’s layers)</a:t>
            </a:r>
          </a:p>
          <a:p>
            <a:r>
              <a:rPr lang="en-US" dirty="0" smtClean="0"/>
              <a:t>The communication is unidirectional, one middle relay knows the previous and the next one, but no more.</a:t>
            </a:r>
          </a:p>
          <a:p>
            <a:r>
              <a:rPr lang="en-US" dirty="0" smtClean="0"/>
              <a:t>Every some minutes the path change.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2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2268"/>
          </a:xfrm>
        </p:spPr>
        <p:txBody>
          <a:bodyPr/>
          <a:lstStyle/>
          <a:p>
            <a:r>
              <a:rPr lang="es-ES" sz="4000" dirty="0" err="1" smtClean="0">
                <a:solidFill>
                  <a:schemeClr val="tx2">
                    <a:lumMod val="75000"/>
                  </a:schemeClr>
                </a:solidFill>
              </a:rPr>
              <a:t>Index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07172" y="1560786"/>
            <a:ext cx="8840239" cy="485578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Origin </a:t>
            </a:r>
            <a:endParaRPr lang="en-GB" sz="2800" dirty="0"/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Design </a:t>
            </a:r>
            <a:endParaRPr lang="en-GB" sz="2800" dirty="0"/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Working behaviour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Applications </a:t>
            </a:r>
            <a:r>
              <a:rPr lang="en-GB" sz="2800" dirty="0"/>
              <a:t>and use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TOR </a:t>
            </a:r>
            <a:r>
              <a:rPr lang="en-GB" sz="2800" dirty="0"/>
              <a:t>vs Others anonymous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Security</a:t>
            </a:r>
            <a:endParaRPr lang="en-GB" sz="2800" dirty="0"/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 </a:t>
            </a:r>
            <a:r>
              <a:rPr lang="en-GB" sz="2800" dirty="0"/>
              <a:t>Debilities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5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Debilities</a:t>
            </a:r>
            <a:r>
              <a:rPr lang="en-US" dirty="0" smtClean="0"/>
              <a:t>|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Exists several ways to know if a determinate traffic is sent through TOR:</a:t>
            </a:r>
          </a:p>
          <a:p>
            <a:r>
              <a:rPr lang="en-US" dirty="0" smtClean="0"/>
              <a:t> Check some ports: 443, 9001…</a:t>
            </a:r>
          </a:p>
          <a:p>
            <a:r>
              <a:rPr lang="en-US" dirty="0" smtClean="0"/>
              <a:t>Check the veracity of the certificates.</a:t>
            </a:r>
          </a:p>
          <a:p>
            <a:r>
              <a:rPr lang="en-US" dirty="0" smtClean="0"/>
              <a:t>Climb through the IPs using the node list.</a:t>
            </a:r>
          </a:p>
          <a:p>
            <a:r>
              <a:rPr lang="en-US" dirty="0" smtClean="0"/>
              <a:t>Sniffing the Exit Node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92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THAKS FOR YOUR ATTENTION</a:t>
            </a:r>
            <a:endParaRPr lang="en-U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10023895" cy="1371599"/>
          </a:xfrm>
        </p:spPr>
        <p:txBody>
          <a:bodyPr/>
          <a:lstStyle/>
          <a:p>
            <a:pPr>
              <a:tabLst>
                <a:tab pos="4845050" algn="ctr"/>
                <a:tab pos="9866313" algn="r"/>
              </a:tabLst>
            </a:pPr>
            <a:r>
              <a:rPr lang="en-US" dirty="0" err="1" smtClean="0"/>
              <a:t>Iván</a:t>
            </a:r>
            <a:r>
              <a:rPr lang="en-US" dirty="0" smtClean="0"/>
              <a:t> </a:t>
            </a:r>
            <a:r>
              <a:rPr lang="en-US" dirty="0" err="1" smtClean="0"/>
              <a:t>López</a:t>
            </a:r>
            <a:r>
              <a:rPr lang="en-US" dirty="0" smtClean="0"/>
              <a:t> Justicia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Hradec Králové</a:t>
            </a:r>
            <a:r>
              <a:rPr lang="en-US" dirty="0" smtClean="0"/>
              <a:t>	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3344"/>
          </a:xfrm>
        </p:spPr>
        <p:txBody>
          <a:bodyPr/>
          <a:lstStyle/>
          <a:p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Origin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 smtClean="0"/>
              <a:t>|</a:t>
            </a:r>
            <a:r>
              <a:rPr lang="es-ES" sz="2800" dirty="0" smtClean="0"/>
              <a:t> </a:t>
            </a:r>
            <a:r>
              <a:rPr lang="es-ES" sz="2800" dirty="0" err="1" smtClean="0"/>
              <a:t>What</a:t>
            </a:r>
            <a:r>
              <a:rPr lang="es-ES" sz="2800" dirty="0" smtClean="0"/>
              <a:t> </a:t>
            </a:r>
            <a:r>
              <a:rPr lang="es-ES" sz="2800" dirty="0" err="1" smtClean="0"/>
              <a:t>is</a:t>
            </a:r>
            <a:r>
              <a:rPr lang="es-ES" sz="2800" dirty="0" smtClean="0"/>
              <a:t>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891862"/>
            <a:ext cx="9898490" cy="389933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sz="3200" dirty="0" smtClean="0"/>
              <a:t>TOR </a:t>
            </a:r>
            <a:r>
              <a:rPr lang="es-ES" sz="3200" dirty="0" err="1" smtClean="0"/>
              <a:t>means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Onion</a:t>
            </a:r>
            <a:r>
              <a:rPr lang="es-ES" sz="3200" dirty="0" smtClean="0"/>
              <a:t> </a:t>
            </a:r>
            <a:r>
              <a:rPr lang="es-ES" sz="3200" dirty="0" err="1" smtClean="0"/>
              <a:t>Router</a:t>
            </a:r>
            <a:r>
              <a:rPr lang="es-ES" sz="3200" dirty="0" smtClean="0"/>
              <a:t>.</a:t>
            </a:r>
          </a:p>
          <a:p>
            <a:pPr marL="0" indent="0" algn="just">
              <a:buNone/>
            </a:pPr>
            <a:r>
              <a:rPr lang="es-ES" sz="3200" dirty="0"/>
              <a:t>	</a:t>
            </a:r>
            <a:r>
              <a:rPr lang="es-ES" sz="3200" dirty="0" err="1" smtClean="0"/>
              <a:t>It</a:t>
            </a:r>
            <a:r>
              <a:rPr lang="es-ES" sz="3200" dirty="0" smtClean="0"/>
              <a:t> </a:t>
            </a:r>
            <a:r>
              <a:rPr lang="es-ES" sz="3200" dirty="0" err="1" smtClean="0"/>
              <a:t>is</a:t>
            </a:r>
            <a:r>
              <a:rPr lang="es-ES" sz="3200" dirty="0" smtClean="0"/>
              <a:t> a </a:t>
            </a:r>
            <a:r>
              <a:rPr lang="es-ES" sz="3200" dirty="0" err="1" smtClean="0"/>
              <a:t>network</a:t>
            </a:r>
            <a:r>
              <a:rPr lang="es-ES" sz="3200" dirty="0" smtClean="0"/>
              <a:t> </a:t>
            </a:r>
            <a:r>
              <a:rPr lang="es-ES" sz="3200" dirty="0" err="1" smtClean="0"/>
              <a:t>which</a:t>
            </a:r>
            <a:r>
              <a:rPr lang="es-ES" sz="3200" dirty="0" smtClean="0"/>
              <a:t> </a:t>
            </a:r>
            <a:r>
              <a:rPr lang="es-ES" sz="3200" dirty="0" err="1" smtClean="0"/>
              <a:t>allows</a:t>
            </a:r>
            <a:r>
              <a:rPr lang="es-ES" sz="3200" dirty="0" smtClean="0"/>
              <a:t> </a:t>
            </a:r>
            <a:r>
              <a:rPr lang="es-ES" sz="3200" dirty="0" err="1" smtClean="0"/>
              <a:t>us</a:t>
            </a:r>
            <a:r>
              <a:rPr lang="es-ES" sz="3200" dirty="0"/>
              <a:t> </a:t>
            </a:r>
            <a:r>
              <a:rPr lang="es-ES" sz="3200" dirty="0" smtClean="0"/>
              <a:t>to </a:t>
            </a:r>
            <a:r>
              <a:rPr lang="es-ES" sz="3200" dirty="0" err="1" smtClean="0"/>
              <a:t>access</a:t>
            </a:r>
            <a:r>
              <a:rPr lang="es-ES" sz="3200" dirty="0" smtClean="0"/>
              <a:t> to Internet in a </a:t>
            </a:r>
            <a:r>
              <a:rPr lang="es-ES" sz="3200" dirty="0" err="1" smtClean="0"/>
              <a:t>anonymous</a:t>
            </a:r>
            <a:r>
              <a:rPr lang="es-ES" sz="3200" dirty="0" smtClean="0"/>
              <a:t> </a:t>
            </a:r>
            <a:r>
              <a:rPr lang="es-ES" sz="3200" dirty="0" err="1" smtClean="0"/>
              <a:t>way</a:t>
            </a:r>
            <a:r>
              <a:rPr lang="es-ES" sz="3200" dirty="0" smtClean="0"/>
              <a:t>.</a:t>
            </a:r>
          </a:p>
          <a:p>
            <a:pPr marL="0" indent="0" algn="just"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Certainly</a:t>
            </a:r>
            <a:r>
              <a:rPr lang="es-ES" sz="3200" dirty="0" smtClean="0"/>
              <a:t>, TOR </a:t>
            </a:r>
            <a:r>
              <a:rPr lang="es-ES" sz="3200" dirty="0" err="1" smtClean="0"/>
              <a:t>hide</a:t>
            </a:r>
            <a:r>
              <a:rPr lang="es-ES" sz="3200" dirty="0" smtClean="0"/>
              <a:t>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origin</a:t>
            </a:r>
            <a:r>
              <a:rPr lang="es-ES" sz="3200" dirty="0" smtClean="0"/>
              <a:t> and </a:t>
            </a:r>
            <a:r>
              <a:rPr lang="es-ES" sz="3200" dirty="0" err="1" smtClean="0"/>
              <a:t>destination</a:t>
            </a:r>
            <a:r>
              <a:rPr lang="es-ES" sz="3200" dirty="0" smtClean="0"/>
              <a:t> of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Internet’s</a:t>
            </a:r>
            <a:r>
              <a:rPr lang="es-ES" sz="3200" dirty="0" smtClean="0"/>
              <a:t> </a:t>
            </a:r>
            <a:r>
              <a:rPr lang="es-ES" sz="3200" dirty="0" err="1" smtClean="0"/>
              <a:t>traffic</a:t>
            </a:r>
            <a:r>
              <a:rPr lang="es-ES" sz="3200" dirty="0" smtClean="0"/>
              <a:t>, </a:t>
            </a:r>
            <a:r>
              <a:rPr lang="es-ES" sz="3200" dirty="0" err="1" smtClean="0"/>
              <a:t>what</a:t>
            </a:r>
            <a:r>
              <a:rPr lang="es-ES" sz="3200" dirty="0" smtClean="0"/>
              <a:t> </a:t>
            </a:r>
            <a:r>
              <a:rPr lang="es-ES" sz="3200" dirty="0" err="1" smtClean="0"/>
              <a:t>make</a:t>
            </a:r>
            <a:r>
              <a:rPr lang="es-ES" sz="3200" dirty="0" smtClean="0"/>
              <a:t> </a:t>
            </a:r>
            <a:r>
              <a:rPr lang="es-ES" sz="3200" dirty="0" err="1" smtClean="0"/>
              <a:t>complicated</a:t>
            </a:r>
            <a:r>
              <a:rPr lang="es-ES" sz="3200" dirty="0" smtClean="0"/>
              <a:t> </a:t>
            </a:r>
            <a:r>
              <a:rPr lang="es-ES" sz="3200" dirty="0" err="1" smtClean="0"/>
              <a:t>for</a:t>
            </a:r>
            <a:r>
              <a:rPr lang="es-ES" sz="3200" dirty="0" smtClean="0"/>
              <a:t> </a:t>
            </a:r>
            <a:r>
              <a:rPr lang="es-ES" sz="3200" dirty="0" err="1" smtClean="0"/>
              <a:t>external</a:t>
            </a:r>
            <a:r>
              <a:rPr lang="es-ES" sz="3200" dirty="0" smtClean="0"/>
              <a:t> </a:t>
            </a:r>
            <a:r>
              <a:rPr lang="es-ES" sz="3200" dirty="0" err="1" smtClean="0"/>
              <a:t>people</a:t>
            </a:r>
            <a:r>
              <a:rPr lang="es-ES" sz="3200" dirty="0" smtClean="0"/>
              <a:t> to </a:t>
            </a:r>
            <a:r>
              <a:rPr lang="es-ES" sz="3200" dirty="0" err="1" smtClean="0"/>
              <a:t>know</a:t>
            </a:r>
            <a:r>
              <a:rPr lang="es-ES" sz="3200" dirty="0" smtClean="0"/>
              <a:t> </a:t>
            </a:r>
            <a:r>
              <a:rPr lang="es-ES" sz="3200" dirty="0" err="1" smtClean="0"/>
              <a:t>who</a:t>
            </a:r>
            <a:r>
              <a:rPr lang="es-ES" sz="3200" dirty="0" smtClean="0"/>
              <a:t> </a:t>
            </a:r>
            <a:r>
              <a:rPr lang="es-ES" sz="3200" dirty="0" err="1" smtClean="0"/>
              <a:t>you</a:t>
            </a:r>
            <a:r>
              <a:rPr lang="es-ES" sz="3200" dirty="0" smtClean="0"/>
              <a:t> are and </a:t>
            </a:r>
            <a:r>
              <a:rPr lang="es-ES" sz="3200" dirty="0" err="1" smtClean="0"/>
              <a:t>what</a:t>
            </a:r>
            <a:r>
              <a:rPr lang="es-ES" sz="3200" dirty="0"/>
              <a:t> </a:t>
            </a:r>
            <a:r>
              <a:rPr lang="es-ES" sz="3200" dirty="0" err="1" smtClean="0"/>
              <a:t>you</a:t>
            </a:r>
            <a:r>
              <a:rPr lang="es-ES" sz="3200" dirty="0" smtClean="0"/>
              <a:t> are </a:t>
            </a:r>
            <a:r>
              <a:rPr lang="es-ES" sz="3200" dirty="0" err="1" smtClean="0"/>
              <a:t>doing</a:t>
            </a:r>
            <a:r>
              <a:rPr lang="es-ES" sz="3200" dirty="0" smtClean="0"/>
              <a:t> online.</a:t>
            </a:r>
            <a:endParaRPr lang="es-ES" sz="32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17" y="-124293"/>
            <a:ext cx="4229200" cy="255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Origin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/>
              <a:t>| </a:t>
            </a:r>
            <a:r>
              <a:rPr lang="en-GB" sz="2800" dirty="0" smtClean="0"/>
              <a:t>First </a:t>
            </a:r>
            <a:r>
              <a:rPr lang="en-GB" sz="2800" dirty="0"/>
              <a:t>versions and developers 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43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The first version of TOR was published as alfa in 2002. One year after,  it arose as the evolution of the Onion Routing Project of </a:t>
            </a:r>
            <a:r>
              <a:rPr lang="en-GB" dirty="0"/>
              <a:t>US Naval Research Lab (</a:t>
            </a:r>
            <a:r>
              <a:rPr lang="en-GB" dirty="0" smtClean="0"/>
              <a:t>NRL).</a:t>
            </a:r>
          </a:p>
          <a:p>
            <a:pPr marL="0" indent="0">
              <a:buNone/>
            </a:pPr>
            <a:r>
              <a:rPr lang="es-ES" dirty="0" smtClean="0"/>
              <a:t>	       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Roger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Dingledine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Nick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Mahtewson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 smtClean="0"/>
              <a:t>and 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Paul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Syverson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1" y="3661658"/>
            <a:ext cx="1781504" cy="26387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223" y="3651691"/>
            <a:ext cx="1984376" cy="26487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41" y="4792717"/>
            <a:ext cx="2814355" cy="15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0737"/>
          </a:xfrm>
        </p:spPr>
        <p:txBody>
          <a:bodyPr/>
          <a:lstStyle/>
          <a:p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Origin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/>
              <a:t>| </a:t>
            </a:r>
            <a:r>
              <a:rPr lang="es-ES" sz="2800" dirty="0" smtClean="0"/>
              <a:t>EVOLUTION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29255"/>
            <a:ext cx="9905999" cy="4261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United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States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Naval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Research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Lab</a:t>
            </a:r>
            <a:endParaRPr lang="es-E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It was the first</a:t>
            </a:r>
            <a:r>
              <a:rPr lang="es-ES" dirty="0" smtClean="0"/>
              <a:t> </a:t>
            </a:r>
            <a:r>
              <a:rPr lang="en-US" dirty="0" smtClean="0"/>
              <a:t>institution which financed</a:t>
            </a:r>
            <a:r>
              <a:rPr lang="es-ES" dirty="0" smtClean="0"/>
              <a:t> </a:t>
            </a:r>
            <a:r>
              <a:rPr lang="en-US" dirty="0" smtClean="0"/>
              <a:t>the project and which</a:t>
            </a:r>
            <a:r>
              <a:rPr lang="es-ES" dirty="0" smtClean="0"/>
              <a:t> </a:t>
            </a:r>
            <a:r>
              <a:rPr lang="en-US" dirty="0" smtClean="0"/>
              <a:t>created</a:t>
            </a:r>
            <a:r>
              <a:rPr lang="es-ES" dirty="0" smtClean="0"/>
              <a:t>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0737"/>
          </a:xfrm>
        </p:spPr>
        <p:txBody>
          <a:bodyPr/>
          <a:lstStyle/>
          <a:p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Origin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/>
              <a:t>| </a:t>
            </a:r>
            <a:r>
              <a:rPr lang="es-ES" sz="2800" dirty="0" smtClean="0"/>
              <a:t>EVOLUTION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9501" y="1529255"/>
            <a:ext cx="9905999" cy="4261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United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States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Naval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Research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Lab</a:t>
            </a:r>
            <a:endParaRPr lang="es-E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was the first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institution which financed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project and which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created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Electronic Frontier Foundation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At the end of 2004, the project was financed for Electronic Frontier Foundation, a foundation of defense of civil freedoms in the digital world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Flecha abajo 6"/>
          <p:cNvSpPr/>
          <p:nvPr/>
        </p:nvSpPr>
        <p:spPr>
          <a:xfrm>
            <a:off x="5949076" y="2768877"/>
            <a:ext cx="286850" cy="383756"/>
          </a:xfrm>
          <a:prstGeom prst="downArrow">
            <a:avLst>
              <a:gd name="adj1" fmla="val 28630"/>
              <a:gd name="adj2" fmla="val 59322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0737"/>
          </a:xfrm>
        </p:spPr>
        <p:txBody>
          <a:bodyPr/>
          <a:lstStyle/>
          <a:p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Origin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dirty="0"/>
              <a:t>| </a:t>
            </a:r>
            <a:r>
              <a:rPr lang="es-ES" sz="2800" dirty="0" smtClean="0"/>
              <a:t>EVOLUTION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9501" y="1333312"/>
            <a:ext cx="9905999" cy="49531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United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States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Naval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Research</a:t>
            </a:r>
            <a:r>
              <a:rPr lang="es-E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tx2">
                    <a:lumMod val="75000"/>
                  </a:schemeClr>
                </a:solidFill>
              </a:rPr>
              <a:t>Lab</a:t>
            </a:r>
            <a:endParaRPr lang="es-E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was the first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institution which financed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project and which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created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Electronic Frontier Foundation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 the end of 2004, the project was financed for Electronic Frontier Foundation, a foundation of defense of civil freedoms in the digital world</a:t>
            </a:r>
          </a:p>
          <a:p>
            <a:pPr marL="0" indent="0" algn="ctr">
              <a:buNone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Tor Project</a:t>
            </a:r>
          </a:p>
          <a:p>
            <a:pPr marL="0" indent="0" algn="ctr">
              <a:buNone/>
            </a:pPr>
            <a:r>
              <a:rPr lang="en-US" dirty="0" smtClean="0"/>
              <a:t>Actually the project is in The Tor Project hands, a non-profit organization leaded for the cofounder Roger </a:t>
            </a:r>
            <a:r>
              <a:rPr lang="en-US" dirty="0" err="1" smtClean="0"/>
              <a:t>Dingledine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Flecha abajo 6"/>
          <p:cNvSpPr/>
          <p:nvPr/>
        </p:nvSpPr>
        <p:spPr>
          <a:xfrm>
            <a:off x="5949076" y="2373373"/>
            <a:ext cx="286850" cy="383756"/>
          </a:xfrm>
          <a:prstGeom prst="downArrow">
            <a:avLst>
              <a:gd name="adj1" fmla="val 28630"/>
              <a:gd name="adj2" fmla="val 59322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echa abajo 4"/>
          <p:cNvSpPr/>
          <p:nvPr/>
        </p:nvSpPr>
        <p:spPr>
          <a:xfrm>
            <a:off x="5949076" y="4329936"/>
            <a:ext cx="286850" cy="383756"/>
          </a:xfrm>
          <a:prstGeom prst="downArrow">
            <a:avLst>
              <a:gd name="adj1" fmla="val 28630"/>
              <a:gd name="adj2" fmla="val 59322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s-ES" dirty="0" smtClean="0"/>
              <a:t>| </a:t>
            </a:r>
            <a:r>
              <a:rPr lang="es-ES" sz="2800" dirty="0" smtClean="0"/>
              <a:t>TOR CIRCUIT</a:t>
            </a:r>
            <a:endParaRPr lang="en-U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99" y="2249488"/>
            <a:ext cx="6626428" cy="3541712"/>
          </a:xfrm>
        </p:spPr>
      </p:pic>
    </p:spTree>
    <p:extLst>
      <p:ext uri="{BB962C8B-B14F-4D97-AF65-F5344CB8AC3E}">
        <p14:creationId xmlns:p14="http://schemas.microsoft.com/office/powerpoint/2010/main" val="26942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s-ES" dirty="0" smtClean="0"/>
              <a:t>| </a:t>
            </a:r>
            <a:r>
              <a:rPr lang="es-ES" sz="2800" dirty="0" smtClean="0"/>
              <a:t>COMPONENTS</a:t>
            </a:r>
            <a:endParaRPr lang="en-U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9" y="2097088"/>
            <a:ext cx="5758543" cy="3077842"/>
          </a:xfrm>
        </p:spPr>
      </p:pic>
      <p:sp>
        <p:nvSpPr>
          <p:cNvPr id="5" name="CuadroTexto 4"/>
          <p:cNvSpPr txBox="1"/>
          <p:nvPr/>
        </p:nvSpPr>
        <p:spPr>
          <a:xfrm>
            <a:off x="6513513" y="2641538"/>
            <a:ext cx="55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ENTRY GUARD: </a:t>
            </a:r>
            <a:r>
              <a:rPr lang="en-GB" sz="2400" dirty="0"/>
              <a:t>It is the entry point </a:t>
            </a:r>
            <a:r>
              <a:rPr lang="en-GB" sz="2400" dirty="0" smtClean="0"/>
              <a:t>to the </a:t>
            </a:r>
            <a:r>
              <a:rPr lang="en-GB" sz="2400" dirty="0"/>
              <a:t>TOR Network. Each client that </a:t>
            </a:r>
            <a:r>
              <a:rPr lang="en-GB" sz="2400" dirty="0" smtClean="0"/>
              <a:t>wants </a:t>
            </a:r>
            <a:r>
              <a:rPr lang="en-GB" sz="2400" dirty="0"/>
              <a:t>to connect to the TOR network </a:t>
            </a:r>
            <a:r>
              <a:rPr lang="en-GB" sz="2400" dirty="0" smtClean="0"/>
              <a:t>will </a:t>
            </a:r>
            <a:r>
              <a:rPr lang="en-GB" sz="2400" dirty="0"/>
              <a:t>first connect to the guard node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90</TotalTime>
  <Words>743</Words>
  <Application>Microsoft Office PowerPoint</Application>
  <PresentationFormat>Panorámica</PresentationFormat>
  <Paragraphs>103</Paragraphs>
  <Slides>21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Wingdings</vt:lpstr>
      <vt:lpstr>Circuito</vt:lpstr>
      <vt:lpstr>TOR NETWORKS:</vt:lpstr>
      <vt:lpstr>Index</vt:lpstr>
      <vt:lpstr>Origin | What is?</vt:lpstr>
      <vt:lpstr>Origin | First versions and developers </vt:lpstr>
      <vt:lpstr>Origin | EVOLUTION</vt:lpstr>
      <vt:lpstr>Origin | EVOLUTION</vt:lpstr>
      <vt:lpstr>Origin | EVOLUTION</vt:lpstr>
      <vt:lpstr>Design| TOR CIRCUIT</vt:lpstr>
      <vt:lpstr>Design| COMPONENTS</vt:lpstr>
      <vt:lpstr>Design| COMPONENTS</vt:lpstr>
      <vt:lpstr>Design| COMPONENTS</vt:lpstr>
      <vt:lpstr>WORKING BEHAVIOUR |</vt:lpstr>
      <vt:lpstr>WORKING BEHAVIOUR |</vt:lpstr>
      <vt:lpstr>WORKING BEHAVIOUR |</vt:lpstr>
      <vt:lpstr>Applications and Use |</vt:lpstr>
      <vt:lpstr>Applications and Use |</vt:lpstr>
      <vt:lpstr>TOR vs OTHER OPTIONS| VPN vs tor </vt:lpstr>
      <vt:lpstr>TOR vs OTHER OPTIONS| Multi-hop vpn </vt:lpstr>
      <vt:lpstr>Security| Onion routing</vt:lpstr>
      <vt:lpstr>Debilities|</vt:lpstr>
      <vt:lpstr>THAKS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NETWORKS:</dc:title>
  <dc:creator>Ivan Lopez Justicia</dc:creator>
  <cp:lastModifiedBy>Ivan Lopez Justicia</cp:lastModifiedBy>
  <cp:revision>12</cp:revision>
  <dcterms:created xsi:type="dcterms:W3CDTF">2019-04-29T01:45:05Z</dcterms:created>
  <dcterms:modified xsi:type="dcterms:W3CDTF">2019-04-29T03:19:55Z</dcterms:modified>
</cp:coreProperties>
</file>