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365" r:id="rId15"/>
    <p:sldId id="375" r:id="rId16"/>
    <p:sldId id="264" r:id="rId17"/>
    <p:sldId id="324" r:id="rId18"/>
    <p:sldId id="376" r:id="rId19"/>
    <p:sldId id="267" r:id="rId20"/>
    <p:sldId id="268" r:id="rId21"/>
    <p:sldId id="322" r:id="rId22"/>
    <p:sldId id="367" r:id="rId23"/>
    <p:sldId id="319" r:id="rId24"/>
    <p:sldId id="320" r:id="rId25"/>
    <p:sldId id="269" r:id="rId26"/>
    <p:sldId id="321" r:id="rId27"/>
    <p:sldId id="270" r:id="rId28"/>
    <p:sldId id="273" r:id="rId29"/>
    <p:sldId id="313" r:id="rId30"/>
    <p:sldId id="377" r:id="rId31"/>
    <p:sldId id="352" r:id="rId32"/>
    <p:sldId id="353" r:id="rId33"/>
    <p:sldId id="271" r:id="rId34"/>
    <p:sldId id="274" r:id="rId35"/>
    <p:sldId id="325" r:id="rId36"/>
    <p:sldId id="368" r:id="rId37"/>
    <p:sldId id="369" r:id="rId38"/>
    <p:sldId id="354" r:id="rId39"/>
    <p:sldId id="327" r:id="rId40"/>
    <p:sldId id="326" r:id="rId41"/>
    <p:sldId id="361" r:id="rId42"/>
    <p:sldId id="333" r:id="rId43"/>
    <p:sldId id="338" r:id="rId44"/>
    <p:sldId id="339" r:id="rId45"/>
    <p:sldId id="345" r:id="rId46"/>
    <p:sldId id="344" r:id="rId47"/>
    <p:sldId id="340" r:id="rId48"/>
    <p:sldId id="346" r:id="rId49"/>
    <p:sldId id="341" r:id="rId50"/>
    <p:sldId id="342" r:id="rId51"/>
    <p:sldId id="343" r:id="rId52"/>
    <p:sldId id="272" r:id="rId53"/>
    <p:sldId id="276" r:id="rId54"/>
    <p:sldId id="279" r:id="rId55"/>
    <p:sldId id="281" r:id="rId56"/>
    <p:sldId id="280" r:id="rId57"/>
    <p:sldId id="378" r:id="rId58"/>
    <p:sldId id="379" r:id="rId59"/>
    <p:sldId id="285" r:id="rId60"/>
    <p:sldId id="286" r:id="rId61"/>
    <p:sldId id="287" r:id="rId62"/>
    <p:sldId id="288" r:id="rId63"/>
    <p:sldId id="289" r:id="rId64"/>
    <p:sldId id="294" r:id="rId65"/>
    <p:sldId id="295" r:id="rId66"/>
    <p:sldId id="291" r:id="rId67"/>
    <p:sldId id="292" r:id="rId68"/>
    <p:sldId id="296" r:id="rId69"/>
    <p:sldId id="301" r:id="rId70"/>
    <p:sldId id="297" r:id="rId71"/>
    <p:sldId id="300" r:id="rId72"/>
    <p:sldId id="299" r:id="rId73"/>
    <p:sldId id="304" r:id="rId74"/>
    <p:sldId id="380" r:id="rId75"/>
    <p:sldId id="355" r:id="rId76"/>
    <p:sldId id="356" r:id="rId77"/>
    <p:sldId id="383" r:id="rId78"/>
    <p:sldId id="358" r:id="rId79"/>
    <p:sldId id="359" r:id="rId80"/>
    <p:sldId id="302" r:id="rId81"/>
    <p:sldId id="360" r:id="rId82"/>
    <p:sldId id="305" r:id="rId83"/>
    <p:sldId id="306" r:id="rId84"/>
    <p:sldId id="307" r:id="rId85"/>
    <p:sldId id="309" r:id="rId86"/>
    <p:sldId id="381" r:id="rId87"/>
    <p:sldId id="362" r:id="rId88"/>
    <p:sldId id="351" r:id="rId89"/>
    <p:sldId id="363" r:id="rId90"/>
    <p:sldId id="348" r:id="rId91"/>
    <p:sldId id="349" r:id="rId92"/>
    <p:sldId id="347" r:id="rId93"/>
    <p:sldId id="318" r:id="rId94"/>
    <p:sldId id="384" r:id="rId9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365"/>
            <p14:sldId id="375"/>
            <p14:sldId id="264"/>
            <p14:sldId id="324"/>
            <p14:sldId id="376"/>
          </p14:sldIdLst>
        </p14:section>
        <p14:section name="DDD 30м" id="{65DC3A74-D1A7-497B-8A15-2E681B274451}">
          <p14:sldIdLst>
            <p14:sldId id="267"/>
            <p14:sldId id="268"/>
            <p14:sldId id="322"/>
            <p14:sldId id="367"/>
            <p14:sldId id="319"/>
            <p14:sldId id="320"/>
            <p14:sldId id="269"/>
            <p14:sldId id="321"/>
            <p14:sldId id="270"/>
            <p14:sldId id="273"/>
            <p14:sldId id="313"/>
            <p14:sldId id="377"/>
            <p14:sldId id="352"/>
            <p14:sldId id="353"/>
            <p14:sldId id="271"/>
            <p14:sldId id="274"/>
          </p14:sldIdLst>
        </p14:section>
        <p14:section name="using 10м + 20м" id="{273C0022-A200-4FAE-A222-8CFE1B41C32D}">
          <p14:sldIdLst>
            <p14:sldId id="325"/>
            <p14:sldId id="368"/>
            <p14:sldId id="369"/>
            <p14:sldId id="354"/>
            <p14:sldId id="327"/>
            <p14:sldId id="326"/>
          </p14:sldIdLst>
        </p14:section>
        <p14:section name="Immutability 15м" id="{39EC3810-CB8C-489B-A9B1-4CB1321170DF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343"/>
          </p14:sldIdLst>
        </p14:section>
        <p14:section name="SOLID 20м" id="{CEBCC917-9817-46B3-B5B5-458C62504D3F}">
          <p14:sldIdLst>
            <p14:sldId id="272"/>
            <p14:sldId id="276"/>
            <p14:sldId id="279"/>
            <p14:sldId id="281"/>
            <p14:sldId id="280"/>
            <p14:sldId id="378"/>
            <p14:sldId id="379"/>
            <p14:sldId id="285"/>
            <p14:sldId id="286"/>
            <p14:sldId id="287"/>
            <p14:sldId id="288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304"/>
            <p14:sldId id="380"/>
            <p14:sldId id="355"/>
            <p14:sldId id="356"/>
            <p14:sldId id="383"/>
            <p14:sldId id="358"/>
            <p14:sldId id="359"/>
            <p14:sldId id="302"/>
            <p14:sldId id="360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</p14:sldIdLst>
        </p14:section>
        <p14:section name="DEP 20м + 40м" id="{142419B8-DB63-4742-9FDE-8BD9C55A2F97}">
          <p14:sldIdLst>
            <p14:sldId id="362"/>
            <p14:sldId id="351"/>
            <p14:sldId id="363"/>
            <p14:sldId id="348"/>
            <p14:sldId id="349"/>
            <p14:sldId id="347"/>
            <p14:sldId id="318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117" d="100"/>
          <a:sy n="117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5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  <a:r>
              <a:rPr lang="ru-RU" baseline="0" dirty="0" smtClean="0"/>
              <a:t> — </a:t>
            </a:r>
            <a:r>
              <a:rPr lang="en-US" baseline="0" dirty="0" smtClean="0"/>
              <a:t>Entity</a:t>
            </a:r>
          </a:p>
          <a:p>
            <a:r>
              <a:rPr lang="ru-RU" baseline="0" dirty="0" smtClean="0"/>
              <a:t>Данные для отчета — </a:t>
            </a:r>
            <a:r>
              <a:rPr lang="en-US" baseline="0" dirty="0" smtClean="0"/>
              <a:t>Entity</a:t>
            </a:r>
          </a:p>
          <a:p>
            <a:r>
              <a:rPr lang="ru-RU" dirty="0" err="1" smtClean="0"/>
              <a:t>Репозиторий</a:t>
            </a:r>
            <a:r>
              <a:rPr lang="ru-RU" baseline="0" dirty="0" smtClean="0"/>
              <a:t> шаблонов,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 данных — сервисы</a:t>
            </a:r>
          </a:p>
          <a:p>
            <a:r>
              <a:rPr lang="ru-RU" baseline="0" dirty="0" smtClean="0"/>
              <a:t>Генератор отчета — сервис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7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делать ДКА, то получится много-много состояний и много потенциально возможных переходов. Сложно!</a:t>
            </a:r>
          </a:p>
          <a:p>
            <a:endParaRPr lang="ru-RU" baseline="0" dirty="0" smtClean="0"/>
          </a:p>
          <a:p>
            <a:r>
              <a:rPr lang="en-US" baseline="0" dirty="0" smtClean="0"/>
              <a:t>SRP</a:t>
            </a:r>
            <a:r>
              <a:rPr lang="ru-RU" baseline="0" dirty="0" smtClean="0"/>
              <a:t> → </a:t>
            </a:r>
            <a:r>
              <a:rPr lang="en-US" baseline="0" dirty="0" err="1" smtClean="0"/>
              <a:t>PotHolder</a:t>
            </a:r>
            <a:r>
              <a:rPr lang="en-US" baseline="0" dirty="0" smtClean="0"/>
              <a:t>+ Valve + Boiler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1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74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25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6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5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Ooops</a:t>
            </a:r>
            <a:r>
              <a:rPr lang="en-US" dirty="0" smtClean="0"/>
              <a:t>. </a:t>
            </a:r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r>
              <a:rPr lang="en-US" baseline="0" dirty="0" smtClean="0"/>
              <a:t>, </a:t>
            </a:r>
            <a:r>
              <a:rPr lang="ru-RU" baseline="0" dirty="0" smtClean="0"/>
              <a:t>Подтверждение — </a:t>
            </a:r>
            <a:r>
              <a:rPr lang="en-US" baseline="0" dirty="0" err="1" smtClean="0"/>
              <a:t>ReportConfirmation</a:t>
            </a:r>
            <a:r>
              <a:rPr lang="ru-RU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Привет путаница.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36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</a:t>
            </a:r>
            <a:r>
              <a:rPr lang="ru-RU" baseline="0" dirty="0" smtClean="0"/>
              <a:t> </a:t>
            </a:r>
            <a:r>
              <a:rPr lang="ru-RU" dirty="0" smtClean="0"/>
              <a:t>адская путаница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959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Иногда</a:t>
            </a:r>
            <a:r>
              <a:rPr lang="ru-RU" baseline="0" dirty="0" smtClean="0"/>
              <a:t> лучше оставить русский язык русским, просто чтобы не создавать путаницы.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5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0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2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intern-2015/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ddd-cqrs-base-project/downloads/detail?name=DomainDrivenDesignQuicklyOnlin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ppr/checks.html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qualityisspeed.blogspot.ru/2014/09/beyond-solid-dependency-elimination.html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Сделайте</a:t>
            </a:r>
            <a:r>
              <a:rPr lang="en-US" dirty="0" smtClean="0"/>
              <a:t> fork </a:t>
            </a:r>
            <a:r>
              <a:rPr lang="ru-RU" dirty="0" smtClean="0"/>
              <a:t>и </a:t>
            </a:r>
            <a:r>
              <a:rPr lang="en-US" dirty="0" smtClean="0"/>
              <a:t>clone</a:t>
            </a:r>
            <a:r>
              <a:rPr lang="ru-RU" dirty="0" smtClean="0"/>
              <a:t> </a:t>
            </a:r>
            <a:r>
              <a:rPr lang="ru-RU" dirty="0" err="1" smtClean="0"/>
              <a:t>репозитория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https://github.com/kontur</a:t>
            </a:r>
            <a:r>
              <a:rPr lang="ru-RU" dirty="0">
                <a:hlinkClick r:id="rId2"/>
              </a:rPr>
              <a:t>-</a:t>
            </a:r>
            <a:r>
              <a:rPr lang="en-US" dirty="0">
                <a:hlinkClick r:id="rId2"/>
              </a:rPr>
              <a:t>intern-2015/design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.Create();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</a:p>
        </p:txBody>
      </p:sp>
      <p:pic>
        <p:nvPicPr>
          <p:cNvPr id="2050" name="Picture 2" descr="http://risovach.ru/upload/2014/04/mem/nelzya-prosto-tak-vzyat-i-boromir-mem_49029193_or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3425823"/>
            <a:ext cx="48482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25493" cy="1325563"/>
          </a:xfrm>
        </p:spPr>
        <p:txBody>
          <a:bodyPr/>
          <a:lstStyle/>
          <a:p>
            <a:r>
              <a:rPr lang="en-US" dirty="0" smtClean="0"/>
              <a:t>Exploration friendly tricks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21" y="1690689"/>
            <a:ext cx="8086921" cy="1738992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75607" y="3870553"/>
            <a:ext cx="735169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var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new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(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ru-RU" altLang="ru-RU" sz="2000" dirty="0" smtClean="0">
                <a:solidFill>
                  <a:srgbClr val="000000"/>
                </a:solidFill>
                <a:latin typeface="Monaco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        c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=&gt;</a:t>
            </a:r>
            <a:r>
              <a:rPr lang="en-US" altLang="ru-RU" sz="2000" dirty="0" smtClean="0">
                <a:solidFill>
                  <a:srgbClr val="6666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</a:t>
            </a:r>
            <a:r>
              <a:rPr lang="ru-RU" altLang="ru-RU" sz="2000" dirty="0" err="1" smtClean="0">
                <a:solidFill>
                  <a:srgbClr val="666600"/>
                </a:solidFill>
                <a:latin typeface="Monaco"/>
              </a:rPr>
              <a:t>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ForPlugin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IPlugin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UsePluggable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&gt;());</a:t>
            </a:r>
            <a:r>
              <a:rPr lang="ru-RU" altLang="ru-RU" sz="1400" dirty="0" smtClean="0"/>
              <a:t> </a:t>
            </a:r>
            <a:endParaRPr lang="ru-RU" altLang="ru-RU" sz="4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693959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</a:t>
            </a:r>
            <a:r>
              <a:rPr lang="ru-RU" sz="2800" dirty="0" smtClean="0"/>
              <a:t>умеет решать эти проблемы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b="1" dirty="0" err="1" smtClean="0"/>
              <a:t>FluentApi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Понятность</a:t>
            </a:r>
            <a:r>
              <a:rPr lang="en-US" sz="4800" dirty="0" smtClean="0"/>
              <a:t> </a:t>
            </a:r>
            <a:r>
              <a:rPr lang="ru-RU" sz="4800" dirty="0" smtClean="0"/>
              <a:t>и корректность </a:t>
            </a:r>
            <a:r>
              <a:rPr lang="en-US" sz="4800" dirty="0" smtClean="0"/>
              <a:t>via Domain Driven Design</a:t>
            </a:r>
            <a:endParaRPr lang="ru-RU" sz="48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 smtClean="0">
                <a:hlinkClick r:id="rId3"/>
              </a:rPr>
              <a:t>DDD-Quickly.pdf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</a:t>
            </a:r>
            <a:r>
              <a:rPr lang="ru-RU" dirty="0"/>
              <a:t> </a:t>
            </a:r>
            <a:r>
              <a:rPr lang="ru-RU" dirty="0" smtClean="0"/>
              <a:t>Важность </a:t>
            </a:r>
            <a:r>
              <a:rPr lang="ru-RU" dirty="0"/>
              <a:t>т</a:t>
            </a:r>
            <a:r>
              <a:rPr lang="ru-RU" dirty="0" smtClean="0"/>
              <a:t>ерминологии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Общий словарь терминов</a:t>
            </a:r>
          </a:p>
          <a:p>
            <a:r>
              <a:rPr lang="ru-RU" dirty="0" smtClean="0"/>
              <a:t>Правильных терминов — тех, что используют эксперты / пользователи / техподдержка / 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9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pic>
        <p:nvPicPr>
          <p:cNvPr id="1026" name="Picture 2" descr="http://jnchaintreuil.com/blog/wp-content/uploads/2010/02/conversa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Маршрут</a:t>
            </a:r>
          </a:p>
          <a:p>
            <a:pPr marL="0" indent="0">
              <a:buNone/>
            </a:pPr>
            <a:r>
              <a:rPr lang="ru-RU" dirty="0" smtClean="0"/>
              <a:t>Контрольные точки</a:t>
            </a:r>
          </a:p>
          <a:p>
            <a:pPr marL="0" indent="0">
              <a:buNone/>
            </a:pPr>
            <a:r>
              <a:rPr lang="ru-RU" dirty="0" smtClean="0"/>
              <a:t>План полета</a:t>
            </a:r>
          </a:p>
          <a:p>
            <a:pPr marL="0" indent="0">
              <a:buNone/>
            </a:pPr>
            <a:r>
              <a:rPr lang="ru-RU" dirty="0" smtClean="0"/>
              <a:t>Эшелон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3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2050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 </a:t>
            </a:r>
            <a:r>
              <a:rPr lang="ru-RU" b="1" dirty="0" smtClean="0"/>
              <a:t>отчета</a:t>
            </a:r>
            <a:r>
              <a:rPr lang="en-US" b="1" dirty="0" smtClean="0"/>
              <a:t>]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17944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Подтверждение </a:t>
            </a:r>
            <a:r>
              <a:rPr lang="en-US" dirty="0" smtClean="0"/>
              <a:t>[</a:t>
            </a:r>
            <a:r>
              <a:rPr lang="ru-RU" dirty="0" smtClean="0"/>
              <a:t>отправки</a:t>
            </a:r>
            <a:r>
              <a:rPr lang="en-US" dirty="0" smtClean="0"/>
              <a:t> </a:t>
            </a:r>
            <a:r>
              <a:rPr lang="ru-RU" dirty="0" smtClean="0"/>
              <a:t>отчета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] </a:t>
            </a:r>
            <a:r>
              <a:rPr lang="ru-RU" b="1" dirty="0" smtClean="0"/>
              <a:t>протокола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  <a:p>
            <a:pPr marL="0" indent="0">
              <a:buNone/>
            </a:pPr>
            <a:r>
              <a:rPr lang="ru-RU" b="1" dirty="0" smtClean="0"/>
              <a:t>Квитанция </a:t>
            </a:r>
            <a:r>
              <a:rPr lang="en-US" b="1" dirty="0" smtClean="0"/>
              <a:t>[</a:t>
            </a:r>
            <a:r>
              <a:rPr lang="ru-RU" b="1" dirty="0" smtClean="0"/>
              <a:t>о получении</a:t>
            </a:r>
            <a:r>
              <a:rPr lang="en-US" b="1" dirty="0" smtClean="0"/>
              <a:t>] </a:t>
            </a:r>
            <a:r>
              <a:rPr lang="ru-RU" b="1" dirty="0" smtClean="0"/>
              <a:t>подтверждения протокола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</a:t>
            </a:r>
            <a:r>
              <a:rPr lang="ru-RU" dirty="0"/>
              <a:t>п</a:t>
            </a:r>
            <a:r>
              <a:rPr lang="ru-RU" dirty="0" smtClean="0"/>
              <a:t>ример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22" y="1609794"/>
            <a:ext cx="6502556" cy="5248206"/>
          </a:xfrm>
          <a:prstGeom prst="rect">
            <a:avLst/>
          </a:prstGeom>
        </p:spPr>
      </p:pic>
      <p:pic>
        <p:nvPicPr>
          <p:cNvPr id="3074" name="Picture 2" descr="http://losimpuestos.com.mx/wp-content/uploads/excel-a-xml-contabilidad-electroni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77" y="0"/>
            <a:ext cx="1809325" cy="180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Layers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1" y="1419140"/>
            <a:ext cx="7410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Domain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</a:p>
          <a:p>
            <a:r>
              <a:rPr lang="en-US" dirty="0" smtClean="0"/>
              <a:t>Entities (with identity)</a:t>
            </a:r>
          </a:p>
          <a:p>
            <a:r>
              <a:rPr lang="en-US" dirty="0" smtClean="0"/>
              <a:t>Services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Value-objects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vs Primitive obsession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45129"/>
            <a:ext cx="7886700" cy="41968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InDaysAsString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TimeSpan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51666" y="6311899"/>
            <a:ext cx="3390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http://c2.com/ppr/checks.html#1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Кандидаты на </a:t>
            </a:r>
            <a:r>
              <a:rPr lang="en-US" dirty="0" smtClean="0"/>
              <a:t>Value-object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</a:p>
          <a:p>
            <a:r>
              <a:rPr lang="en-US" dirty="0" smtClean="0"/>
              <a:t>IP-</a:t>
            </a:r>
            <a:r>
              <a:rPr lang="ru-RU" dirty="0" smtClean="0"/>
              <a:t>адрес</a:t>
            </a:r>
          </a:p>
          <a:p>
            <a:r>
              <a:rPr lang="ru-RU" dirty="0" smtClean="0"/>
              <a:t>Временной интервал</a:t>
            </a:r>
          </a:p>
          <a:p>
            <a:r>
              <a:rPr lang="ru-RU" dirty="0" smtClean="0"/>
              <a:t>Сумма денег с валютой</a:t>
            </a:r>
          </a:p>
          <a:p>
            <a:r>
              <a:rPr lang="ru-RU" dirty="0" smtClean="0"/>
              <a:t>Геометрические примитивы</a:t>
            </a:r>
          </a:p>
          <a:p>
            <a:r>
              <a:rPr lang="ru-RU" dirty="0" smtClean="0"/>
              <a:t>ФИО</a:t>
            </a:r>
          </a:p>
        </p:txBody>
      </p:sp>
    </p:spTree>
    <p:extLst>
      <p:ext uri="{BB962C8B-B14F-4D97-AF65-F5344CB8AC3E}">
        <p14:creationId xmlns:p14="http://schemas.microsoft.com/office/powerpoint/2010/main" val="3511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идентичность</a:t>
            </a:r>
          </a:p>
          <a:p>
            <a:r>
              <a:rPr lang="ru-RU" dirty="0" smtClean="0"/>
              <a:t>Сохраняются и загружаются</a:t>
            </a:r>
          </a:p>
          <a:p>
            <a:r>
              <a:rPr lang="en-US" dirty="0" smtClean="0"/>
              <a:t>Anemic vs Rich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0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</a:t>
            </a:r>
            <a:r>
              <a:rPr lang="ru-RU" dirty="0" err="1" smtClean="0"/>
              <a:t>репозитории</a:t>
            </a:r>
            <a:r>
              <a:rPr lang="ru-RU" dirty="0" smtClean="0"/>
              <a:t>: поиск, загрузка, сохранение сущностей.</a:t>
            </a:r>
            <a:endParaRPr lang="ru-RU" dirty="0"/>
          </a:p>
          <a:p>
            <a:r>
              <a:rPr lang="ru-RU" dirty="0" smtClean="0"/>
              <a:t>Операции </a:t>
            </a:r>
            <a:r>
              <a:rPr lang="ru-RU" dirty="0"/>
              <a:t>над разнотипными сущностями.</a:t>
            </a:r>
          </a:p>
          <a:p>
            <a:r>
              <a:rPr lang="ru-RU" dirty="0" smtClean="0"/>
              <a:t>Но по возможности нужно уносить логику из сервисов в методы соответствующих сущностей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Методам, вообще не работающим с доменной моделью, место не в сервисах, а где-то в инфраструктуре.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3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smtClean="0"/>
              <a:t>HTML Reports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отчетов хранятся в БД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-шаблоны отчетов хранятся в виде файлов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Показать </a:t>
            </a:r>
            <a:r>
              <a:rPr lang="en-US" dirty="0" smtClean="0"/>
              <a:t>HTML</a:t>
            </a:r>
            <a:r>
              <a:rPr lang="ru-RU" dirty="0" smtClean="0"/>
              <a:t>-отчет по </a:t>
            </a:r>
            <a:r>
              <a:rPr lang="en-US" dirty="0" smtClean="0"/>
              <a:t>ID</a:t>
            </a:r>
            <a:r>
              <a:rPr lang="ru-RU" dirty="0" smtClean="0"/>
              <a:t> отчета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Создаем модель!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4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&amp; 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Тестировщики</a:t>
            </a:r>
            <a:r>
              <a:rPr lang="ru-RU" dirty="0" smtClean="0"/>
              <a:t>, менеджеры и аналитики могут писать код если:</a:t>
            </a:r>
          </a:p>
          <a:p>
            <a:r>
              <a:rPr lang="ru-RU" dirty="0" smtClean="0"/>
              <a:t>Среда будет помогать это делать (</a:t>
            </a:r>
            <a:r>
              <a:rPr lang="en-US" dirty="0" err="1" smtClean="0"/>
              <a:t>Intellisence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Код похож на обычный текст (</a:t>
            </a:r>
            <a:r>
              <a:rPr lang="en-US" dirty="0" smtClean="0"/>
              <a:t>Fluent Interface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 состоит из знакомых терминов (</a:t>
            </a:r>
            <a:r>
              <a:rPr lang="en-US" dirty="0" smtClean="0"/>
              <a:t>DDD)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 даже не обязательно знать </a:t>
            </a:r>
            <a:r>
              <a:rPr lang="en-US" dirty="0" smtClean="0"/>
              <a:t>C#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	c</a:t>
            </a:r>
            <a:r>
              <a:rPr lang="ru-RU" dirty="0" smtClean="0"/>
              <a:t>м. </a:t>
            </a:r>
            <a:r>
              <a:rPr lang="en-US" dirty="0" smtClean="0">
                <a:hlinkClick r:id="rId2"/>
              </a:rPr>
              <a:t>Internal Domain Specific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3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"100M for iterations"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"100M LINQ iterations"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(sum);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https://</a:t>
            </a:r>
            <a:r>
              <a:rPr lang="en-US" sz="3200" dirty="0" smtClean="0"/>
              <a:t>www.nuget.org/packages/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4000" dirty="0" smtClean="0"/>
              <a:t>		</a:t>
            </a:r>
            <a:r>
              <a:rPr lang="en-US" sz="4900" b="1" dirty="0" err="1" smtClean="0"/>
              <a:t>Microsoft.Bcl.Immutable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MakeRandomSet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000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000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637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7191" y="4823927"/>
            <a:ext cx="1138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BOILER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007" y="4795934"/>
            <a:ext cx="1987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 HOLDER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017" y="4795934"/>
            <a:ext cx="7342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Boiler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boiler.ReadyToBrew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potHolder.ReadyToBrew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510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Конкретика должна зависеть от абстракций,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а не наоборот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Valve_V1(boiler, pot);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valve.Update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0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Boiler_B101(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9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01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2867838" cy="1287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монолитный код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8481" y="1607331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94432" y="210739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394299" y="1857364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5148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08481" y="2821777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644200" y="2464587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305134" y="2625322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18024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662324" y="2553885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8473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Стрелка вправо 1"/>
          <p:cNvSpPr/>
          <p:nvPr/>
        </p:nvSpPr>
        <p:spPr>
          <a:xfrm rot="879086">
            <a:off x="4178550" y="140644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9232183">
            <a:off x="4187686" y="321123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 rot="823450">
            <a:off x="4302808" y="103932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SRP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 rot="20132327">
            <a:off x="4221108" y="287744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2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Другие сервисы (в терминах </a:t>
            </a:r>
            <a:r>
              <a:rPr lang="en-US" dirty="0" smtClean="0"/>
              <a:t>DDD)</a:t>
            </a:r>
            <a:endParaRPr lang="ru-RU" dirty="0" smtClean="0"/>
          </a:p>
          <a:p>
            <a:r>
              <a:rPr lang="ru-RU" dirty="0" smtClean="0"/>
              <a:t>Имена файлов</a:t>
            </a:r>
          </a:p>
          <a:p>
            <a:r>
              <a:rPr lang="ru-RU" dirty="0" smtClean="0"/>
              <a:t>Формат файла</a:t>
            </a:r>
          </a:p>
          <a:p>
            <a:r>
              <a:rPr lang="ru-RU" dirty="0" smtClean="0"/>
              <a:t>Алгоритм (если его может понадобится менять)</a:t>
            </a:r>
          </a:p>
          <a:p>
            <a:r>
              <a:rPr lang="ru-RU" dirty="0" smtClean="0"/>
              <a:t>Реализация структуры данных (—</a:t>
            </a:r>
            <a:r>
              <a:rPr lang="en-US" dirty="0" smtClean="0"/>
              <a:t>”</a:t>
            </a:r>
            <a:r>
              <a:rPr lang="ru-RU" dirty="0" smtClean="0"/>
              <a:t>—)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</a:t>
            </a:r>
            <a:r>
              <a:rPr lang="ru-RU" dirty="0" smtClean="0"/>
              <a:t> 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</a:t>
            </a:r>
            <a:r>
              <a:rPr lang="ru-RU" dirty="0" smtClean="0"/>
              <a:t>— :(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en-US" dirty="0" smtClean="0"/>
              <a:t>via Dependency elimination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261756" y="4589464"/>
            <a:ext cx="4248831" cy="1500187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qualityisspeed.blogspot.ru/2014/09/beyond-solid-dependency-elimination.html</a:t>
            </a:r>
            <a:r>
              <a:rPr lang="en-US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905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elimination 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SRP — </a:t>
            </a:r>
            <a:r>
              <a:rPr lang="ru-RU" sz="2400" dirty="0" smtClean="0"/>
              <a:t>безусловное добро! </a:t>
            </a:r>
          </a:p>
          <a:p>
            <a:pPr marL="0" indent="0">
              <a:buNone/>
            </a:pPr>
            <a:r>
              <a:rPr lang="en-US" sz="2400" dirty="0" smtClean="0"/>
              <a:t>OCP — </a:t>
            </a:r>
            <a:r>
              <a:rPr lang="ru-RU" sz="2400" dirty="0" smtClean="0"/>
              <a:t>да, но без использования </a:t>
            </a:r>
            <a:r>
              <a:rPr lang="en-US" sz="2400" dirty="0" smtClean="0"/>
              <a:t>DIP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Вместо </a:t>
            </a:r>
            <a:r>
              <a:rPr lang="en-US" sz="2400" dirty="0" smtClean="0"/>
              <a:t>DIP</a:t>
            </a:r>
            <a:r>
              <a:rPr lang="ru-RU" sz="2400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Immutable Value Objects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Pure functions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6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Cheat sheet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1. </a:t>
            </a:r>
            <a:r>
              <a:rPr lang="en-US" sz="2400" b="1" dirty="0"/>
              <a:t>[</a:t>
            </a:r>
            <a:r>
              <a:rPr lang="ru-RU" sz="2400" b="1" dirty="0" smtClean="0"/>
              <a:t>идеально</a:t>
            </a:r>
            <a:r>
              <a:rPr lang="en-US" sz="2400" b="1" dirty="0" smtClean="0"/>
              <a:t>]</a:t>
            </a:r>
            <a:r>
              <a:rPr lang="en-US" sz="2400" dirty="0" smtClean="0"/>
              <a:t> </a:t>
            </a:r>
            <a:r>
              <a:rPr lang="ru-RU" sz="2400" dirty="0" smtClean="0"/>
              <a:t>Чистая функция без побочных эффектов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ок</a:t>
            </a:r>
            <a:r>
              <a:rPr lang="en-US" sz="2400" b="1" dirty="0"/>
              <a:t>]</a:t>
            </a:r>
            <a:r>
              <a:rPr lang="ru-RU" sz="2400" dirty="0" smtClean="0"/>
              <a:t> Неизменяемый объект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b="1" dirty="0"/>
              <a:t>[</a:t>
            </a:r>
            <a:r>
              <a:rPr lang="ru-RU" sz="2400" b="1" dirty="0" smtClean="0"/>
              <a:t>терпимо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 с простыми </a:t>
            </a:r>
            <a:r>
              <a:rPr lang="ru-RU" sz="2400" dirty="0"/>
              <a:t>(п1-2) </a:t>
            </a:r>
            <a:r>
              <a:rPr lang="ru-RU" sz="2400" dirty="0" smtClean="0"/>
              <a:t>зависимостями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b="1" dirty="0"/>
              <a:t>[</a:t>
            </a:r>
            <a:r>
              <a:rPr lang="ru-RU" sz="2400" b="1" dirty="0" smtClean="0"/>
              <a:t>плохо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объект, взаимодействующий с другими изменяемыми объектами</a:t>
            </a:r>
          </a:p>
          <a:p>
            <a:pPr marL="0" indent="0">
              <a:buNone/>
            </a:pPr>
            <a:r>
              <a:rPr lang="ru-RU" sz="2400" dirty="0" smtClean="0"/>
              <a:t>5.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адище</a:t>
            </a:r>
            <a:r>
              <a:rPr lang="en-US" sz="2400" b="1" dirty="0"/>
              <a:t>]</a:t>
            </a:r>
            <a:r>
              <a:rPr lang="ru-RU" sz="2400" dirty="0" smtClean="0"/>
              <a:t> Изменяемый объект, с неявными зависимостями от других изменяемых объектов</a:t>
            </a:r>
          </a:p>
          <a:p>
            <a:pPr marL="0" indent="0">
              <a:buNone/>
            </a:pPr>
            <a:r>
              <a:rPr lang="ru-RU" sz="2400" dirty="0" smtClean="0"/>
              <a:t>6. </a:t>
            </a:r>
            <a:r>
              <a:rPr lang="en-US" sz="2400" b="1" dirty="0" smtClean="0"/>
              <a:t>[</a:t>
            </a:r>
            <a:r>
              <a:rPr lang="ru-RU" sz="2400" b="1" dirty="0" smtClean="0"/>
              <a:t>дом 2</a:t>
            </a:r>
            <a:r>
              <a:rPr lang="en-US" sz="2400" b="1" dirty="0" smtClean="0"/>
              <a:t>]</a:t>
            </a:r>
            <a:r>
              <a:rPr lang="ru-RU" sz="2400" dirty="0" smtClean="0"/>
              <a:t> Все это, работающее в нескольких потоках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5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vs DIP.</a:t>
            </a:r>
            <a:r>
              <a:rPr lang="ru-RU" dirty="0" smtClean="0"/>
              <a:t> </a:t>
            </a:r>
            <a:r>
              <a:rPr lang="en-US" dirty="0" smtClean="0"/>
              <a:t>Round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Parser(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ClobDbReader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Record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&lt;Record&gt;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ParseRecords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54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2682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void Build(...)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(Report 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Algorithm(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Algorithm()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 Action&lt;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SolutionFound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6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Понятность и простота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Fluent Interface, DDD,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Корректность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DDD, </a:t>
            </a:r>
            <a:r>
              <a:rPr lang="en-US" dirty="0" err="1"/>
              <a:t>MockTesting</a:t>
            </a:r>
            <a:r>
              <a:rPr lang="en-US" dirty="0"/>
              <a:t>, </a:t>
            </a:r>
            <a:r>
              <a:rPr lang="en-US" dirty="0" smtClean="0"/>
              <a:t>Immutable,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SOLID, DI-Container, DEP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7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b="1" dirty="0" err="1"/>
              <a:t>DependencyElimination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Отрефакторить</a:t>
            </a:r>
            <a:r>
              <a:rPr lang="ru-RU" dirty="0" smtClean="0"/>
              <a:t> код</a:t>
            </a:r>
          </a:p>
          <a:p>
            <a:r>
              <a:rPr lang="ru-RU" dirty="0" smtClean="0"/>
              <a:t>Код должен распасться на модули:</a:t>
            </a:r>
          </a:p>
          <a:p>
            <a:pPr lvl="1"/>
            <a:r>
              <a:rPr lang="ru-RU" dirty="0" smtClean="0"/>
              <a:t>не связанные даже по интерфейсам</a:t>
            </a:r>
          </a:p>
          <a:p>
            <a:pPr lvl="1"/>
            <a:r>
              <a:rPr lang="ru-RU" dirty="0" smtClean="0"/>
              <a:t>повторно используемые</a:t>
            </a:r>
          </a:p>
          <a:p>
            <a:pPr lvl="1"/>
            <a:r>
              <a:rPr lang="ru-RU" dirty="0" smtClean="0"/>
              <a:t>легко тестируемые</a:t>
            </a:r>
          </a:p>
        </p:txBody>
      </p:sp>
    </p:spTree>
    <p:extLst>
      <p:ext uri="{BB962C8B-B14F-4D97-AF65-F5344CB8AC3E}">
        <p14:creationId xmlns:p14="http://schemas.microsoft.com/office/powerpoint/2010/main" val="888315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4758</TotalTime>
  <Words>1948</Words>
  <Application>Microsoft Office PowerPoint</Application>
  <PresentationFormat>Экран (4:3)</PresentationFormat>
  <Paragraphs>585</Paragraphs>
  <Slides>94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94</vt:i4>
      </vt:variant>
    </vt:vector>
  </HeadingPairs>
  <TitlesOfParts>
    <vt:vector size="107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Garamond</vt:lpstr>
      <vt:lpstr>Monaco</vt:lpstr>
      <vt:lpstr>MV Boli</vt:lpstr>
      <vt:lpstr>Segoe Script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А как же еxploration friendly?!</vt:lpstr>
      <vt:lpstr>Exploration friendly tricks</vt:lpstr>
      <vt:lpstr>Пример jQuery</vt:lpstr>
      <vt:lpstr>Задача FluentApi</vt:lpstr>
      <vt:lpstr>Когда использовать Fluent?</vt:lpstr>
      <vt:lpstr>Понятность и корректность via Domain Driven Design</vt:lpstr>
      <vt:lpstr>DDD: Важность терминологии</vt:lpstr>
      <vt:lpstr>DDD. Составление словаря</vt:lpstr>
      <vt:lpstr>DDD. Составление словаря</vt:lpstr>
      <vt:lpstr>DDD: пример 1</vt:lpstr>
      <vt:lpstr>DDD: пример 1</vt:lpstr>
      <vt:lpstr>DDD: пример 1</vt:lpstr>
      <vt:lpstr>DDD: пример 2</vt:lpstr>
      <vt:lpstr>DDD: Layers</vt:lpstr>
      <vt:lpstr>DDD: Domain</vt:lpstr>
      <vt:lpstr>Value-objects    vs Primitive obsession</vt:lpstr>
      <vt:lpstr>Кандидаты на Value-object</vt:lpstr>
      <vt:lpstr>Entities</vt:lpstr>
      <vt:lpstr>Services</vt:lpstr>
      <vt:lpstr>Задача: HTML Reports</vt:lpstr>
      <vt:lpstr>DDD &amp; Fluent Interface</vt:lpstr>
      <vt:lpstr>Корректность via   IDisposable и using</vt:lpstr>
      <vt:lpstr>Корректность via using</vt:lpstr>
      <vt:lpstr>Корректность via using</vt:lpstr>
      <vt:lpstr>Можно обобщить!</vt:lpstr>
      <vt:lpstr>Пример из ASP.NET MVC</vt:lpstr>
      <vt:lpstr>Задача PerfLogger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https://www.nuget.org/packages/   Microsoft.Bcl.Immutable</vt:lpstr>
      <vt:lpstr>Готовность к изменениям  via S.O.L.I.D</vt:lpstr>
      <vt:lpstr>Презентация PowerPoint</vt:lpstr>
      <vt:lpstr>Задача</vt:lpstr>
      <vt:lpstr>Абстракции</vt:lpstr>
      <vt:lpstr>Презентация PowerPoint</vt:lpstr>
      <vt:lpstr>DIP</vt:lpstr>
      <vt:lpstr>DIP</vt:lpstr>
      <vt:lpstr>Чего мы добились?</vt:lpstr>
      <vt:lpstr>Презентация PowerPoint</vt:lpstr>
      <vt:lpstr>Презентация PowerPoint</vt:lpstr>
      <vt:lpstr>DIP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Готовность к изменениям via Dependency Injection Container</vt:lpstr>
      <vt:lpstr>Why DI container</vt:lpstr>
      <vt:lpstr>IContainer</vt:lpstr>
      <vt:lpstr>IContainer</vt:lpstr>
      <vt:lpstr>Dependency Injection via container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https://github.com/ninject/Ninject</vt:lpstr>
      <vt:lpstr>Вопросы про DI-container?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Готовность к изменениям via Dependency elimination</vt:lpstr>
      <vt:lpstr>Dependency elimination principle</vt:lpstr>
      <vt:lpstr>DEP Cheat sheet</vt:lpstr>
      <vt:lpstr>DEP vs DIP. Round 1</vt:lpstr>
      <vt:lpstr>DEP vs DIP. Round 2</vt:lpstr>
      <vt:lpstr>DEP vs DIP. Round 3</vt:lpstr>
      <vt:lpstr>Итог</vt:lpstr>
      <vt:lpstr>Задача DependencyElimination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Pavel Egorov</cp:lastModifiedBy>
  <cp:revision>127</cp:revision>
  <dcterms:created xsi:type="dcterms:W3CDTF">2015-02-05T09:30:20Z</dcterms:created>
  <dcterms:modified xsi:type="dcterms:W3CDTF">2015-04-28T18:24:08Z</dcterms:modified>
</cp:coreProperties>
</file>