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3"/>
  </p:notesMasterIdLst>
  <p:sldIdLst>
    <p:sldId id="256" r:id="rId2"/>
    <p:sldId id="258" r:id="rId3"/>
    <p:sldId id="260" r:id="rId4"/>
    <p:sldId id="266" r:id="rId5"/>
    <p:sldId id="257" r:id="rId6"/>
    <p:sldId id="370" r:id="rId7"/>
    <p:sldId id="371" r:id="rId8"/>
    <p:sldId id="372" r:id="rId9"/>
    <p:sldId id="373" r:id="rId10"/>
    <p:sldId id="374" r:id="rId11"/>
    <p:sldId id="263" r:id="rId12"/>
    <p:sldId id="261" r:id="rId13"/>
    <p:sldId id="366" r:id="rId14"/>
    <p:sldId id="365" r:id="rId15"/>
    <p:sldId id="375" r:id="rId16"/>
    <p:sldId id="264" r:id="rId17"/>
    <p:sldId id="324" r:id="rId18"/>
    <p:sldId id="376" r:id="rId19"/>
    <p:sldId id="361" r:id="rId20"/>
    <p:sldId id="333" r:id="rId21"/>
    <p:sldId id="338" r:id="rId22"/>
    <p:sldId id="339" r:id="rId23"/>
    <p:sldId id="345" r:id="rId24"/>
    <p:sldId id="344" r:id="rId25"/>
    <p:sldId id="340" r:id="rId26"/>
    <p:sldId id="346" r:id="rId27"/>
    <p:sldId id="341" r:id="rId28"/>
    <p:sldId id="342" r:id="rId29"/>
    <p:sldId id="385" r:id="rId30"/>
    <p:sldId id="386" r:id="rId31"/>
    <p:sldId id="325" r:id="rId32"/>
    <p:sldId id="368" r:id="rId33"/>
    <p:sldId id="387" r:id="rId34"/>
    <p:sldId id="388" r:id="rId35"/>
    <p:sldId id="369" r:id="rId36"/>
    <p:sldId id="354" r:id="rId37"/>
    <p:sldId id="389" r:id="rId38"/>
    <p:sldId id="327" r:id="rId39"/>
    <p:sldId id="326" r:id="rId40"/>
    <p:sldId id="267" r:id="rId41"/>
    <p:sldId id="268" r:id="rId42"/>
    <p:sldId id="322" r:id="rId43"/>
    <p:sldId id="367" r:id="rId44"/>
    <p:sldId id="319" r:id="rId45"/>
    <p:sldId id="320" r:id="rId46"/>
    <p:sldId id="269" r:id="rId47"/>
    <p:sldId id="321" r:id="rId48"/>
    <p:sldId id="270" r:id="rId49"/>
    <p:sldId id="390" r:id="rId50"/>
    <p:sldId id="273" r:id="rId51"/>
    <p:sldId id="313" r:id="rId52"/>
    <p:sldId id="377" r:id="rId53"/>
    <p:sldId id="391" r:id="rId54"/>
    <p:sldId id="353" r:id="rId55"/>
    <p:sldId id="271" r:id="rId56"/>
    <p:sldId id="274" r:id="rId57"/>
    <p:sldId id="272" r:id="rId58"/>
    <p:sldId id="276" r:id="rId59"/>
    <p:sldId id="279" r:id="rId60"/>
    <p:sldId id="281" r:id="rId61"/>
    <p:sldId id="280" r:id="rId62"/>
    <p:sldId id="378" r:id="rId63"/>
    <p:sldId id="379" r:id="rId64"/>
    <p:sldId id="285" r:id="rId65"/>
    <p:sldId id="286" r:id="rId66"/>
    <p:sldId id="287" r:id="rId67"/>
    <p:sldId id="288" r:id="rId68"/>
    <p:sldId id="289" r:id="rId69"/>
    <p:sldId id="294" r:id="rId70"/>
    <p:sldId id="295" r:id="rId71"/>
    <p:sldId id="291" r:id="rId72"/>
    <p:sldId id="292" r:id="rId73"/>
    <p:sldId id="296" r:id="rId74"/>
    <p:sldId id="301" r:id="rId75"/>
    <p:sldId id="297" r:id="rId76"/>
    <p:sldId id="300" r:id="rId77"/>
    <p:sldId id="299" r:id="rId78"/>
    <p:sldId id="304" r:id="rId79"/>
    <p:sldId id="392" r:id="rId80"/>
    <p:sldId id="395" r:id="rId81"/>
    <p:sldId id="393" r:id="rId82"/>
    <p:sldId id="380" r:id="rId83"/>
    <p:sldId id="355" r:id="rId84"/>
    <p:sldId id="356" r:id="rId85"/>
    <p:sldId id="383" r:id="rId86"/>
    <p:sldId id="358" r:id="rId87"/>
    <p:sldId id="359" r:id="rId88"/>
    <p:sldId id="302" r:id="rId89"/>
    <p:sldId id="360" r:id="rId90"/>
    <p:sldId id="398" r:id="rId91"/>
    <p:sldId id="305" r:id="rId92"/>
    <p:sldId id="306" r:id="rId93"/>
    <p:sldId id="307" r:id="rId94"/>
    <p:sldId id="309" r:id="rId95"/>
    <p:sldId id="381" r:id="rId96"/>
    <p:sldId id="396" r:id="rId97"/>
    <p:sldId id="362" r:id="rId98"/>
    <p:sldId id="351" r:id="rId99"/>
    <p:sldId id="399" r:id="rId100"/>
    <p:sldId id="400" r:id="rId101"/>
    <p:sldId id="401" r:id="rId102"/>
    <p:sldId id="402" r:id="rId103"/>
    <p:sldId id="403" r:id="rId104"/>
    <p:sldId id="404" r:id="rId105"/>
    <p:sldId id="363" r:id="rId106"/>
    <p:sldId id="348" r:id="rId107"/>
    <p:sldId id="349" r:id="rId108"/>
    <p:sldId id="347" r:id="rId109"/>
    <p:sldId id="405" r:id="rId110"/>
    <p:sldId id="318" r:id="rId111"/>
    <p:sldId id="384" r:id="rId1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88475AA-BE70-4EA0-9299-D2E6D7149942}">
          <p14:sldIdLst>
            <p14:sldId id="256"/>
          </p14:sldIdLst>
        </p14:section>
        <p14:section name="Цели проектирования 2м" id="{CFBF15DB-AD19-4A22-8925-BFE19CDD8985}">
          <p14:sldIdLst>
            <p14:sldId id="258"/>
            <p14:sldId id="260"/>
          </p14:sldIdLst>
        </p14:section>
        <p14:section name="Fluent Interface 13м + 30м" id="{1F3C0A3C-BB04-4882-8853-81F3B2467B0F}">
          <p14:sldIdLst>
            <p14:sldId id="266"/>
            <p14:sldId id="257"/>
            <p14:sldId id="370"/>
            <p14:sldId id="371"/>
            <p14:sldId id="372"/>
            <p14:sldId id="373"/>
            <p14:sldId id="374"/>
            <p14:sldId id="263"/>
            <p14:sldId id="261"/>
            <p14:sldId id="366"/>
            <p14:sldId id="365"/>
            <p14:sldId id="375"/>
            <p14:sldId id="264"/>
            <p14:sldId id="324"/>
            <p14:sldId id="376"/>
          </p14:sldIdLst>
        </p14:section>
        <p14:section name="Immutability 15м" id="{2AC8ECC3-6D1F-4AE4-AEAB-6FB03ABECEFE}">
          <p14:sldIdLst>
            <p14:sldId id="361"/>
            <p14:sldId id="333"/>
            <p14:sldId id="338"/>
            <p14:sldId id="339"/>
            <p14:sldId id="345"/>
            <p14:sldId id="344"/>
            <p14:sldId id="340"/>
            <p14:sldId id="346"/>
            <p14:sldId id="341"/>
            <p14:sldId id="342"/>
            <p14:sldId id="385"/>
            <p14:sldId id="386"/>
          </p14:sldIdLst>
        </p14:section>
        <p14:section name="using 10м + 20м" id="{273C0022-A200-4FAE-A222-8CFE1B41C32D}">
          <p14:sldIdLst>
            <p14:sldId id="325"/>
            <p14:sldId id="368"/>
            <p14:sldId id="387"/>
            <p14:sldId id="388"/>
            <p14:sldId id="369"/>
            <p14:sldId id="354"/>
            <p14:sldId id="389"/>
            <p14:sldId id="327"/>
            <p14:sldId id="326"/>
          </p14:sldIdLst>
        </p14:section>
        <p14:section name="DDD 30м" id="{B2DE1434-8DE0-4D9F-88AF-844964940DE7}">
          <p14:sldIdLst>
            <p14:sldId id="267"/>
            <p14:sldId id="268"/>
            <p14:sldId id="322"/>
            <p14:sldId id="367"/>
            <p14:sldId id="319"/>
            <p14:sldId id="320"/>
            <p14:sldId id="269"/>
            <p14:sldId id="321"/>
            <p14:sldId id="270"/>
            <p14:sldId id="390"/>
            <p14:sldId id="273"/>
            <p14:sldId id="313"/>
            <p14:sldId id="377"/>
            <p14:sldId id="391"/>
            <p14:sldId id="353"/>
            <p14:sldId id="271"/>
            <p14:sldId id="274"/>
          </p14:sldIdLst>
        </p14:section>
        <p14:section name="SOLID 20м" id="{CEBCC917-9817-46B3-B5B5-458C62504D3F}">
          <p14:sldIdLst>
            <p14:sldId id="272"/>
            <p14:sldId id="276"/>
            <p14:sldId id="279"/>
            <p14:sldId id="281"/>
            <p14:sldId id="280"/>
            <p14:sldId id="378"/>
            <p14:sldId id="379"/>
            <p14:sldId id="285"/>
            <p14:sldId id="286"/>
            <p14:sldId id="287"/>
            <p14:sldId id="288"/>
          </p14:sldIdLst>
        </p14:section>
        <p14:section name="DI 10м" id="{87D19550-FFD3-4887-8AEB-FCB99BD3B909}">
          <p14:sldIdLst>
            <p14:sldId id="289"/>
            <p14:sldId id="294"/>
            <p14:sldId id="295"/>
            <p14:sldId id="291"/>
            <p14:sldId id="292"/>
            <p14:sldId id="296"/>
          </p14:sldIdLst>
        </p14:section>
        <p14:section name="DI-container 30м +30м" id="{F5578F80-3184-43AA-8EB8-5CE56A969CAE}">
          <p14:sldIdLst>
            <p14:sldId id="301"/>
            <p14:sldId id="297"/>
            <p14:sldId id="300"/>
            <p14:sldId id="299"/>
            <p14:sldId id="304"/>
            <p14:sldId id="392"/>
            <p14:sldId id="395"/>
            <p14:sldId id="393"/>
            <p14:sldId id="380"/>
            <p14:sldId id="355"/>
            <p14:sldId id="356"/>
            <p14:sldId id="383"/>
            <p14:sldId id="358"/>
            <p14:sldId id="359"/>
            <p14:sldId id="302"/>
            <p14:sldId id="360"/>
            <p14:sldId id="398"/>
            <p14:sldId id="305"/>
          </p14:sldIdLst>
        </p14:section>
        <p14:section name="Mock Frameworks 10м" id="{9E06D3EF-68E0-4A24-A1A0-92C45C891354}">
          <p14:sldIdLst>
            <p14:sldId id="306"/>
            <p14:sldId id="307"/>
            <p14:sldId id="309"/>
            <p14:sldId id="381"/>
            <p14:sldId id="396"/>
          </p14:sldIdLst>
        </p14:section>
        <p14:section name="DEP 20м + 40м" id="{142419B8-DB63-4742-9FDE-8BD9C55A2F97}">
          <p14:sldIdLst>
            <p14:sldId id="362"/>
            <p14:sldId id="351"/>
            <p14:sldId id="399"/>
            <p14:sldId id="400"/>
            <p14:sldId id="401"/>
            <p14:sldId id="402"/>
            <p14:sldId id="403"/>
            <p14:sldId id="404"/>
            <p14:sldId id="363"/>
            <p14:sldId id="348"/>
            <p14:sldId id="349"/>
            <p14:sldId id="347"/>
            <p14:sldId id="405"/>
            <p14:sldId id="318"/>
            <p14:sldId id="3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1" autoAdjust="0"/>
    <p:restoredTop sz="87885" autoAdjust="0"/>
  </p:normalViewPr>
  <p:slideViewPr>
    <p:cSldViewPr snapToGrid="0">
      <p:cViewPr varScale="1">
        <p:scale>
          <a:sx n="103" d="100"/>
          <a:sy n="103" d="100"/>
        </p:scale>
        <p:origin x="10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18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57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Квитанция</a:t>
            </a:r>
            <a:r>
              <a:rPr lang="ru-RU" baseline="0" dirty="0" smtClean="0"/>
              <a:t> </a:t>
            </a:r>
            <a:r>
              <a:rPr lang="en-US" baseline="0" dirty="0" smtClean="0"/>
              <a:t>=</a:t>
            </a:r>
            <a:r>
              <a:rPr lang="ru-RU" baseline="0" dirty="0" smtClean="0"/>
              <a:t> </a:t>
            </a:r>
            <a:r>
              <a:rPr lang="en-US" baseline="0" dirty="0" err="1" smtClean="0"/>
              <a:t>ReceiveConfirmation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14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Ooops</a:t>
            </a:r>
            <a:r>
              <a:rPr lang="en-US" dirty="0" smtClean="0"/>
              <a:t>. </a:t>
            </a:r>
            <a:r>
              <a:rPr lang="ru-RU" dirty="0" smtClean="0"/>
              <a:t>Квитанция</a:t>
            </a:r>
            <a:r>
              <a:rPr lang="ru-RU" baseline="0" dirty="0" smtClean="0"/>
              <a:t> </a:t>
            </a:r>
            <a:r>
              <a:rPr lang="en-US" baseline="0" dirty="0" smtClean="0"/>
              <a:t>=</a:t>
            </a:r>
            <a:r>
              <a:rPr lang="ru-RU" baseline="0" dirty="0" smtClean="0"/>
              <a:t> </a:t>
            </a:r>
            <a:r>
              <a:rPr lang="en-US" baseline="0" dirty="0" err="1" smtClean="0"/>
              <a:t>ReceiveConfirmation</a:t>
            </a:r>
            <a:r>
              <a:rPr lang="en-US" baseline="0" dirty="0" smtClean="0"/>
              <a:t>, </a:t>
            </a:r>
            <a:r>
              <a:rPr lang="ru-RU" baseline="0" dirty="0" smtClean="0"/>
              <a:t>Подтверждение — </a:t>
            </a:r>
            <a:r>
              <a:rPr lang="en-US" baseline="0" dirty="0" err="1" smtClean="0"/>
              <a:t>ReportConfirmation</a:t>
            </a:r>
            <a:r>
              <a:rPr lang="ru-RU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Привет путаница.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136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привет</a:t>
            </a:r>
            <a:r>
              <a:rPr lang="ru-RU" baseline="0" dirty="0" smtClean="0"/>
              <a:t> </a:t>
            </a:r>
            <a:r>
              <a:rPr lang="ru-RU" dirty="0" smtClean="0"/>
              <a:t>адская путаница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959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Иногда</a:t>
            </a:r>
            <a:r>
              <a:rPr lang="ru-RU" baseline="0" dirty="0" smtClean="0"/>
              <a:t> лучше оставить русский язык русским, просто чтобы не создавать путаницы.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858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404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928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854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87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46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Execute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40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Шаблон</a:t>
            </a:r>
            <a:r>
              <a:rPr lang="ru-RU" baseline="0" dirty="0" smtClean="0"/>
              <a:t> — </a:t>
            </a:r>
            <a:r>
              <a:rPr lang="en-US" baseline="0" dirty="0" smtClean="0"/>
              <a:t>Entity</a:t>
            </a:r>
          </a:p>
          <a:p>
            <a:r>
              <a:rPr lang="ru-RU" baseline="0" dirty="0" smtClean="0"/>
              <a:t>Данные для отчета — </a:t>
            </a:r>
            <a:r>
              <a:rPr lang="en-US" baseline="0" dirty="0" smtClean="0"/>
              <a:t>Entity</a:t>
            </a:r>
          </a:p>
          <a:p>
            <a:r>
              <a:rPr lang="ru-RU" dirty="0" err="1" smtClean="0"/>
              <a:t>Репозиторий</a:t>
            </a:r>
            <a:r>
              <a:rPr lang="ru-RU" baseline="0" dirty="0" smtClean="0"/>
              <a:t> шаблонов, </a:t>
            </a:r>
            <a:r>
              <a:rPr lang="ru-RU" baseline="0" dirty="0" err="1" smtClean="0"/>
              <a:t>репозиторий</a:t>
            </a:r>
            <a:r>
              <a:rPr lang="ru-RU" baseline="0" dirty="0" smtClean="0"/>
              <a:t> данных — сервисы</a:t>
            </a:r>
          </a:p>
          <a:p>
            <a:r>
              <a:rPr lang="ru-RU" baseline="0" dirty="0" smtClean="0"/>
              <a:t>Генератор отчета — сервис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677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263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</a:t>
            </a:r>
            <a:r>
              <a:rPr lang="ru-RU" baseline="0" dirty="0" smtClean="0"/>
              <a:t> делать ДКА, то получится много-много состояний и много потенциально возможных переходов. Сложно!</a:t>
            </a:r>
          </a:p>
          <a:p>
            <a:endParaRPr lang="ru-RU" baseline="0" dirty="0" smtClean="0"/>
          </a:p>
          <a:p>
            <a:r>
              <a:rPr lang="en-US" baseline="0" dirty="0" smtClean="0"/>
              <a:t>SRP</a:t>
            </a:r>
            <a:r>
              <a:rPr lang="ru-RU" baseline="0" dirty="0" smtClean="0"/>
              <a:t> → </a:t>
            </a:r>
            <a:r>
              <a:rPr lang="en-US" baseline="0" dirty="0" err="1" smtClean="0"/>
              <a:t>PotHolder</a:t>
            </a:r>
            <a:r>
              <a:rPr lang="en-US" baseline="0" dirty="0" smtClean="0"/>
              <a:t>+ Valve + Boiler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615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8741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32 </a:t>
            </a:r>
            <a:r>
              <a:rPr lang="ru-RU" dirty="0" smtClean="0"/>
              <a:t>мин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25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ru-RU" baseline="0" dirty="0" smtClean="0"/>
              <a:t>За гибкость надо платить структурной сложностью. :-(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Где скрываются все операторы </a:t>
            </a:r>
            <a:r>
              <a:rPr lang="en-US" baseline="0" dirty="0" smtClean="0"/>
              <a:t>new</a:t>
            </a:r>
            <a:r>
              <a:rPr lang="ru-RU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 умения создавать стабильные интерфейсы это не работает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:(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36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86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нарушение </a:t>
            </a:r>
            <a:r>
              <a:rPr lang="en-US" baseline="0" dirty="0" smtClean="0"/>
              <a:t>DIP</a:t>
            </a:r>
            <a:r>
              <a:rPr lang="ru-RU" baseline="0" dirty="0" smtClean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495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r>
              <a:rPr lang="en-US" baseline="0" dirty="0" smtClean="0"/>
              <a:t> — </a:t>
            </a:r>
            <a:r>
              <a:rPr lang="ru-RU" baseline="0" dirty="0" smtClean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4316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Разбираем</a:t>
            </a:r>
            <a:r>
              <a:rPr lang="ru-RU" baseline="0" dirty="0" smtClean="0"/>
              <a:t> пример из документации.</a:t>
            </a:r>
          </a:p>
          <a:p>
            <a:r>
              <a:rPr lang="ru-RU" baseline="0" dirty="0" smtClean="0"/>
              <a:t>Обсуждаем </a:t>
            </a:r>
            <a:r>
              <a:rPr lang="en-US" baseline="0" dirty="0" smtClean="0"/>
              <a:t>Fluent Interface </a:t>
            </a:r>
            <a:r>
              <a:rPr lang="ru-RU" baseline="0" dirty="0" smtClean="0"/>
              <a:t>конфигурирования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08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кода</a:t>
            </a:r>
            <a:r>
              <a:rPr lang="ru-RU" baseline="0" dirty="0" smtClean="0"/>
              <a:t> стало больше :(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58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C#</a:t>
            </a:r>
            <a:r>
              <a:rPr lang="ru-RU" dirty="0" smtClean="0"/>
              <a:t> 6</a:t>
            </a:r>
            <a:r>
              <a:rPr lang="ru-RU" baseline="0" dirty="0" smtClean="0"/>
              <a:t> придется написать ещё и конструктор.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Не решили проблему с повтором списка параметров конструктора в </a:t>
            </a:r>
            <a:r>
              <a:rPr lang="en-US" baseline="0" dirty="0" smtClean="0"/>
              <a:t>Feed</a:t>
            </a:r>
            <a:r>
              <a:rPr lang="ru-RU" baseline="0" dirty="0" smtClean="0"/>
              <a:t>. Если будут ещё параметры кроме </a:t>
            </a:r>
            <a:r>
              <a:rPr lang="en-US" baseline="0" dirty="0" smtClean="0"/>
              <a:t>Name</a:t>
            </a:r>
            <a:r>
              <a:rPr lang="ru-RU" baseline="0" dirty="0" smtClean="0"/>
              <a:t> и ещё методы для модификации, то везде придется </a:t>
            </a:r>
            <a:r>
              <a:rPr lang="ru-RU" baseline="0" dirty="0" err="1" smtClean="0"/>
              <a:t>копипастить</a:t>
            </a:r>
            <a:r>
              <a:rPr lang="ru-RU" baseline="0" dirty="0" smtClean="0"/>
              <a:t> </a:t>
            </a:r>
            <a:r>
              <a:rPr lang="ru-RU" baseline="0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0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Нет методов, но решена </a:t>
            </a:r>
            <a:r>
              <a:rPr lang="ru-RU" dirty="0" err="1" smtClean="0"/>
              <a:t>копипаста</a:t>
            </a:r>
            <a:r>
              <a:rPr lang="ru-RU" dirty="0" smtClean="0"/>
              <a:t> параметров конструктора с помощью оператора </a:t>
            </a:r>
            <a:r>
              <a:rPr lang="en-US" dirty="0" smtClean="0"/>
              <a:t>with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500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</a:t>
            </a:r>
            <a:r>
              <a:rPr lang="en-US" dirty="0" smtClean="0"/>
              <a:t>persistent</a:t>
            </a:r>
            <a:r>
              <a:rPr lang="ru-RU" dirty="0" smtClean="0"/>
              <a:t> структура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0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94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try-finally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smtClean="0"/>
              <a:t>Dispose</a:t>
            </a:r>
            <a:r>
              <a:rPr lang="ru-RU" baseline="0" dirty="0" smtClean="0"/>
              <a:t> — вывести затраченное время, измеренное </a:t>
            </a:r>
            <a:r>
              <a:rPr lang="en-US" baseline="0" dirty="0" smtClean="0"/>
              <a:t>Stopwatch</a:t>
            </a:r>
            <a:r>
              <a:rPr lang="ru-RU" baseline="0" dirty="0" smtClean="0"/>
              <a:t>-ем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2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5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3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6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8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1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4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4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intern-2015/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cottWlaschin/c-ligh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Microsoft.Bcl.Immutabl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rse_is_bet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liki/FluentInterface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ddd-cqrs-base-project/downloads/detail?name=DomainDrivenDesignQuicklyOnline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2.com/ppr/checks.html#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liki/DomainSpecificLanguage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objectmentor.com/resources/articles/Principles_and_Patterns.pdf" TargetMode="External"/><Relationship Id="rId2" Type="http://schemas.openxmlformats.org/officeDocument/2006/relationships/hyperlink" Target="https://ru.wikipedia.org/wiki/SOLID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injection.html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ject/Ninjec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://featuretests.apphb.com/DependencyInjection.html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83169/" TargetMode="External"/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://qualityisspeed.blogspot.ru/2014/09/beyond-solid-dependency-elimination.html" TargetMode="Externa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Сделайте</a:t>
            </a:r>
            <a:r>
              <a:rPr lang="en-US" dirty="0" smtClean="0"/>
              <a:t> fork </a:t>
            </a:r>
            <a:r>
              <a:rPr lang="ru-RU" dirty="0" smtClean="0"/>
              <a:t>и </a:t>
            </a:r>
            <a:r>
              <a:rPr lang="en-US" dirty="0" smtClean="0"/>
              <a:t>clone</a:t>
            </a:r>
            <a:r>
              <a:rPr lang="ru-RU" dirty="0" smtClean="0"/>
              <a:t> </a:t>
            </a:r>
            <a:r>
              <a:rPr lang="ru-RU" dirty="0" err="1" smtClean="0"/>
              <a:t>репозитория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hlinkClick r:id="rId2"/>
              </a:rPr>
              <a:t>https://github.com/kontur</a:t>
            </a:r>
            <a:r>
              <a:rPr lang="ru-RU" dirty="0">
                <a:hlinkClick r:id="rId2"/>
              </a:rPr>
              <a:t>-</a:t>
            </a:r>
            <a:r>
              <a:rPr lang="en-US" dirty="0">
                <a:hlinkClick r:id="rId2"/>
              </a:rPr>
              <a:t>intern-2015/design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9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Exploration 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Self-explaining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Typing friendly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8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от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Crawler</a:t>
            </a:r>
            <a:r>
              <a:rPr lang="ru-RU" dirty="0" smtClean="0"/>
              <a:t> для скачивания веб-страниц</a:t>
            </a:r>
          </a:p>
          <a:p>
            <a:pPr lvl="1"/>
            <a:r>
              <a:rPr lang="ru-RU" dirty="0" smtClean="0"/>
              <a:t>Для разбора страниц использует интерфейс </a:t>
            </a:r>
            <a:r>
              <a:rPr lang="en-US" dirty="0" err="1" smtClean="0"/>
              <a:t>IPageParser</a:t>
            </a:r>
            <a:endParaRPr lang="en-US" dirty="0" smtClean="0"/>
          </a:p>
          <a:p>
            <a:r>
              <a:rPr lang="ru-RU" dirty="0" smtClean="0"/>
              <a:t>Независимая библиотека </a:t>
            </a:r>
            <a:r>
              <a:rPr lang="en-US" dirty="0" err="1" smtClean="0"/>
              <a:t>HtmlParser</a:t>
            </a:r>
            <a:r>
              <a:rPr lang="ru-RU" dirty="0" smtClean="0"/>
              <a:t> для разбора веб-страниц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61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22517" y="886409"/>
            <a:ext cx="3638936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IPageParser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Crawler(</a:t>
            </a:r>
            <a:r>
              <a:rPr lang="en-US" sz="2800" dirty="0" err="1" smtClean="0"/>
              <a:t>IPageParser</a:t>
            </a:r>
            <a:r>
              <a:rPr lang="en-US" sz="2800" dirty="0" smtClean="0"/>
              <a:t> p)</a:t>
            </a:r>
            <a:endParaRPr lang="ru-RU" sz="2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70583" y="974280"/>
            <a:ext cx="3881534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</a:t>
            </a:r>
            <a:r>
              <a:rPr lang="en-US" sz="2800" dirty="0" smtClean="0"/>
              <a:t> : </a:t>
            </a:r>
            <a:r>
              <a:rPr lang="en-US" sz="2800" dirty="0" err="1" smtClean="0"/>
              <a:t>IPageParser</a:t>
            </a:r>
            <a:endParaRPr lang="ru-RU" sz="2800" dirty="0"/>
          </a:p>
        </p:txBody>
      </p:sp>
      <p:cxnSp>
        <p:nvCxnSpPr>
          <p:cNvPr id="7" name="Прямая со стрелкой 6"/>
          <p:cNvCxnSpPr>
            <a:stCxn id="5" idx="1"/>
            <a:endCxn id="4" idx="3"/>
          </p:cNvCxnSpPr>
          <p:nvPr/>
        </p:nvCxnSpPr>
        <p:spPr>
          <a:xfrm flipH="1">
            <a:off x="4161453" y="1516225"/>
            <a:ext cx="7091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522517" y="2988906"/>
            <a:ext cx="3638936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Crawler(</a:t>
            </a:r>
            <a:r>
              <a:rPr lang="en-US" sz="2800" dirty="0" err="1"/>
              <a:t>IPageParser</a:t>
            </a:r>
            <a:r>
              <a:rPr lang="en-US" sz="2800" dirty="0"/>
              <a:t> p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870582" y="3076777"/>
            <a:ext cx="3881535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IPageParser</a:t>
            </a:r>
            <a:endParaRPr lang="en-US" sz="2800" dirty="0" smtClean="0"/>
          </a:p>
          <a:p>
            <a:pPr algn="ctr"/>
            <a:r>
              <a:rPr lang="en-US" sz="2800" dirty="0" err="1" smtClean="0"/>
              <a:t>HtmlParser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err="1" smtClean="0"/>
              <a:t>IPageParser</a:t>
            </a:r>
            <a:endParaRPr lang="ru-RU" sz="2800" dirty="0"/>
          </a:p>
        </p:txBody>
      </p:sp>
      <p:cxnSp>
        <p:nvCxnSpPr>
          <p:cNvPr id="15" name="Прямая со стрелкой 14"/>
          <p:cNvCxnSpPr>
            <a:stCxn id="13" idx="3"/>
            <a:endCxn id="14" idx="1"/>
          </p:cNvCxnSpPr>
          <p:nvPr/>
        </p:nvCxnSpPr>
        <p:spPr>
          <a:xfrm>
            <a:off x="4161453" y="3618722"/>
            <a:ext cx="7091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7667" y="5206480"/>
            <a:ext cx="462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прямоугольниками обозначены сборки, </a:t>
            </a:r>
            <a:br>
              <a:rPr lang="ru-RU" sz="2000" dirty="0" smtClean="0"/>
            </a:br>
            <a:r>
              <a:rPr lang="ru-RU" sz="2000" dirty="0" smtClean="0"/>
              <a:t>стрелками — зависимости сборок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388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13184" y="880972"/>
            <a:ext cx="3620277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Crawler(</a:t>
            </a:r>
            <a:r>
              <a:rPr lang="en-US" sz="2800" dirty="0" err="1" smtClean="0"/>
              <a:t>IPageParser</a:t>
            </a:r>
            <a:r>
              <a:rPr lang="en-US" sz="2800" dirty="0" smtClean="0"/>
              <a:t> p)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14594" y="880972"/>
            <a:ext cx="3946852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</a:t>
            </a:r>
            <a:r>
              <a:rPr lang="en-US" sz="2800" dirty="0"/>
              <a:t> </a:t>
            </a:r>
            <a:r>
              <a:rPr lang="en-US" sz="2800" dirty="0" smtClean="0"/>
              <a:t>: </a:t>
            </a:r>
            <a:r>
              <a:rPr lang="en-US" sz="2800" dirty="0" err="1" smtClean="0"/>
              <a:t>IPageParser</a:t>
            </a:r>
            <a:endParaRPr lang="ru-RU" sz="28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610947" y="3509077"/>
            <a:ext cx="2202024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IPageParser</a:t>
            </a:r>
            <a:endParaRPr lang="en-US" sz="2800" dirty="0" smtClean="0"/>
          </a:p>
        </p:txBody>
      </p:sp>
      <p:cxnSp>
        <p:nvCxnSpPr>
          <p:cNvPr id="15" name="Прямая со стрелкой 14"/>
          <p:cNvCxnSpPr>
            <a:stCxn id="4" idx="2"/>
            <a:endCxn id="13" idx="0"/>
          </p:cNvCxnSpPr>
          <p:nvPr/>
        </p:nvCxnSpPr>
        <p:spPr>
          <a:xfrm>
            <a:off x="2323323" y="1964862"/>
            <a:ext cx="2388636" cy="1544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13" idx="0"/>
          </p:cNvCxnSpPr>
          <p:nvPr/>
        </p:nvCxnSpPr>
        <p:spPr>
          <a:xfrm flipH="1">
            <a:off x="4711959" y="1964862"/>
            <a:ext cx="2076061" cy="1544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7667" y="5206480"/>
            <a:ext cx="462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прямоугольниками обозначены сборки, </a:t>
            </a:r>
            <a:br>
              <a:rPr lang="ru-RU" sz="2000" dirty="0" smtClean="0"/>
            </a:br>
            <a:r>
              <a:rPr lang="ru-RU" sz="2000" dirty="0" smtClean="0"/>
              <a:t>стрелками — зависимости сборок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6642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38539" y="793101"/>
            <a:ext cx="3596950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IPageParser</a:t>
            </a:r>
            <a:endParaRPr lang="en-US" sz="2800" dirty="0" smtClean="0"/>
          </a:p>
          <a:p>
            <a:pPr algn="ctr"/>
            <a:r>
              <a:rPr lang="en-US" sz="2800" dirty="0" smtClean="0"/>
              <a:t>Crawler(</a:t>
            </a:r>
            <a:r>
              <a:rPr lang="en-US" sz="2800" dirty="0" err="1" smtClean="0"/>
              <a:t>IPageParser</a:t>
            </a:r>
            <a:r>
              <a:rPr lang="en-US" sz="2800" dirty="0" smtClean="0"/>
              <a:t> p)</a:t>
            </a:r>
            <a:endParaRPr lang="ru-RU" sz="2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645019" y="880972"/>
            <a:ext cx="2286001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</a:t>
            </a:r>
            <a:endParaRPr lang="ru-RU" sz="28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108718" y="3462425"/>
            <a:ext cx="5505062" cy="12028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HtmlParserAdapter</a:t>
            </a:r>
            <a:r>
              <a:rPr lang="en-US" sz="2800" dirty="0" smtClean="0"/>
              <a:t> : </a:t>
            </a:r>
            <a:r>
              <a:rPr lang="en-US" sz="2800" dirty="0" err="1" smtClean="0"/>
              <a:t>IPageParser</a:t>
            </a:r>
            <a:endParaRPr lang="en-US" sz="2800" dirty="0" smtClean="0"/>
          </a:p>
        </p:txBody>
      </p:sp>
      <p:cxnSp>
        <p:nvCxnSpPr>
          <p:cNvPr id="15" name="Прямая со стрелкой 14"/>
          <p:cNvCxnSpPr>
            <a:stCxn id="13" idx="0"/>
            <a:endCxn id="4" idx="2"/>
          </p:cNvCxnSpPr>
          <p:nvPr/>
        </p:nvCxnSpPr>
        <p:spPr>
          <a:xfrm flipH="1" flipV="1">
            <a:off x="2237014" y="2052732"/>
            <a:ext cx="2624235" cy="1409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3" idx="0"/>
            <a:endCxn id="5" idx="2"/>
          </p:cNvCxnSpPr>
          <p:nvPr/>
        </p:nvCxnSpPr>
        <p:spPr>
          <a:xfrm flipV="1">
            <a:off x="4861249" y="1964862"/>
            <a:ext cx="1926771" cy="1497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47667" y="5206480"/>
            <a:ext cx="462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прямоугольниками обозначены сборки, </a:t>
            </a:r>
            <a:br>
              <a:rPr lang="ru-RU" sz="2000" dirty="0" smtClean="0"/>
            </a:br>
            <a:r>
              <a:rPr lang="ru-RU" sz="2000" dirty="0" smtClean="0"/>
              <a:t>стрелками — зависимости сборок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7736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 от интерфейсов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Адаптеры, лишние зависимости — </a:t>
            </a:r>
            <a:br>
              <a:rPr lang="ru-RU" dirty="0" smtClean="0"/>
            </a:br>
            <a:r>
              <a:rPr lang="ru-RU" dirty="0" smtClean="0"/>
              <a:t>		слишком много суеты не по делу!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же просто вот так:</a:t>
            </a:r>
            <a:endParaRPr lang="ru-RU" dirty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crowler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Crowler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html) =&gt;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HtmlParser.ExtractUrls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(html))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/>
              <a:t>Вместо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IPageParser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/>
              <a:t>получаем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[]&gt;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52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 Cheat sheet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31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1. </a:t>
            </a:r>
            <a:r>
              <a:rPr lang="en-US" sz="2400" b="1" dirty="0"/>
              <a:t>[</a:t>
            </a:r>
            <a:r>
              <a:rPr lang="ru-RU" sz="2400" b="1" dirty="0" smtClean="0"/>
              <a:t>идеально</a:t>
            </a:r>
            <a:r>
              <a:rPr lang="en-US" sz="2400" b="1" dirty="0" smtClean="0"/>
              <a:t>]</a:t>
            </a:r>
            <a:r>
              <a:rPr lang="en-US" sz="2400" dirty="0" smtClean="0"/>
              <a:t> </a:t>
            </a:r>
            <a:r>
              <a:rPr lang="ru-RU" sz="2400" dirty="0" smtClean="0"/>
              <a:t>Чистая функция без побочных эффектов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b="1" dirty="0" smtClean="0"/>
              <a:t>[</a:t>
            </a:r>
            <a:r>
              <a:rPr lang="ru-RU" sz="2400" b="1" dirty="0" err="1" smtClean="0"/>
              <a:t>ок</a:t>
            </a:r>
            <a:r>
              <a:rPr lang="en-US" sz="2400" b="1" dirty="0"/>
              <a:t>]</a:t>
            </a:r>
            <a:r>
              <a:rPr lang="ru-RU" sz="2400" dirty="0" smtClean="0"/>
              <a:t> Неизменяемый объект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3. </a:t>
            </a:r>
            <a:r>
              <a:rPr lang="en-US" sz="2400" b="1" dirty="0"/>
              <a:t>[</a:t>
            </a:r>
            <a:r>
              <a:rPr lang="ru-RU" sz="2400" b="1" dirty="0" smtClean="0"/>
              <a:t>терпимо</a:t>
            </a:r>
            <a:r>
              <a:rPr lang="en-US" sz="2400" b="1" dirty="0" smtClean="0"/>
              <a:t>]</a:t>
            </a:r>
            <a:r>
              <a:rPr lang="ru-RU" sz="2400" dirty="0" smtClean="0"/>
              <a:t> Изменяемый объект с простыми </a:t>
            </a:r>
            <a:r>
              <a:rPr lang="ru-RU" sz="2400" dirty="0"/>
              <a:t>(п1-2) </a:t>
            </a:r>
            <a:r>
              <a:rPr lang="ru-RU" sz="2400" dirty="0" smtClean="0"/>
              <a:t>зависимостями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4. </a:t>
            </a:r>
            <a:r>
              <a:rPr lang="en-US" sz="2400" b="1" dirty="0"/>
              <a:t>[</a:t>
            </a:r>
            <a:r>
              <a:rPr lang="ru-RU" sz="2400" b="1" dirty="0" smtClean="0"/>
              <a:t>плохо</a:t>
            </a:r>
            <a:r>
              <a:rPr lang="en-US" sz="2400" b="1" dirty="0" smtClean="0"/>
              <a:t>]</a:t>
            </a:r>
            <a:r>
              <a:rPr lang="ru-RU" sz="2400" dirty="0" smtClean="0"/>
              <a:t> Изменяемый объект, взаимодействующий с другими изменяемыми объектами</a:t>
            </a:r>
          </a:p>
          <a:p>
            <a:pPr marL="0" indent="0">
              <a:buNone/>
            </a:pPr>
            <a:r>
              <a:rPr lang="ru-RU" sz="2400" dirty="0" smtClean="0"/>
              <a:t>5. </a:t>
            </a:r>
            <a:r>
              <a:rPr lang="en-US" sz="2400" b="1" dirty="0" smtClean="0"/>
              <a:t>[</a:t>
            </a:r>
            <a:r>
              <a:rPr lang="ru-RU" sz="2400" b="1" dirty="0" err="1" smtClean="0"/>
              <a:t>адище</a:t>
            </a:r>
            <a:r>
              <a:rPr lang="en-US" sz="2400" b="1" dirty="0"/>
              <a:t>]</a:t>
            </a:r>
            <a:r>
              <a:rPr lang="ru-RU" sz="2400" dirty="0" smtClean="0"/>
              <a:t> Изменяемый объект, с неявными зависимостями от других изменяемых объектов</a:t>
            </a:r>
          </a:p>
          <a:p>
            <a:pPr marL="0" indent="0">
              <a:buNone/>
            </a:pPr>
            <a:r>
              <a:rPr lang="ru-RU" sz="2400" dirty="0" smtClean="0"/>
              <a:t>6. </a:t>
            </a:r>
            <a:r>
              <a:rPr lang="en-US" sz="2400" b="1" dirty="0" smtClean="0"/>
              <a:t>[</a:t>
            </a:r>
            <a:r>
              <a:rPr lang="ru-RU" sz="2400" b="1" dirty="0" smtClean="0"/>
              <a:t>дом 2</a:t>
            </a:r>
            <a:r>
              <a:rPr lang="en-US" sz="2400" b="1" dirty="0" smtClean="0"/>
              <a:t>]</a:t>
            </a:r>
            <a:r>
              <a:rPr lang="ru-RU" sz="2400" dirty="0" smtClean="0"/>
              <a:t> Все это, работающее в нескольких потоках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56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 vs DIP.</a:t>
            </a:r>
            <a:r>
              <a:rPr lang="ru-RU" dirty="0" smtClean="0"/>
              <a:t> </a:t>
            </a:r>
            <a:r>
              <a:rPr lang="en-US" dirty="0" smtClean="0"/>
              <a:t>Round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StringsDbReader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reader)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ReadNextRecord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ParseRecords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lines)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ParseRecords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lines)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54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 vs DIP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/>
              <a:t>Round</a:t>
            </a:r>
            <a:r>
              <a:rPr lang="ru-RU" dirty="0"/>
              <a:t>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2682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IWriter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resultWriter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Build(...)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report)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967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SolutionFound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 vs DIP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/>
              <a:t>Round</a:t>
            </a:r>
            <a:r>
              <a:rPr lang="ru-RU" dirty="0"/>
              <a:t> 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61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</a:t>
            </a:r>
            <a:r>
              <a:rPr lang="en-US" dirty="0" smtClean="0"/>
              <a:t>DIP</a:t>
            </a:r>
            <a:r>
              <a:rPr lang="ru-RU" dirty="0" smtClean="0"/>
              <a:t> вообще нужен?!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Да, но реже, чем кажется.</a:t>
            </a:r>
          </a:p>
          <a:p>
            <a:r>
              <a:rPr lang="ru-RU" dirty="0" smtClean="0"/>
              <a:t>Когда есть нетривиальная иерархия </a:t>
            </a:r>
            <a:br>
              <a:rPr lang="ru-RU" dirty="0" smtClean="0"/>
            </a:br>
            <a:r>
              <a:rPr lang="ru-RU" dirty="0" smtClean="0"/>
              <a:t>(команды в примере на </a:t>
            </a:r>
            <a:r>
              <a:rPr lang="en-US" dirty="0" smtClean="0"/>
              <a:t>DI</a:t>
            </a:r>
            <a:r>
              <a:rPr lang="ru-RU" dirty="0" smtClean="0"/>
              <a:t>)</a:t>
            </a:r>
          </a:p>
          <a:p>
            <a:r>
              <a:rPr lang="ru-RU" dirty="0" smtClean="0"/>
              <a:t>Когда интерфейс сложнее, чем один метод (</a:t>
            </a:r>
            <a:r>
              <a:rPr lang="en-US" dirty="0" err="1" smtClean="0"/>
              <a:t>SortedSet</a:t>
            </a:r>
            <a:r>
              <a:rPr lang="en-US" dirty="0" smtClean="0"/>
              <a:t>, </a:t>
            </a:r>
            <a:r>
              <a:rPr lang="en-US" dirty="0" err="1" smtClean="0"/>
              <a:t>LRUCache</a:t>
            </a:r>
            <a:r>
              <a:rPr lang="en-US" dirty="0" smtClean="0"/>
              <a:t>, </a:t>
            </a:r>
            <a:r>
              <a:rPr lang="en-US" dirty="0" err="1" smtClean="0"/>
              <a:t>StringWriter</a:t>
            </a:r>
            <a:r>
              <a:rPr lang="en-US" dirty="0" smtClean="0"/>
              <a:t>, </a:t>
            </a:r>
            <a:r>
              <a:rPr lang="en-US" dirty="0" err="1" smtClean="0"/>
              <a:t>UserRepository</a:t>
            </a:r>
            <a:r>
              <a:rPr lang="ru-RU" dirty="0" smtClean="0"/>
              <a:t>)</a:t>
            </a:r>
          </a:p>
          <a:p>
            <a:r>
              <a:rPr lang="ru-RU" dirty="0" smtClean="0"/>
              <a:t>Большие компоненты программы, собираемые </a:t>
            </a:r>
            <a:r>
              <a:rPr lang="en-US" dirty="0" smtClean="0"/>
              <a:t>DI</a:t>
            </a:r>
            <a:r>
              <a:rPr lang="ru-RU" dirty="0" smtClean="0"/>
              <a:t>-контейнером. </a:t>
            </a:r>
            <a:br>
              <a:rPr lang="ru-RU" dirty="0" smtClean="0"/>
            </a:br>
            <a:r>
              <a:rPr lang="ru-RU" dirty="0" smtClean="0"/>
              <a:t>(А внутри они могут быть реализованы без </a:t>
            </a:r>
            <a:r>
              <a:rPr lang="en-US" dirty="0" smtClean="0"/>
              <a:t>DIP</a:t>
            </a:r>
            <a:r>
              <a:rPr lang="ru-RU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0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consumerConstructor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"Gabriel"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WithEmail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"example@qmail.com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.Create();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9504" y="5136000"/>
            <a:ext cx="6987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П</a:t>
            </a:r>
            <a:r>
              <a:rPr lang="ru-RU" sz="2800" dirty="0" err="1" smtClean="0"/>
              <a:t>роактивный</a:t>
            </a:r>
            <a:r>
              <a:rPr lang="ru-RU" sz="2800" dirty="0" smtClean="0"/>
              <a:t> </a:t>
            </a:r>
            <a:r>
              <a:rPr lang="en-US" sz="2800" dirty="0" err="1" smtClean="0"/>
              <a:t>Intellisence</a:t>
            </a:r>
            <a:r>
              <a:rPr lang="en-US" sz="2800" dirty="0" smtClean="0"/>
              <a:t> — exploration!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Typing friendly</a:t>
            </a:r>
          </a:p>
        </p:txBody>
      </p:sp>
    </p:spTree>
    <p:extLst>
      <p:ext uri="{BB962C8B-B14F-4D97-AF65-F5344CB8AC3E}">
        <p14:creationId xmlns:p14="http://schemas.microsoft.com/office/powerpoint/2010/main" val="19913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Понятность и простота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Fluent Interface, DDD, </a:t>
            </a:r>
            <a:r>
              <a:rPr lang="en-US" dirty="0" err="1" smtClean="0"/>
              <a:t>PureFunc</a:t>
            </a:r>
            <a:endParaRPr lang="en-US" dirty="0" smtClean="0"/>
          </a:p>
          <a:p>
            <a:r>
              <a:rPr lang="ru-RU" dirty="0" smtClean="0"/>
              <a:t>Корректность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DDD, </a:t>
            </a:r>
            <a:r>
              <a:rPr lang="en-US" dirty="0" err="1"/>
              <a:t>MockTesting</a:t>
            </a:r>
            <a:r>
              <a:rPr lang="en-US" dirty="0"/>
              <a:t>, </a:t>
            </a:r>
            <a:r>
              <a:rPr lang="en-US" dirty="0" smtClean="0"/>
              <a:t>Immutable, </a:t>
            </a:r>
            <a:r>
              <a:rPr lang="en-US" dirty="0" err="1" smtClean="0"/>
              <a:t>PureFunc</a:t>
            </a:r>
            <a:endParaRPr lang="en-US" dirty="0" smtClean="0"/>
          </a:p>
          <a:p>
            <a:r>
              <a:rPr lang="ru-RU" dirty="0" smtClean="0"/>
              <a:t>Готовность к изменениям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SOLID, DI-Container, DEP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7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b="1" dirty="0" err="1"/>
              <a:t>DependencyElimination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Отрефакторить</a:t>
            </a:r>
            <a:r>
              <a:rPr lang="ru-RU" dirty="0" smtClean="0"/>
              <a:t> код</a:t>
            </a:r>
          </a:p>
          <a:p>
            <a:r>
              <a:rPr lang="ru-RU" dirty="0" smtClean="0"/>
              <a:t>Код должен распасться на модули:</a:t>
            </a:r>
          </a:p>
          <a:p>
            <a:pPr lvl="1"/>
            <a:r>
              <a:rPr lang="ru-RU" dirty="0" smtClean="0"/>
              <a:t>не связанные даже по интерфейсам</a:t>
            </a:r>
          </a:p>
          <a:p>
            <a:pPr lvl="1"/>
            <a:r>
              <a:rPr lang="ru-RU" dirty="0" smtClean="0"/>
              <a:t>повторно используемые</a:t>
            </a:r>
          </a:p>
          <a:p>
            <a:pPr lvl="1"/>
            <a:r>
              <a:rPr lang="ru-RU" dirty="0" smtClean="0"/>
              <a:t>легко тестируемые</a:t>
            </a:r>
          </a:p>
        </p:txBody>
      </p:sp>
    </p:spTree>
    <p:extLst>
      <p:ext uri="{BB962C8B-B14F-4D97-AF65-F5344CB8AC3E}">
        <p14:creationId xmlns:p14="http://schemas.microsoft.com/office/powerpoint/2010/main" val="8883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7688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3713672"/>
            <a:ext cx="5070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Код читается как обычный текст</a:t>
            </a:r>
            <a:endParaRPr lang="en-US" sz="2800" dirty="0" smtClean="0"/>
          </a:p>
        </p:txBody>
      </p:sp>
      <p:pic>
        <p:nvPicPr>
          <p:cNvPr id="7" name="Picture 2" descr="http://fc04.deviantart.net/fs71/f/2012/121/8/d/fuck_yea_png_by_tglitterandvintage-d4y6i7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474" y="4747215"/>
            <a:ext cx="2753439" cy="21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Assert.That</a:t>
            </a:r>
            <a:r>
              <a:rPr lang="ru-RU" dirty="0" smtClean="0"/>
              <a:t>?! А как же правила?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— существительное</a:t>
            </a:r>
          </a:p>
          <a:p>
            <a:r>
              <a:rPr lang="ru-RU" dirty="0" smtClean="0"/>
              <a:t>Метод — глагол</a:t>
            </a:r>
          </a:p>
        </p:txBody>
      </p:sp>
      <p:pic>
        <p:nvPicPr>
          <p:cNvPr id="2050" name="Picture 2" descr="http://risovach.ru/upload/2014/04/mem/nelzya-prosto-tak-vzyat-i-boromir-mem_49029193_orig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3425823"/>
            <a:ext cx="48482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61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же е</a:t>
            </a:r>
            <a:r>
              <a:rPr lang="en-US" dirty="0" err="1" smtClean="0"/>
              <a:t>xploration</a:t>
            </a:r>
            <a:r>
              <a:rPr lang="en-US" dirty="0" smtClean="0"/>
              <a:t> friendly</a:t>
            </a:r>
            <a:r>
              <a:rPr lang="ru-RU" dirty="0" smtClean="0"/>
              <a:t>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actual,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IResolveConstraint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.That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|</a:t>
            </a:r>
            <a:endParaRPr lang="ru-RU" dirty="0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418125.vk.me/v418125754/5838/YAUHodqhs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4295774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3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25493" cy="1325563"/>
          </a:xfrm>
        </p:spPr>
        <p:txBody>
          <a:bodyPr/>
          <a:lstStyle/>
          <a:p>
            <a:r>
              <a:rPr lang="en-US" dirty="0" smtClean="0"/>
              <a:t>Exploration friendly tricks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21" y="1690689"/>
            <a:ext cx="8086921" cy="1738992"/>
          </a:xfrm>
          <a:prstGeom prst="rect">
            <a:avLst/>
          </a:prstGeom>
        </p:spPr>
      </p:pic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75607" y="3870553"/>
            <a:ext cx="7351693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dirty="0" err="1" smtClean="0">
                <a:solidFill>
                  <a:srgbClr val="000088"/>
                </a:solidFill>
                <a:latin typeface="Monaco"/>
              </a:rPr>
              <a:t>var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Monaco"/>
              </a:rPr>
              <a:t>container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=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ru-RU" altLang="ru-RU" sz="2000" dirty="0" err="1" smtClean="0">
                <a:solidFill>
                  <a:srgbClr val="000088"/>
                </a:solidFill>
                <a:latin typeface="Monaco"/>
              </a:rPr>
              <a:t>new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Container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(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ru-RU" altLang="ru-RU" sz="2000" dirty="0" smtClean="0">
                <a:solidFill>
                  <a:srgbClr val="000000"/>
                </a:solidFill>
                <a:latin typeface="Monaco"/>
              </a:rPr>
            </a:b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        c 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=&gt;</a:t>
            </a:r>
            <a:r>
              <a:rPr lang="en-US" altLang="ru-RU" sz="2000" dirty="0" smtClean="0">
                <a:solidFill>
                  <a:srgbClr val="666600"/>
                </a:solidFill>
                <a:latin typeface="Monaco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Monaco"/>
              </a:rPr>
              <a:t>c</a:t>
            </a:r>
            <a:r>
              <a:rPr lang="ru-RU" altLang="ru-RU" sz="2000" dirty="0" err="1" smtClean="0">
                <a:solidFill>
                  <a:srgbClr val="666600"/>
                </a:solidFill>
                <a:latin typeface="Monaco"/>
              </a:rPr>
              <a:t>.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ForPlugin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&lt;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IPlugin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&gt;().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UsePluggable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&lt;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Pluggable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&gt;());</a:t>
            </a:r>
            <a:r>
              <a:rPr lang="ru-RU" altLang="ru-RU" sz="1400" dirty="0" smtClean="0"/>
              <a:t> </a:t>
            </a:r>
            <a:endParaRPr lang="ru-RU" altLang="ru-RU" sz="4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4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8650" y="4992183"/>
            <a:ext cx="693959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Intellisence</a:t>
            </a:r>
            <a:r>
              <a:rPr lang="en-US" sz="2800" dirty="0" smtClean="0"/>
              <a:t> :(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static type checks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Visual Studio </a:t>
            </a:r>
            <a:r>
              <a:rPr lang="ru-RU" sz="2800" dirty="0" smtClean="0"/>
              <a:t>умеет решать эти проблемы</a:t>
            </a:r>
            <a:endParaRPr lang="en-US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513490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menu-item"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.click(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$(item)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"active"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.find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fadeIn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"margin-right"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"10px"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2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</a:t>
            </a:r>
            <a:r>
              <a:rPr lang="en-US" dirty="0" smtClean="0"/>
              <a:t> </a:t>
            </a:r>
            <a:r>
              <a:rPr lang="en-US" b="1" dirty="0" err="1" smtClean="0"/>
              <a:t>FluentApi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821317"/>
            <a:ext cx="67110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behaviour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=&gt;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Ля-ля-ля!"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.Jump(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JumpHeight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.High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=&gt;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"Aa-a-a-a-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aaaaaa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!!!"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"[набирает воздух в легкие]"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Ой!"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Кто здесь?!"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.FromMilliseconds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behaviour.Execute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00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использовать </a:t>
            </a:r>
            <a:r>
              <a:rPr lang="en-US" dirty="0" smtClean="0"/>
              <a:t>Fluent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Активно </a:t>
            </a:r>
            <a:r>
              <a:rPr lang="ru-RU" dirty="0"/>
              <a:t>используемое </a:t>
            </a:r>
            <a:r>
              <a:rPr lang="en-US" dirty="0"/>
              <a:t>API</a:t>
            </a:r>
            <a:endParaRPr lang="ru-RU" dirty="0"/>
          </a:p>
          <a:p>
            <a:r>
              <a:rPr lang="ru-RU" dirty="0"/>
              <a:t>Не жалко времени потраченного на дизайн </a:t>
            </a:r>
            <a:r>
              <a:rPr lang="en-US" dirty="0"/>
              <a:t>API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0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via immutability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4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28650" y="1499960"/>
            <a:ext cx="7886700" cy="3398611"/>
          </a:xfrm>
        </p:spPr>
        <p:txBody>
          <a:bodyPr>
            <a:noAutofit/>
          </a:bodyPr>
          <a:lstStyle/>
          <a:p>
            <a:r>
              <a:rPr lang="ru-RU" dirty="0" smtClean="0"/>
              <a:t>Проектирование — </a:t>
            </a:r>
            <a:br>
              <a:rPr lang="ru-RU" dirty="0" smtClean="0"/>
            </a:br>
            <a:r>
              <a:rPr lang="ru-RU" dirty="0" smtClean="0"/>
              <a:t>инструмент достижения целей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Каких?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0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Immutab</a:t>
            </a:r>
            <a:r>
              <a:rPr lang="en-US" b="1" dirty="0"/>
              <a:t>l</a:t>
            </a:r>
            <a:r>
              <a:rPr lang="en-US" b="1" dirty="0" smtClean="0"/>
              <a:t>e</a:t>
            </a:r>
            <a:r>
              <a:rPr lang="en-US" dirty="0" smtClean="0"/>
              <a:t> Value Objects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код </a:t>
            </a:r>
            <a:endParaRPr lang="ru-RU" dirty="0" smtClean="0"/>
          </a:p>
          <a:p>
            <a:r>
              <a:rPr lang="ru-RU" dirty="0" smtClean="0"/>
              <a:t>Меньше подвохов</a:t>
            </a:r>
            <a:endParaRPr lang="en-US" dirty="0" smtClean="0"/>
          </a:p>
          <a:p>
            <a:r>
              <a:rPr lang="en-US" dirty="0" smtClean="0"/>
              <a:t>Thread safety</a:t>
            </a:r>
            <a:endParaRPr lang="ru-RU" dirty="0" smtClean="0"/>
          </a:p>
          <a:p>
            <a:r>
              <a:rPr lang="ru-RU" dirty="0" smtClean="0"/>
              <a:t>Иногда – </a:t>
            </a:r>
            <a:r>
              <a:rPr lang="de-DE" dirty="0" err="1" smtClean="0"/>
              <a:t>persistence</a:t>
            </a:r>
            <a:r>
              <a:rPr lang="ru-RU" dirty="0" smtClean="0"/>
              <a:t> </a:t>
            </a:r>
            <a:r>
              <a:rPr lang="en-US" dirty="0" smtClean="0"/>
              <a:t>=&gt;</a:t>
            </a:r>
            <a:r>
              <a:rPr lang="ru-RU" dirty="0" smtClean="0"/>
              <a:t> экономия памяти</a:t>
            </a:r>
            <a:endParaRPr lang="de-DE" dirty="0" smtClean="0"/>
          </a:p>
          <a:p>
            <a:endParaRPr lang="de-DE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3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17638"/>
            <a:ext cx="8286750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34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strike="sngStrike" dirty="0" smtClean="0"/>
              <a:t>6.0 </a:t>
            </a:r>
            <a:r>
              <a:rPr lang="en-US" dirty="0" smtClean="0"/>
              <a:t>7.0</a:t>
            </a:r>
            <a:r>
              <a:rPr lang="ru-RU" dirty="0" smtClean="0"/>
              <a:t> (</a:t>
            </a:r>
            <a:r>
              <a:rPr lang="en-US" dirty="0" smtClean="0"/>
              <a:t>?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1610194"/>
            <a:ext cx="764632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name;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hungry;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 =&gt;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Records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Hungry: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hungryC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Name=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"Tom"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Hungry=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fullC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hungryCat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Hungry=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05931" y="5776853"/>
            <a:ext cx="5309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hlinkClick r:id="rId3"/>
              </a:rPr>
              <a:t>http://</a:t>
            </a:r>
            <a:r>
              <a:rPr lang="ru-RU" sz="2000" dirty="0" smtClean="0">
                <a:hlinkClick r:id="rId3"/>
              </a:rPr>
              <a:t>www.slideshare.net/ScottWlaschin/c-light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953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Value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Next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next;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Next;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186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 C# 7.0 (</a:t>
            </a:r>
            <a:r>
              <a:rPr lang="ru-RU" dirty="0" smtClean="0"/>
              <a:t>?)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get; } = value;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 { get; } = next;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63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tree</a:t>
            </a:r>
            <a:endParaRPr lang="ru-RU" dirty="0"/>
          </a:p>
        </p:txBody>
      </p:sp>
      <p:pic>
        <p:nvPicPr>
          <p:cNvPr id="2050" name="Picture 2" descr="http://upload.wikimedia.org/wikipedia/commons/thumb/5/56/Purely_functional_tree_after.svg/438px-Purely_functional_tree_aft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46237"/>
            <a:ext cx="5302250" cy="50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data structures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</a:p>
          <a:p>
            <a:r>
              <a:rPr lang="en-US" dirty="0" smtClean="0"/>
              <a:t>Immutable Tree </a:t>
            </a:r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Indexed List (array)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Set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Map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Queue</a:t>
            </a:r>
          </a:p>
          <a:p>
            <a:pPr marL="457200" lvl="1" indent="0">
              <a:buNone/>
            </a:pPr>
            <a:r>
              <a:rPr lang="en-US" dirty="0" smtClean="0"/>
              <a:t>→ Immutable Priority Queue</a:t>
            </a:r>
          </a:p>
          <a:p>
            <a:pPr marL="457200" lvl="1" indent="0">
              <a:buNone/>
            </a:pPr>
            <a:r>
              <a:rPr lang="en-US" dirty="0" smtClean="0"/>
              <a:t>→ Immutable multidimensional arrays (</a:t>
            </a:r>
            <a:r>
              <a:rPr lang="en-US" dirty="0" err="1" smtClean="0"/>
              <a:t>QuadTree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0589" y="5454144"/>
            <a:ext cx="8677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www.nuget.org/packages/</a:t>
            </a:r>
            <a:r>
              <a:rPr lang="en-US" sz="3600" b="1" dirty="0" smtClean="0">
                <a:hlinkClick r:id="rId2"/>
              </a:rPr>
              <a:t>Microsoft.Bcl.Immutable</a:t>
            </a:r>
            <a:r>
              <a:rPr lang="en-US" sz="3600" b="1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→ Fluent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numbers = 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ImmutableSortedSet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.Add(1).Add(2).Add(3)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.Intersect(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[]{ 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 })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.Union(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42 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9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ru-RU" dirty="0"/>
              <a:t>Простота и понятность</a:t>
            </a:r>
          </a:p>
          <a:p>
            <a:pPr marL="742950" indent="-742950">
              <a:buAutoNum type="arabicPeriod"/>
            </a:pPr>
            <a:r>
              <a:rPr lang="ru-RU" dirty="0" smtClean="0"/>
              <a:t>Корректность</a:t>
            </a:r>
            <a:endParaRPr lang="ru-RU" dirty="0"/>
          </a:p>
          <a:p>
            <a:pPr marL="742950" indent="-742950">
              <a:buAutoNum type="arabicPeriod"/>
            </a:pPr>
            <a:r>
              <a:rPr lang="ru-RU" dirty="0"/>
              <a:t>Готовность к изменениям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82208" y="6127233"/>
            <a:ext cx="453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hlinkClick r:id="rId3"/>
              </a:rPr>
              <a:t>http://en.wikipedia.org/wiki/Worse_is_better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→ Immutable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0696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greetAndJump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greet.Jump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Чао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greetAndBye.Execute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?!?</a:t>
            </a:r>
            <a:endParaRPr lang="en-US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		</a:t>
            </a:r>
            <a:r>
              <a:rPr lang="en-US" dirty="0" err="1" smtClean="0"/>
              <a:t>IDisposable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using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0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82011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try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… 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/*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А вообще всегда когда можно, используйте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File.ReadLines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File.WriteAllLines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и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подобные, вместо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stream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ru-RU" sz="2000" dirty="0" err="1" smtClean="0">
                <a:solidFill>
                  <a:schemeClr val="accent6">
                    <a:lumMod val="75000"/>
                  </a:schemeClr>
                </a:solidFill>
              </a:rPr>
              <a:t>ов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*/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Можно обобщить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IDisposable</a:t>
            </a:r>
            <a:r>
              <a:rPr lang="en-US" dirty="0" smtClean="0"/>
              <a:t> — </a:t>
            </a:r>
            <a:r>
              <a:rPr lang="ru-RU" dirty="0" smtClean="0"/>
              <a:t>нечто с началом и концом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using — </a:t>
            </a:r>
            <a:r>
              <a:rPr lang="ru-RU" dirty="0" smtClean="0"/>
              <a:t>позволяет не забыть про конец</a:t>
            </a:r>
          </a:p>
          <a:p>
            <a:pPr marL="0" indent="0">
              <a:buNone/>
            </a:pPr>
            <a:r>
              <a:rPr lang="ru-RU" dirty="0" smtClean="0"/>
              <a:t>и отразить начало и конец в структуре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Чтобы не забыть...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...освободить ресурсы</a:t>
            </a:r>
          </a:p>
          <a:p>
            <a:pPr marL="0" indent="0">
              <a:buNone/>
            </a:pPr>
            <a:r>
              <a:rPr lang="ru-RU" dirty="0" smtClean="0"/>
              <a:t>...</a:t>
            </a:r>
            <a:r>
              <a:rPr lang="ru-RU" dirty="0" err="1" smtClean="0"/>
              <a:t>залоггировать</a:t>
            </a:r>
            <a:r>
              <a:rPr lang="ru-RU" dirty="0" smtClean="0"/>
              <a:t> конец действия</a:t>
            </a:r>
          </a:p>
          <a:p>
            <a:pPr marL="0" indent="0">
              <a:buNone/>
            </a:pPr>
            <a:r>
              <a:rPr lang="ru-RU" dirty="0" smtClean="0"/>
              <a:t>...закрыть теги</a:t>
            </a:r>
          </a:p>
          <a:p>
            <a:pPr marL="0" indent="0">
              <a:buNone/>
            </a:pPr>
            <a:r>
              <a:rPr lang="ru-RU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3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из </a:t>
            </a:r>
            <a:r>
              <a:rPr lang="en-US" dirty="0" smtClean="0"/>
              <a:t>ASP.NET MVC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1361" y="1884021"/>
            <a:ext cx="6814686" cy="22006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endParaRPr lang="ru-RU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ru-RU" alt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alt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.BeginForm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type="text" name="text" /&gt;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alt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b="1" dirty="0" err="1" smtClean="0"/>
              <a:t>PerfLogger</a:t>
            </a:r>
            <a:endParaRPr lang="ru-RU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233" y="1825625"/>
            <a:ext cx="85375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0.0;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PerfLogger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.Measure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 =&gt;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"for: {0}"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100000000; i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i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= 0.0;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PerfLogger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.Measure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 =&gt;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"LINQ: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.Range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(0, 100000000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 через </a:t>
            </a:r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martinfowler.com/bliki/FluentInterface.html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1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Понятность</a:t>
            </a:r>
            <a:r>
              <a:rPr lang="en-US" sz="4800" dirty="0" smtClean="0"/>
              <a:t> </a:t>
            </a:r>
            <a:r>
              <a:rPr lang="ru-RU" sz="4800" dirty="0" smtClean="0"/>
              <a:t>и корректность </a:t>
            </a:r>
            <a:r>
              <a:rPr lang="en-US" sz="4800" dirty="0" smtClean="0"/>
              <a:t>via Domain Driven Design</a:t>
            </a:r>
            <a:endParaRPr lang="ru-RU" sz="48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 smtClean="0">
                <a:hlinkClick r:id="rId3"/>
              </a:rPr>
              <a:t>DDD-Quickly.pdf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8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</a:t>
            </a:r>
            <a:r>
              <a:rPr lang="ru-RU" dirty="0"/>
              <a:t> </a:t>
            </a:r>
            <a:r>
              <a:rPr lang="ru-RU" dirty="0" smtClean="0"/>
              <a:t>Важность </a:t>
            </a:r>
            <a:r>
              <a:rPr lang="ru-RU" dirty="0"/>
              <a:t>т</a:t>
            </a:r>
            <a:r>
              <a:rPr lang="ru-RU" dirty="0" smtClean="0"/>
              <a:t>ерминологии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Общий словарь терминов</a:t>
            </a:r>
          </a:p>
          <a:p>
            <a:r>
              <a:rPr lang="ru-RU" dirty="0" smtClean="0"/>
              <a:t>Правильных терминов — тех, что используют эксперты / пользователи / техподдержка / …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9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. Составление словаря</a:t>
            </a:r>
            <a:endParaRPr lang="ru-RU" dirty="0"/>
          </a:p>
        </p:txBody>
      </p:sp>
      <p:pic>
        <p:nvPicPr>
          <p:cNvPr id="1026" name="Picture 2" descr="http://jnchaintreuil.com/blog/wp-content/uploads/2010/02/conversatio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428" y="1825625"/>
            <a:ext cx="56311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5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. Составление словаря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Маршрут</a:t>
            </a:r>
          </a:p>
          <a:p>
            <a:pPr marL="0" indent="0">
              <a:buNone/>
            </a:pPr>
            <a:r>
              <a:rPr lang="ru-RU" dirty="0" smtClean="0"/>
              <a:t>Контрольные точки</a:t>
            </a:r>
          </a:p>
          <a:p>
            <a:pPr marL="0" indent="0">
              <a:buNone/>
            </a:pPr>
            <a:r>
              <a:rPr lang="ru-RU" dirty="0" smtClean="0"/>
              <a:t>План полета</a:t>
            </a:r>
          </a:p>
          <a:p>
            <a:pPr marL="0" indent="0">
              <a:buNone/>
            </a:pPr>
            <a:r>
              <a:rPr lang="ru-RU" dirty="0" smtClean="0"/>
              <a:t>Эшелон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3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: 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Отчёт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 отчета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Протокол </a:t>
            </a:r>
            <a:r>
              <a:rPr lang="en-US" dirty="0" smtClean="0"/>
              <a:t>[</a:t>
            </a:r>
            <a:r>
              <a:rPr lang="ru-RU" dirty="0" smtClean="0"/>
              <a:t>проверки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</a:t>
            </a:r>
            <a:r>
              <a:rPr lang="en-US" dirty="0" smtClean="0"/>
              <a:t>]</a:t>
            </a:r>
            <a:r>
              <a:rPr lang="ru-RU" dirty="0" smtClean="0"/>
              <a:t> протокола</a:t>
            </a:r>
          </a:p>
        </p:txBody>
      </p:sp>
      <p:pic>
        <p:nvPicPr>
          <p:cNvPr id="2050" name="Picture 2" descr="http://cdn.freebievectors.com/illustrations/7/s/signed-document-contract-clip-art/pre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16" y="723381"/>
            <a:ext cx="1730236" cy="22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7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: 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Отчёт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Подтверждение </a:t>
            </a:r>
            <a:r>
              <a:rPr lang="en-US" b="1" dirty="0" smtClean="0"/>
              <a:t>[</a:t>
            </a:r>
            <a:r>
              <a:rPr lang="ru-RU" b="1" dirty="0" smtClean="0"/>
              <a:t>отправки</a:t>
            </a:r>
            <a:r>
              <a:rPr lang="en-US" b="1" dirty="0" smtClean="0"/>
              <a:t> </a:t>
            </a:r>
            <a:r>
              <a:rPr lang="ru-RU" b="1" dirty="0" smtClean="0"/>
              <a:t>отчета</a:t>
            </a:r>
            <a:r>
              <a:rPr lang="en-US" b="1" dirty="0" smtClean="0"/>
              <a:t>]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 отчета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Протокол </a:t>
            </a:r>
            <a:r>
              <a:rPr lang="en-US" dirty="0" smtClean="0"/>
              <a:t>[</a:t>
            </a:r>
            <a:r>
              <a:rPr lang="ru-RU" dirty="0" smtClean="0"/>
              <a:t>проверки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</a:t>
            </a:r>
            <a:r>
              <a:rPr lang="en-US" dirty="0" smtClean="0"/>
              <a:t>]</a:t>
            </a:r>
            <a:r>
              <a:rPr lang="ru-RU" dirty="0" smtClean="0"/>
              <a:t> протокола</a:t>
            </a:r>
          </a:p>
        </p:txBody>
      </p:sp>
      <p:pic>
        <p:nvPicPr>
          <p:cNvPr id="4" name="Picture 2" descr="http://cdn.freebievectors.com/illustrations/7/s/signed-document-contract-clip-art/pre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16" y="723381"/>
            <a:ext cx="1730236" cy="22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: 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17944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Отчёт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Подтверждение </a:t>
            </a:r>
            <a:r>
              <a:rPr lang="en-US" dirty="0" smtClean="0"/>
              <a:t>[</a:t>
            </a:r>
            <a:r>
              <a:rPr lang="ru-RU" dirty="0" smtClean="0"/>
              <a:t>отправки</a:t>
            </a:r>
            <a:r>
              <a:rPr lang="en-US" dirty="0" smtClean="0"/>
              <a:t> </a:t>
            </a:r>
            <a:r>
              <a:rPr lang="ru-RU" dirty="0" smtClean="0"/>
              <a:t>отчета</a:t>
            </a:r>
            <a:r>
              <a:rPr lang="en-US" dirty="0" smtClean="0"/>
              <a:t>]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 отчета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Протокол </a:t>
            </a:r>
            <a:r>
              <a:rPr lang="en-US" dirty="0" smtClean="0"/>
              <a:t>[</a:t>
            </a:r>
            <a:r>
              <a:rPr lang="ru-RU" dirty="0" smtClean="0"/>
              <a:t>проверки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ru-RU" b="1" dirty="0" smtClean="0"/>
              <a:t>Подтверждение </a:t>
            </a:r>
            <a:r>
              <a:rPr lang="en-US" b="1" dirty="0" smtClean="0"/>
              <a:t>[</a:t>
            </a:r>
            <a:r>
              <a:rPr lang="ru-RU" b="1" dirty="0" smtClean="0"/>
              <a:t>отправки</a:t>
            </a:r>
            <a:r>
              <a:rPr lang="en-US" b="1" dirty="0" smtClean="0"/>
              <a:t>] </a:t>
            </a:r>
            <a:r>
              <a:rPr lang="ru-RU" b="1" dirty="0" smtClean="0"/>
              <a:t>протокола</a:t>
            </a:r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</a:t>
            </a:r>
            <a:r>
              <a:rPr lang="en-US" dirty="0" smtClean="0"/>
              <a:t>]</a:t>
            </a:r>
            <a:r>
              <a:rPr lang="ru-RU" dirty="0" smtClean="0"/>
              <a:t> протокола</a:t>
            </a:r>
          </a:p>
          <a:p>
            <a:pPr marL="0" indent="0">
              <a:buNone/>
            </a:pPr>
            <a:r>
              <a:rPr lang="ru-RU" b="1" dirty="0" smtClean="0"/>
              <a:t>Квитанция </a:t>
            </a:r>
            <a:r>
              <a:rPr lang="en-US" b="1" dirty="0" smtClean="0"/>
              <a:t>[</a:t>
            </a:r>
            <a:r>
              <a:rPr lang="ru-RU" b="1" dirty="0" smtClean="0"/>
              <a:t>о получении</a:t>
            </a:r>
            <a:r>
              <a:rPr lang="en-US" b="1" dirty="0" smtClean="0"/>
              <a:t>] </a:t>
            </a:r>
            <a:r>
              <a:rPr lang="ru-RU" b="1" dirty="0" smtClean="0"/>
              <a:t>подтверждения протокола</a:t>
            </a:r>
            <a:endParaRPr lang="ru-RU" b="1" dirty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Picture 2" descr="http://cdn.freebievectors.com/illustrations/7/s/signed-document-contract-clip-art/pre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16" y="723381"/>
            <a:ext cx="1730236" cy="22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2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</a:t>
            </a:r>
            <a:r>
              <a:rPr lang="ru-RU" dirty="0"/>
              <a:t>п</a:t>
            </a:r>
            <a:r>
              <a:rPr lang="ru-RU" dirty="0" smtClean="0"/>
              <a:t>ример 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0722" y="1609794"/>
            <a:ext cx="6502556" cy="5248206"/>
          </a:xfrm>
          <a:prstGeom prst="rect">
            <a:avLst/>
          </a:prstGeom>
        </p:spPr>
      </p:pic>
      <p:pic>
        <p:nvPicPr>
          <p:cNvPr id="3074" name="Picture 2" descr="http://losimpuestos.com.mx/wp-content/uploads/excel-a-xml-contabilidad-electronic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77" y="0"/>
            <a:ext cx="1809325" cy="180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Layers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11" y="1419140"/>
            <a:ext cx="74104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1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Layers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235432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Инфраструктура — вспомогательные библиотеки</a:t>
            </a:r>
          </a:p>
          <a:p>
            <a:r>
              <a:rPr lang="en-US" dirty="0" smtClean="0"/>
              <a:t>Domain</a:t>
            </a:r>
            <a:r>
              <a:rPr lang="ru-RU" dirty="0" smtClean="0"/>
              <a:t> — состоит из слов, понятных пользователю</a:t>
            </a:r>
          </a:p>
          <a:p>
            <a:r>
              <a:rPr lang="en-US" dirty="0" smtClean="0"/>
              <a:t>Application</a:t>
            </a:r>
            <a:r>
              <a:rPr lang="ru-RU" dirty="0" smtClean="0"/>
              <a:t> — вся специфика приложения:</a:t>
            </a:r>
            <a:endParaRPr lang="ru-RU" dirty="0"/>
          </a:p>
          <a:p>
            <a:pPr lvl="1"/>
            <a:r>
              <a:rPr lang="ru-RU" dirty="0" smtClean="0"/>
              <a:t>не</a:t>
            </a:r>
            <a:r>
              <a:rPr lang="en-US" dirty="0" smtClean="0"/>
              <a:t> Domain</a:t>
            </a:r>
            <a:r>
              <a:rPr lang="ru-RU" dirty="0" smtClean="0"/>
              <a:t>, потому что непонятна пользователю</a:t>
            </a:r>
          </a:p>
          <a:p>
            <a:pPr lvl="1"/>
            <a:r>
              <a:rPr lang="ru-RU" dirty="0" smtClean="0"/>
              <a:t>не Инфраструктура, потому что не имеет смысла вне контекста приложения (не обобщена и не изолирована)</a:t>
            </a:r>
          </a:p>
          <a:p>
            <a:r>
              <a:rPr lang="en-US" dirty="0" smtClean="0"/>
              <a:t>UI</a:t>
            </a:r>
            <a:r>
              <a:rPr lang="ru-RU" dirty="0" smtClean="0"/>
              <a:t> — удобно отделять, чтобы иметь возможность заменять один на другой:</a:t>
            </a:r>
          </a:p>
          <a:p>
            <a:pPr lvl="1"/>
            <a:r>
              <a:rPr lang="ru-RU" dirty="0" smtClean="0"/>
              <a:t>Графический </a:t>
            </a:r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CLI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8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Exploration 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Self-explaining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Typing friendly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5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Domain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 Value objects / Entities</a:t>
            </a:r>
          </a:p>
          <a:p>
            <a:r>
              <a:rPr lang="en-US" dirty="0" smtClean="0"/>
              <a:t>Services — </a:t>
            </a:r>
            <a:r>
              <a:rPr lang="ru-RU" dirty="0" smtClean="0"/>
              <a:t>группировка операций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5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Value-objects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vs Primitive obsession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45129"/>
            <a:ext cx="7886700" cy="41968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GetContractDuration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GetContractDuration</a:t>
            </a:r>
            <a:r>
              <a:rPr lang="en-US" b="1" dirty="0" err="1" smtClean="0"/>
              <a:t>InDays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GetContractDuration</a:t>
            </a:r>
            <a:r>
              <a:rPr lang="en-US" b="1" dirty="0" err="1" smtClean="0"/>
              <a:t>InDaysAsString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TimeSpan</a:t>
            </a:r>
            <a:r>
              <a:rPr lang="en-US" dirty="0" smtClean="0"/>
              <a:t> </a:t>
            </a:r>
            <a:r>
              <a:rPr lang="en-US" dirty="0" err="1" smtClean="0"/>
              <a:t>GetContractDuration</a:t>
            </a:r>
            <a:r>
              <a:rPr lang="en-US" dirty="0" smtClean="0"/>
              <a:t>();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51666" y="6311899"/>
            <a:ext cx="3390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hlinkClick r:id="rId3"/>
              </a:rPr>
              <a:t>http://c2.com/ppr/checks.html#1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47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Кандидаты на </a:t>
            </a:r>
            <a:r>
              <a:rPr lang="en-US" dirty="0" smtClean="0"/>
              <a:t>Value-object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Адрес</a:t>
            </a:r>
          </a:p>
          <a:p>
            <a:r>
              <a:rPr lang="en-US" dirty="0" smtClean="0"/>
              <a:t>IP-</a:t>
            </a:r>
            <a:r>
              <a:rPr lang="ru-RU" dirty="0" smtClean="0"/>
              <a:t>адрес</a:t>
            </a:r>
          </a:p>
          <a:p>
            <a:r>
              <a:rPr lang="ru-RU" dirty="0" smtClean="0"/>
              <a:t>Временной интервал</a:t>
            </a:r>
          </a:p>
          <a:p>
            <a:r>
              <a:rPr lang="ru-RU" dirty="0" smtClean="0"/>
              <a:t>Сумма денег с валютой</a:t>
            </a:r>
          </a:p>
          <a:p>
            <a:r>
              <a:rPr lang="ru-RU" dirty="0" smtClean="0"/>
              <a:t>Геометрические примитивы</a:t>
            </a:r>
          </a:p>
          <a:p>
            <a:r>
              <a:rPr lang="ru-RU" dirty="0" smtClean="0"/>
              <a:t>ФИО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3200" b="1" dirty="0" smtClean="0"/>
              <a:t>Immutability!</a:t>
            </a:r>
            <a:endParaRPr lang="ru-RU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51149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Кандидаты на </a:t>
            </a:r>
            <a:r>
              <a:rPr lang="en-US" dirty="0" smtClean="0"/>
              <a:t>Entity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Route</a:t>
            </a:r>
          </a:p>
          <a:p>
            <a:r>
              <a:rPr lang="en-US" dirty="0" smtClean="0"/>
              <a:t>Checkpoint</a:t>
            </a:r>
          </a:p>
          <a:p>
            <a:r>
              <a:rPr lang="en-US" dirty="0" smtClean="0"/>
              <a:t>Plane</a:t>
            </a:r>
          </a:p>
          <a:p>
            <a:r>
              <a:rPr lang="en-US" dirty="0" smtClean="0"/>
              <a:t>Pilot</a:t>
            </a:r>
          </a:p>
        </p:txBody>
      </p:sp>
    </p:spTree>
    <p:extLst>
      <p:ext uri="{BB962C8B-B14F-4D97-AF65-F5344CB8AC3E}">
        <p14:creationId xmlns:p14="http://schemas.microsoft.com/office/powerpoint/2010/main" val="5941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Например, </a:t>
            </a:r>
            <a:r>
              <a:rPr lang="ru-RU" dirty="0" err="1" smtClean="0"/>
              <a:t>репозитории</a:t>
            </a:r>
            <a:r>
              <a:rPr lang="ru-RU" dirty="0" smtClean="0"/>
              <a:t>: поиск, загрузка, сохранение сущностей.</a:t>
            </a:r>
            <a:endParaRPr lang="ru-RU" dirty="0"/>
          </a:p>
          <a:p>
            <a:r>
              <a:rPr lang="ru-RU" dirty="0" smtClean="0"/>
              <a:t>Операции </a:t>
            </a:r>
            <a:r>
              <a:rPr lang="ru-RU" dirty="0"/>
              <a:t>над разнотипными сущностями.</a:t>
            </a:r>
          </a:p>
          <a:p>
            <a:r>
              <a:rPr lang="ru-RU" dirty="0" smtClean="0"/>
              <a:t>Но по возможности нужно уносить логику из сервисов в методы соответствующих сущностей</a:t>
            </a:r>
            <a:r>
              <a:rPr lang="en-US" dirty="0" smtClean="0"/>
              <a:t>.</a:t>
            </a:r>
          </a:p>
          <a:p>
            <a:r>
              <a:rPr lang="ru-RU" dirty="0" smtClean="0"/>
              <a:t>Методам, вообще не работающим с доменной моделью, место не в сервисах, а где-то в инфраструктуре.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38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</a:t>
            </a:r>
            <a:r>
              <a:rPr lang="en-US" dirty="0" smtClean="0"/>
              <a:t>HTML Reports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Данные отчетов хранятся в БД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HTML</a:t>
            </a:r>
            <a:r>
              <a:rPr lang="ru-RU" dirty="0" smtClean="0"/>
              <a:t>-шаблоны отчетов хранятся в виде файлов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Показать </a:t>
            </a:r>
            <a:r>
              <a:rPr lang="en-US" dirty="0" smtClean="0"/>
              <a:t>HTML</a:t>
            </a:r>
            <a:r>
              <a:rPr lang="ru-RU" dirty="0" smtClean="0"/>
              <a:t>-отчет по </a:t>
            </a:r>
            <a:r>
              <a:rPr lang="en-US" dirty="0" smtClean="0"/>
              <a:t>ID</a:t>
            </a:r>
            <a:r>
              <a:rPr lang="ru-RU" dirty="0" smtClean="0"/>
              <a:t> отчета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Создаем модель предметной области (</a:t>
            </a:r>
            <a:r>
              <a:rPr lang="en-US" dirty="0" smtClean="0"/>
              <a:t>Domain)!</a:t>
            </a:r>
          </a:p>
        </p:txBody>
      </p:sp>
    </p:spTree>
    <p:extLst>
      <p:ext uri="{BB962C8B-B14F-4D97-AF65-F5344CB8AC3E}">
        <p14:creationId xmlns:p14="http://schemas.microsoft.com/office/powerpoint/2010/main" val="12004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 &amp; 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Тестировщики</a:t>
            </a:r>
            <a:r>
              <a:rPr lang="ru-RU" dirty="0" smtClean="0"/>
              <a:t>, менеджеры и аналитики могут писать код если:</a:t>
            </a:r>
          </a:p>
          <a:p>
            <a:r>
              <a:rPr lang="ru-RU" dirty="0" smtClean="0"/>
              <a:t>Среда будет помогать это делать (</a:t>
            </a:r>
            <a:r>
              <a:rPr lang="en-US" dirty="0" err="1" smtClean="0"/>
              <a:t>Intellisence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Код похож на обычный текст (</a:t>
            </a:r>
            <a:r>
              <a:rPr lang="en-US" dirty="0" smtClean="0"/>
              <a:t>Fluent Interface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И состоит из знакомых терминов (</a:t>
            </a:r>
            <a:r>
              <a:rPr lang="en-US" dirty="0" smtClean="0"/>
              <a:t>DDD)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 даже не обязательно знать </a:t>
            </a:r>
            <a:r>
              <a:rPr lang="en-US" dirty="0" smtClean="0"/>
              <a:t>C#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		c</a:t>
            </a:r>
            <a:r>
              <a:rPr lang="ru-RU" dirty="0" smtClean="0"/>
              <a:t>м. </a:t>
            </a:r>
            <a:r>
              <a:rPr lang="en-US" dirty="0" smtClean="0">
                <a:hlinkClick r:id="rId2"/>
              </a:rPr>
              <a:t>Internal Domain Specific Language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3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Г</a:t>
            </a:r>
            <a:r>
              <a:rPr lang="ru-RU" sz="4800" dirty="0" smtClean="0"/>
              <a:t>отовность к изменениям </a:t>
            </a:r>
            <a:br>
              <a:rPr lang="ru-RU" sz="4800" dirty="0" smtClean="0"/>
            </a:br>
            <a:r>
              <a:rPr lang="en-US" sz="4800" dirty="0" smtClean="0"/>
              <a:t>via </a:t>
            </a:r>
            <a:r>
              <a:rPr lang="en-US" sz="4800" b="1" dirty="0" smtClean="0"/>
              <a:t>S.O</a:t>
            </a:r>
            <a:r>
              <a:rPr lang="en-US" sz="4800" dirty="0" smtClean="0"/>
              <a:t>.</a:t>
            </a:r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</a:rPr>
              <a:t>L.I.</a:t>
            </a:r>
            <a:r>
              <a:rPr lang="en-US" sz="4800" b="1" dirty="0" smtClean="0"/>
              <a:t>D</a:t>
            </a:r>
            <a:endParaRPr lang="ru-RU" sz="48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ru.wikipedia.org/wiki/SOLID</a:t>
            </a:r>
            <a:r>
              <a:rPr lang="en-US" dirty="0" smtClean="0"/>
              <a:t> </a:t>
            </a:r>
            <a:endParaRPr lang="ru-RU" dirty="0" smtClean="0"/>
          </a:p>
          <a:p>
            <a:pPr algn="r"/>
            <a:r>
              <a:rPr lang="ru-RU" dirty="0" smtClean="0">
                <a:hlinkClick r:id="rId3"/>
              </a:rPr>
              <a:t>Оригинальная статья (</a:t>
            </a:r>
            <a:r>
              <a:rPr lang="en-US" dirty="0" err="1" smtClean="0">
                <a:hlinkClick r:id="rId3"/>
              </a:rPr>
              <a:t>eng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5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483" y="107154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S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05791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O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11" y="304428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258" y="4030647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453" y="501701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D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1184774"/>
            <a:ext cx="685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RP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—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Single Responsibility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6371" y="2184906"/>
            <a:ext cx="5463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CP — Open Closed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3129977"/>
            <a:ext cx="6467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Liskov Substitution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4113732"/>
            <a:ext cx="7193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Interface Segregation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67" y="5130241"/>
            <a:ext cx="6965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спроектировать классы</a:t>
            </a:r>
            <a:endParaRPr lang="ru-R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8" y="1268761"/>
            <a:ext cx="7912636" cy="427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57191" y="4823927"/>
            <a:ext cx="113833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BOILER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4007" y="4795934"/>
            <a:ext cx="19876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POT HOLDER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4017" y="4795934"/>
            <a:ext cx="73423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POT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2447" y="4217726"/>
            <a:ext cx="95861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WATER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4015" y="2069985"/>
            <a:ext cx="104679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PRESSURE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8134" y="1581361"/>
            <a:ext cx="823499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DOOR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2620" y="1724334"/>
            <a:ext cx="77299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VALVE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friendly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0" y="1690689"/>
            <a:ext cx="8626831" cy="32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Boiler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ReadyToBrew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ReadyToBrew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ValveOpen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boiler.ReadyToBrew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&amp;&amp;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potHolder.ReadyToBrew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17" y="3016749"/>
            <a:ext cx="591829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S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3659691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O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5" y="4302633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92" y="4945575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45" y="5588517"/>
            <a:ext cx="742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571480"/>
            <a:ext cx="85106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Конкретика должна зависеть от абстракций, </a:t>
            </a:r>
            <a:b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</a:b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а не наоборот</a:t>
            </a:r>
            <a:endParaRPr lang="ru-RU" sz="2800" b="1" dirty="0">
              <a:solidFill>
                <a:srgbClr val="C00000"/>
              </a:solidFill>
              <a:latin typeface="Segoe Scrip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929454" y="2857496"/>
            <a:ext cx="1714512" cy="10001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Valve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75856" y="2000240"/>
            <a:ext cx="2377974" cy="857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</a:rPr>
              <a:t>IPotHolder</a:t>
            </a:r>
            <a:endParaRPr lang="en-US" sz="2400" dirty="0" smtClean="0">
              <a:latin typeface="Consolas" pitchFamily="49" charset="0"/>
            </a:endParaRPr>
          </a:p>
          <a:p>
            <a:pPr algn="ctr"/>
            <a:r>
              <a:rPr lang="en-US" sz="2400" dirty="0" err="1" smtClean="0">
                <a:latin typeface="Consolas" pitchFamily="49" charset="0"/>
              </a:rPr>
              <a:t>ReadyToBrew</a:t>
            </a:r>
            <a:r>
              <a:rPr lang="en-US" sz="2400" dirty="0" smtClean="0">
                <a:latin typeface="Consolas" pitchFamily="49" charset="0"/>
              </a:rPr>
              <a:t>()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87624" y="4429132"/>
            <a:ext cx="3170062" cy="857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PotHolder_H126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214942" y="4429132"/>
            <a:ext cx="2571768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PotHolder_Z12</a:t>
            </a:r>
            <a:endParaRPr lang="ru-RU" sz="2400" dirty="0">
              <a:latin typeface="Consolas" pitchFamily="49" charset="0"/>
            </a:endParaRPr>
          </a:p>
        </p:txBody>
      </p:sp>
      <p:cxnSp>
        <p:nvCxnSpPr>
          <p:cNvPr id="21" name="Соединительная линия уступом 20"/>
          <p:cNvCxnSpPr>
            <a:stCxn id="18" idx="0"/>
            <a:endCxn id="17" idx="2"/>
          </p:cNvCxnSpPr>
          <p:nvPr/>
        </p:nvCxnSpPr>
        <p:spPr>
          <a:xfrm rot="5400000" flipH="1" flipV="1">
            <a:off x="2832931" y="2797220"/>
            <a:ext cx="1571636" cy="169218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9" idx="0"/>
            <a:endCxn id="17" idx="2"/>
          </p:cNvCxnSpPr>
          <p:nvPr/>
        </p:nvCxnSpPr>
        <p:spPr>
          <a:xfrm rot="16200000" flipV="1">
            <a:off x="4697017" y="2625322"/>
            <a:ext cx="1571636" cy="203598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Равнобедренный треугольник 24"/>
          <p:cNvSpPr/>
          <p:nvPr/>
        </p:nvSpPr>
        <p:spPr>
          <a:xfrm>
            <a:off x="4299107" y="3071810"/>
            <a:ext cx="331472" cy="28575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hape 28"/>
          <p:cNvCxnSpPr>
            <a:stCxn id="16" idx="1"/>
            <a:endCxn id="17" idx="3"/>
          </p:cNvCxnSpPr>
          <p:nvPr/>
        </p:nvCxnSpPr>
        <p:spPr>
          <a:xfrm rot="10800000">
            <a:off x="5653830" y="2428868"/>
            <a:ext cx="1275624" cy="928694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00384" y="442913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…</a:t>
            </a:r>
            <a:endParaRPr lang="ru-RU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6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Boiler_B101();</a:t>
            </a:r>
          </a:p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Valve_V1(boiler, pot);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2040813"/>
            <a:ext cx="2277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Зависит от модели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boiler.Update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valve.Update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309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Boiler_B101(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 = new[] {boiler, pot, valve};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 in Components)</a:t>
            </a:r>
            <a:endParaRPr lang="ru-RU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component.Update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2040813"/>
            <a:ext cx="2277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Зависит от модели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894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мы добились?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 показали граф зависимостей→ упростили понимание структуры взаимодействия</a:t>
            </a:r>
          </a:p>
          <a:p>
            <a:r>
              <a:rPr lang="ru-RU" dirty="0" smtClean="0"/>
              <a:t>Освободили общий код от специфики графа зависимостей:</a:t>
            </a:r>
          </a:p>
          <a:p>
            <a:pPr lvl="1"/>
            <a:r>
              <a:rPr lang="ru-RU" dirty="0"/>
              <a:t>Можно менять </a:t>
            </a:r>
            <a:r>
              <a:rPr lang="ru-RU" dirty="0" smtClean="0"/>
              <a:t>компоненты.</a:t>
            </a:r>
            <a:endParaRPr lang="ru-RU" dirty="0"/>
          </a:p>
          <a:p>
            <a:pPr lvl="1"/>
            <a:r>
              <a:rPr lang="ru-RU" dirty="0" smtClean="0"/>
              <a:t>Можно добавлять принципиально новые компоненты и зависимости.</a:t>
            </a:r>
          </a:p>
          <a:p>
            <a:pPr lvl="1"/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3017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428604"/>
            <a:ext cx="2867838" cy="1287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монолитный код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08481" y="1607331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394432" y="2107398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6394299" y="1857364"/>
            <a:ext cx="1000133" cy="42862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751489" y="2893215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608481" y="2821777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5644200" y="2464587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7305134" y="2625322"/>
            <a:ext cx="607223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180249" y="2893215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7662324" y="2553885"/>
            <a:ext cx="607222" cy="4286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357290" y="3714752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714613" y="4500570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2143108" y="3750471"/>
            <a:ext cx="571504" cy="21431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85720" y="4286256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1214415" y="3178967"/>
            <a:ext cx="392909" cy="6786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2285985" y="4679165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929058" y="5500702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3428993" y="4679165"/>
            <a:ext cx="500065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85720" y="3071810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321439" y="3929066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2714612" y="3571876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2786051" y="4214817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929058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3964777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571604" y="5500702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571604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1607323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Равнобедренный треугольник 36"/>
          <p:cNvSpPr/>
          <p:nvPr/>
        </p:nvSpPr>
        <p:spPr>
          <a:xfrm>
            <a:off x="2928926" y="414338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4143372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1785918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535753" y="3857628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6566758" y="642918"/>
            <a:ext cx="18473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Стрелка вправо 1"/>
          <p:cNvSpPr/>
          <p:nvPr/>
        </p:nvSpPr>
        <p:spPr>
          <a:xfrm rot="879086">
            <a:off x="4178550" y="1406445"/>
            <a:ext cx="961534" cy="401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 rot="9232183">
            <a:off x="4187686" y="3211235"/>
            <a:ext cx="961534" cy="401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 rot="823450">
            <a:off x="4302808" y="1039328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SRP</a:t>
            </a:r>
            <a:endParaRPr lang="ru-RU" sz="2800" dirty="0"/>
          </a:p>
        </p:txBody>
      </p:sp>
      <p:sp>
        <p:nvSpPr>
          <p:cNvPr id="45" name="TextBox 44"/>
          <p:cNvSpPr txBox="1"/>
          <p:nvPr/>
        </p:nvSpPr>
        <p:spPr>
          <a:xfrm rot="20132327">
            <a:off x="4221108" y="2877442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726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 smtClean="0"/>
              <a:t>Hevery</a:t>
            </a:r>
            <a:endParaRPr lang="ru-RU" sz="2000" b="1" dirty="0" smtClean="0"/>
          </a:p>
          <a:p>
            <a:pPr algn="ctr"/>
            <a:r>
              <a:rPr lang="en-US" sz="1600" u="sng" dirty="0" smtClean="0">
                <a:solidFill>
                  <a:srgbClr val="0070C0"/>
                </a:solidFill>
              </a:rPr>
              <a:t>misko.hevery.com</a:t>
            </a:r>
            <a:endParaRPr lang="en-US" sz="1600" u="sng" dirty="0">
              <a:solidFill>
                <a:srgbClr val="0070C0"/>
              </a:solidFill>
            </a:endParaRP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— Давайте жестко разделять:</a:t>
            </a:r>
            <a:endParaRPr lang="ru-RU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код, вызывающий конструкторы</a:t>
            </a:r>
            <a:endParaRPr lang="ru-RU" sz="2800" dirty="0">
              <a:latin typeface="+mj-lt"/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new A(new B(…), new C(…))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SmtpClient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smtpUrl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ConsoleLogger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dirty="0" smtClean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1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Boiler_B101(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 = new[] {boiler, pot, valve};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2040813"/>
            <a:ext cx="254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Сборка зависимостей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 in Components)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component.Update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18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Готовность к изменениям 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en-US" sz="4000" dirty="0" smtClean="0"/>
              <a:t>via</a:t>
            </a:r>
            <a:r>
              <a:rPr lang="ru-RU" sz="4000" dirty="0" smtClean="0"/>
              <a:t> </a:t>
            </a:r>
            <a:r>
              <a:rPr lang="en-US" sz="4000" dirty="0" smtClean="0"/>
              <a:t>Dependency Injection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 smtClean="0"/>
              <a:t>явное</a:t>
            </a:r>
            <a:r>
              <a:rPr lang="ru-RU" dirty="0" smtClean="0"/>
              <a:t> управление зависимостями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95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/>
          </a:p>
        </p:txBody>
      </p:sp>
      <p:cxnSp>
        <p:nvCxnSpPr>
          <p:cNvPr id="5" name="Прямая со стрелкой 4"/>
          <p:cNvCxnSpPr>
            <a:stCxn id="14" idx="2"/>
          </p:cNvCxnSpPr>
          <p:nvPr/>
        </p:nvCxnSpPr>
        <p:spPr>
          <a:xfrm flipH="1">
            <a:off x="5796136" y="2564905"/>
            <a:ext cx="1665548" cy="129614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14" idx="2"/>
          </p:cNvCxnSpPr>
          <p:nvPr/>
        </p:nvCxnSpPr>
        <p:spPr>
          <a:xfrm flipH="1">
            <a:off x="6728791" y="2564905"/>
            <a:ext cx="732893" cy="169898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1123123"/>
            <a:ext cx="2162200" cy="144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Неявные связи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6853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Self-explaining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8649" y="1957796"/>
            <a:ext cx="7756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.CallTo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).Returns(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SomeCommand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SomeCommand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944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 (инъекция зависимостей)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Нужные значения передадут извне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2611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Какие зависимости делать явными?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Имена файлов, пути, порты, ...</a:t>
            </a:r>
            <a:endParaRPr lang="ru-RU" sz="4400" dirty="0"/>
          </a:p>
          <a:p>
            <a:r>
              <a:rPr lang="ru-RU" sz="3600" dirty="0" smtClean="0"/>
              <a:t>Другие сервисы (в терминах </a:t>
            </a:r>
            <a:r>
              <a:rPr lang="en-US" sz="3600" dirty="0" smtClean="0"/>
              <a:t>DDD)</a:t>
            </a:r>
            <a:endParaRPr lang="ru-RU" sz="3600" dirty="0" smtClean="0"/>
          </a:p>
          <a:p>
            <a:r>
              <a:rPr lang="ru-RU" sz="3200" dirty="0" smtClean="0"/>
              <a:t>Формат файла</a:t>
            </a:r>
          </a:p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</p:spTree>
    <p:extLst>
      <p:ext uri="{BB962C8B-B14F-4D97-AF65-F5344CB8AC3E}">
        <p14:creationId xmlns:p14="http://schemas.microsoft.com/office/powerpoint/2010/main" val="339006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Не вызывать статические методы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 вызывать конструкторы</a:t>
            </a:r>
          </a:p>
          <a:p>
            <a:pPr marL="0" indent="0">
              <a:buNone/>
            </a:pPr>
            <a:r>
              <a:rPr lang="ru-RU" dirty="0" smtClean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Вопрос: 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r>
              <a:rPr lang="ru-RU" dirty="0" smtClean="0"/>
              <a:t>Тоже кто-то «свыше»!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1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Точка входа</a:t>
            </a:r>
            <a:r>
              <a:rPr lang="en-US" dirty="0" smtClean="0"/>
              <a:t> —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место сбора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err="1" smtClean="0"/>
              <a:t>HttpHandle</a:t>
            </a:r>
            <a:r>
              <a:rPr lang="en-US" dirty="0" err="1"/>
              <a:t>r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</a:t>
            </a:r>
            <a:r>
              <a:rPr lang="ru-RU" dirty="0" smtClean="0"/>
              <a:t>операторов </a:t>
            </a:r>
            <a:r>
              <a:rPr lang="en-US" dirty="0" smtClean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3541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3887" y="1709739"/>
            <a:ext cx="8241817" cy="2852737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Готовность к изменениям </a:t>
            </a:r>
            <a:r>
              <a:rPr lang="en-US" sz="4400" dirty="0" smtClean="0"/>
              <a:t>via Dependency Injection Container</a:t>
            </a:r>
            <a:endParaRPr lang="ru-RU" sz="4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martinfowler.com/articles/injection.html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0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сервисов и классов много?</a:t>
            </a:r>
          </a:p>
          <a:p>
            <a:r>
              <a:rPr lang="ru-RU" dirty="0" smtClean="0"/>
              <a:t>Если точек входа много?</a:t>
            </a:r>
          </a:p>
          <a:p>
            <a:pPr lvl="1"/>
            <a:r>
              <a:rPr lang="en-US" dirty="0" smtClean="0"/>
              <a:t>Web-</a:t>
            </a:r>
            <a:r>
              <a:rPr lang="ru-RU" dirty="0" smtClean="0"/>
              <a:t>приложение с кучей обработчиков запросов </a:t>
            </a:r>
          </a:p>
          <a:p>
            <a:pPr lvl="1"/>
            <a:r>
              <a:rPr lang="ru-RU" dirty="0" err="1" smtClean="0"/>
              <a:t>Микросервисная</a:t>
            </a:r>
            <a:r>
              <a:rPr lang="ru-RU" dirty="0" smtClean="0"/>
              <a:t> 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5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5754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1</a:t>
            </a:r>
            <a:r>
              <a:rPr lang="en-US" sz="6600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Bind(Type interface, Type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 smtClean="0"/>
              <a:t>2.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Get&lt;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Dependency Injection via container</a:t>
            </a:r>
            <a:endParaRPr lang="ru-RU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6532"/>
            <a:ext cx="7802136" cy="40934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ru-RU" sz="20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//...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 smtClean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…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</a:t>
            </a:r>
            <a:r>
              <a:rPr lang="en-US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&gt;().To&lt;</a:t>
            </a:r>
            <a:r>
              <a:rPr lang="en-US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.Bind&lt;IRobot&gt;().To&lt;Robot&gt;();</a:t>
            </a: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6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93119"/>
            <a:ext cx="7886700" cy="1325563"/>
          </a:xfrm>
        </p:spPr>
        <p:txBody>
          <a:bodyPr/>
          <a:lstStyle/>
          <a:p>
            <a:r>
              <a:rPr lang="ru-RU" dirty="0" smtClean="0"/>
              <a:t>Идея за </a:t>
            </a:r>
            <a:r>
              <a:rPr lang="en-US" dirty="0" smtClean="0"/>
              <a:t>DI</a:t>
            </a:r>
            <a:r>
              <a:rPr lang="ru-RU" dirty="0" smtClean="0"/>
              <a:t>-контейнерами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раз определить конфигурацию</a:t>
            </a:r>
          </a:p>
          <a:p>
            <a:r>
              <a:rPr lang="ru-RU" dirty="0" smtClean="0"/>
              <a:t>Во всех точках входа — </a:t>
            </a:r>
            <a:r>
              <a:rPr lang="en-US" dirty="0" err="1" smtClean="0"/>
              <a:t>container.Get</a:t>
            </a:r>
            <a:r>
              <a:rPr lang="en-US" dirty="0" smtClean="0"/>
              <a:t>&lt;Program&gt;().Run()</a:t>
            </a:r>
          </a:p>
          <a:p>
            <a:r>
              <a:rPr lang="en-US" dirty="0" smtClean="0"/>
              <a:t>DRY</a:t>
            </a:r>
            <a:r>
              <a:rPr lang="ru-RU" dirty="0" smtClean="0"/>
              <a:t> в сборке графа зависимостей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5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friendly</a:t>
            </a:r>
            <a:endParaRPr lang="ru-RU" dirty="0"/>
          </a:p>
        </p:txBody>
      </p:sp>
      <p:pic>
        <p:nvPicPr>
          <p:cNvPr id="1026" name="Picture 2" descr="http://upload.wikimedia.org/wikipedia/commons/8/8c/Arrow_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690689"/>
            <a:ext cx="59817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нак запрета 5"/>
          <p:cNvSpPr/>
          <p:nvPr/>
        </p:nvSpPr>
        <p:spPr>
          <a:xfrm>
            <a:off x="1943100" y="1118507"/>
            <a:ext cx="5372100" cy="5372100"/>
          </a:xfrm>
          <a:prstGeom prst="noSmoking">
            <a:avLst>
              <a:gd name="adj" fmla="val 99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эта магия работает?!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</a:t>
            </a:r>
            <a:br>
              <a:rPr lang="en-US" dirty="0" smtClean="0"/>
            </a:b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GetConstructor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(...).Invoke(...)</a:t>
            </a:r>
          </a:p>
          <a:p>
            <a:r>
              <a:rPr lang="en-US" dirty="0" smtClean="0"/>
              <a:t>Emit</a:t>
            </a:r>
            <a:endParaRPr lang="ru-RU" dirty="0"/>
          </a:p>
          <a:p>
            <a:r>
              <a:rPr lang="en-US" dirty="0" err="1" smtClean="0"/>
              <a:t>Castle.DynamicProxy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://www.castleproject.org/projects/dynamicproxy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112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хорошая, но есть нюансы...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зависимости?</a:t>
            </a:r>
          </a:p>
          <a:p>
            <a:r>
              <a:rPr lang="ru-RU" dirty="0" smtClean="0"/>
              <a:t>Фабрики</a:t>
            </a:r>
          </a:p>
          <a:p>
            <a:r>
              <a:rPr lang="ru-RU" dirty="0" smtClean="0"/>
              <a:t>Коллекции</a:t>
            </a:r>
          </a:p>
          <a:p>
            <a:r>
              <a:rPr lang="en-US" dirty="0" smtClean="0"/>
              <a:t>Generics</a:t>
            </a:r>
          </a:p>
          <a:p>
            <a:r>
              <a:rPr lang="ru-RU" dirty="0" smtClean="0"/>
              <a:t>Политика повторного использования созданных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14948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5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Controller(IView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endParaRPr lang="ru-RU" dirty="0"/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53" y="3056667"/>
            <a:ext cx="52387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4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794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lazy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Ваше имя?"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lazy.Value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820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Controller(Lazy&lt;IView&gt;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controller) : IView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container.Get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&lt;Controller&gt;();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Фабрик</a:t>
            </a:r>
            <a:r>
              <a:rPr lang="ru-RU" dirty="0"/>
              <a:t>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FiringField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&lt;Target&gt;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createTarget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Injection</a:t>
            </a:r>
            <a:endParaRPr lang="en-US" dirty="0"/>
          </a:p>
        </p:txBody>
      </p:sp>
      <p:pic>
        <p:nvPicPr>
          <p:cNvPr id="4098" name="Picture 2" descr="http://ejnews.ru/upload/992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1447" y="-42705"/>
            <a:ext cx="5842553" cy="690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8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Injection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3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</a:t>
            </a:r>
            <a:r>
              <a:rPr lang="en-US" sz="7200" b="1" dirty="0" smtClean="0">
                <a:hlinkClick r:id="rId3"/>
              </a:rPr>
              <a:t>ninject</a:t>
            </a:r>
            <a:r>
              <a:rPr lang="en-US" sz="3200" dirty="0" smtClean="0">
                <a:hlinkClick r:id="rId3"/>
              </a:rPr>
              <a:t>/Ninject</a:t>
            </a:r>
            <a:endParaRPr lang="ru-RU" dirty="0"/>
          </a:p>
        </p:txBody>
      </p:sp>
      <p:pic>
        <p:nvPicPr>
          <p:cNvPr id="5124" name="Picture 4" descr="http://blog.developers.ba/wp-content/uploads/2014/07/Ninj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87037"/>
            <a:ext cx="7888548" cy="35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про </a:t>
            </a:r>
            <a:r>
              <a:rPr lang="en-US" dirty="0" smtClean="0"/>
              <a:t>DI-container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</a:t>
            </a:r>
            <a:r>
              <a:rPr lang="en-US" b="1" dirty="0" smtClean="0">
                <a:solidFill>
                  <a:srgbClr val="FF0000"/>
                </a:solidFill>
                <a:latin typeface="Antique Olive Compact" panose="020B0904030504030204" pitchFamily="34" charset="0"/>
              </a:rPr>
              <a:t>UNFRIENDLY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51214"/>
            <a:ext cx="7886700" cy="463391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|))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C</a:t>
            </a:r>
            <a:r>
              <a:rPr lang="en-US" dirty="0"/>
              <a:t># 7.0 </a:t>
            </a:r>
            <a:r>
              <a:rPr lang="en-US" dirty="0" smtClean="0"/>
              <a:t>(?):</a:t>
            </a:r>
            <a:br>
              <a:rPr lang="en-US" dirty="0" smtClean="0"/>
            </a:b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result))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Step3(Step2(Step1(...), a), b, c);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Step1 ... |&gt; Step2 a |&gt; Step3 b c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20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контейнеров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featuretests.apphb.com/DependencyInjection.html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215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b="1" dirty="0" err="1" smtClean="0"/>
              <a:t>DIContainer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Внедрить </a:t>
            </a:r>
            <a:r>
              <a:rPr lang="ru-RU" dirty="0" err="1"/>
              <a:t>Ninject</a:t>
            </a:r>
            <a:r>
              <a:rPr lang="ru-RU" dirty="0"/>
              <a:t> </a:t>
            </a:r>
            <a:r>
              <a:rPr lang="ru-RU" dirty="0" err="1"/>
              <a:t>container</a:t>
            </a:r>
            <a:r>
              <a:rPr lang="ru-RU" dirty="0"/>
              <a:t> для создания </a:t>
            </a:r>
            <a:r>
              <a:rPr lang="ru-RU" dirty="0" err="1"/>
              <a:t>Program</a:t>
            </a:r>
            <a:r>
              <a:rPr lang="ru-RU" dirty="0"/>
              <a:t>. (см. метод </a:t>
            </a:r>
            <a:r>
              <a:rPr lang="ru-RU" dirty="0" err="1"/>
              <a:t>Program.Main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Добавить команду </a:t>
            </a:r>
            <a:r>
              <a:rPr lang="ru-RU" dirty="0" err="1"/>
              <a:t>HelpCommand</a:t>
            </a:r>
            <a:r>
              <a:rPr lang="ru-RU" dirty="0"/>
              <a:t>, печатающую список всех доступных команд (в том числе себя).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явной зависимость от </a:t>
            </a:r>
            <a:r>
              <a:rPr lang="ru-RU" dirty="0" err="1"/>
              <a:t>TextWriter</a:t>
            </a:r>
            <a:r>
              <a:rPr lang="ru-RU" dirty="0"/>
              <a:t> и использовать его, вместо консоли и в командах и в </a:t>
            </a:r>
            <a:r>
              <a:rPr lang="ru-RU" dirty="0" err="1"/>
              <a:t>Program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7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</a:t>
            </a:r>
            <a:br>
              <a:rPr lang="ru-RU" dirty="0" smtClean="0"/>
            </a:br>
            <a:r>
              <a:rPr lang="en-US" dirty="0" smtClean="0"/>
              <a:t>via Mock Frameworks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martinfowler.com/articles/mocksArentStubs.html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 сервисы?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Arrange </a:t>
            </a:r>
            <a:r>
              <a:rPr lang="ru-RU" dirty="0" smtClean="0"/>
              <a:t>— заменить зависимости заглушками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Act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Assert</a:t>
            </a:r>
            <a:r>
              <a:rPr lang="ru-RU" dirty="0" smtClean="0"/>
              <a:t> —проверить корректность взаимодействия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</p:spTree>
    <p:extLst>
      <p:ext uri="{BB962C8B-B14F-4D97-AF65-F5344CB8AC3E}">
        <p14:creationId xmlns:p14="http://schemas.microsoft.com/office/powerpoint/2010/main" val="417117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</a:t>
            </a:r>
            <a:r>
              <a:rPr lang="en-US" sz="5400" b="1" dirty="0">
                <a:hlinkClick r:id="rId2"/>
              </a:rPr>
              <a:t>FakeItEasy</a:t>
            </a:r>
            <a:r>
              <a:rPr lang="en-US" sz="2800" dirty="0">
                <a:hlinkClick r:id="rId2"/>
              </a:rPr>
              <a:t>/FakeItEasy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2151" y="1583086"/>
            <a:ext cx="8648521" cy="318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shop.Get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shop.BuyCandy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5042861"/>
            <a:ext cx="2842054" cy="18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82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frameworks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Arrange:</a:t>
            </a:r>
            <a:endParaRPr lang="ru-RU" dirty="0" smtClean="0"/>
          </a:p>
          <a:p>
            <a:pPr lvl="1"/>
            <a:r>
              <a:rPr lang="ru-RU" dirty="0" smtClean="0"/>
              <a:t>Создать </a:t>
            </a:r>
            <a:r>
              <a:rPr lang="en-US" dirty="0" smtClean="0"/>
              <a:t>mock</a:t>
            </a:r>
            <a:r>
              <a:rPr lang="ru-RU" dirty="0" smtClean="0"/>
              <a:t>-и </a:t>
            </a:r>
            <a:r>
              <a:rPr lang="ru-RU" dirty="0" err="1" smtClean="0"/>
              <a:t>и</a:t>
            </a:r>
            <a:r>
              <a:rPr lang="ru-RU" dirty="0" smtClean="0"/>
              <a:t> определить их поведение</a:t>
            </a:r>
          </a:p>
          <a:p>
            <a:pPr lvl="1"/>
            <a:r>
              <a:rPr lang="ru-RU" dirty="0" smtClean="0"/>
              <a:t>Заменить зависимости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ами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Act</a:t>
            </a:r>
          </a:p>
          <a:p>
            <a:pPr marL="0" indent="0">
              <a:buNone/>
            </a:pPr>
            <a:r>
              <a:rPr lang="en-US" dirty="0" smtClean="0"/>
              <a:t>Assert: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Проверить обращения к методам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3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эта магия работает?!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Castle.DynamicProxy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hlinkClick r:id="rId2"/>
              </a:rPr>
              <a:t>http://www.castleproject.org/projects/dynamicproxy/</a:t>
            </a:r>
            <a:r>
              <a:rPr lang="en-US" sz="2400" dirty="0"/>
              <a:t>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8650" y="264989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2. </a:t>
            </a:r>
            <a:r>
              <a:rPr lang="en-US" dirty="0" err="1" smtClean="0"/>
              <a:t>System.Linq.Expressions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nsolas" panose="020B0609020204030204" pitchFamily="49" charset="0"/>
              </a:rPr>
              <a:t>A.CallTo</a:t>
            </a:r>
            <a:r>
              <a:rPr lang="en-US" sz="2400" dirty="0" smtClean="0">
                <a:latin typeface="Consolas" panose="020B0609020204030204" pitchFamily="49" charset="0"/>
              </a:rPr>
              <a:t>(() =&gt; </a:t>
            </a:r>
            <a:r>
              <a:rPr lang="en-US" sz="2400" dirty="0" err="1" smtClean="0">
                <a:latin typeface="Consolas" panose="020B0609020204030204" pitchFamily="49" charset="0"/>
              </a:rPr>
              <a:t>shop.GetCandy</a:t>
            </a:r>
            <a:r>
              <a:rPr lang="en-US" sz="2400" dirty="0" smtClean="0">
                <a:latin typeface="Consolas" panose="020B0609020204030204" pitchFamily="49" charset="0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это не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&lt;T&gt;!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IConfiguration</a:t>
            </a:r>
            <a:r>
              <a:rPr lang="en-US" sz="1800" dirty="0" smtClean="0">
                <a:latin typeface="Consolas" panose="020B0609020204030204" pitchFamily="49" charset="0"/>
              </a:rPr>
              <a:t>&lt;T&gt; </a:t>
            </a:r>
            <a:r>
              <a:rPr lang="en-US" sz="1800" b="1" dirty="0" err="1" smtClean="0">
                <a:latin typeface="Consolas" panose="020B0609020204030204" pitchFamily="49" charset="0"/>
              </a:rPr>
              <a:t>CallTo</a:t>
            </a:r>
            <a:r>
              <a:rPr lang="en-US" sz="1800" b="1" dirty="0" smtClean="0">
                <a:latin typeface="Consolas" panose="020B0609020204030204" pitchFamily="49" charset="0"/>
              </a:rPr>
              <a:t>&lt;T&gt;</a:t>
            </a:r>
            <a:r>
              <a:rPr lang="en-US" sz="1800" dirty="0" smtClean="0">
                <a:latin typeface="Consolas" panose="020B0609020204030204" pitchFamily="49" charset="0"/>
              </a:rPr>
              <a:t>(Expression&lt;</a:t>
            </a:r>
            <a:r>
              <a:rPr lang="en-US" sz="1800" dirty="0" err="1" smtClean="0">
                <a:latin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</a:rPr>
              <a:t>&lt;T&gt;&gt; </a:t>
            </a:r>
            <a:r>
              <a:rPr lang="en-US" sz="1800" dirty="0" err="1" smtClean="0">
                <a:latin typeface="Consolas" panose="020B0609020204030204" pitchFamily="49" charset="0"/>
              </a:rPr>
              <a:t>callSpec</a:t>
            </a:r>
            <a:r>
              <a:rPr lang="en-US" sz="1800" dirty="0" smtClean="0">
                <a:latin typeface="Consolas" panose="020B0609020204030204" pitchFamily="49" charset="0"/>
              </a:rPr>
              <a:t>) 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((</a:t>
            </a:r>
            <a:r>
              <a:rPr lang="en-US" sz="1800" dirty="0" err="1" smtClean="0">
                <a:latin typeface="Consolas" panose="020B0609020204030204" pitchFamily="49" charset="0"/>
              </a:rPr>
              <a:t>MethodCallExpression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  <a:r>
              <a:rPr lang="en-US" sz="1800" dirty="0" err="1" smtClean="0">
                <a:latin typeface="Consolas" panose="020B0609020204030204" pitchFamily="49" charset="0"/>
              </a:rPr>
              <a:t>callSpec.Body</a:t>
            </a:r>
            <a:r>
              <a:rPr lang="en-US" sz="1800" dirty="0" smtClean="0">
                <a:latin typeface="Consolas" panose="020B0609020204030204" pitchFamily="49" charset="0"/>
              </a:rPr>
              <a:t>).Method...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hlinkClick r:id="rId3"/>
              </a:rPr>
              <a:t>http://habrahabr.ru/post/83169/</a:t>
            </a:r>
            <a:r>
              <a:rPr lang="en-US" sz="2000" dirty="0" smtClean="0"/>
              <a:t> </a:t>
            </a:r>
            <a:r>
              <a:rPr lang="ru-RU" sz="2000" dirty="0" smtClean="0"/>
              <a:t> — про </a:t>
            </a:r>
            <a:r>
              <a:rPr lang="en-US" sz="2000" dirty="0" smtClean="0"/>
              <a:t>Expression&lt;T&gt;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26965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Готовность к изменениям</a:t>
            </a:r>
            <a:br>
              <a:rPr lang="ru-RU" dirty="0" smtClean="0"/>
            </a:br>
            <a:r>
              <a:rPr lang="en-US" dirty="0" smtClean="0"/>
              <a:t>via Dependency elimination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4261756" y="4589464"/>
            <a:ext cx="4248831" cy="1500187"/>
          </a:xfrm>
        </p:spPr>
        <p:txBody>
          <a:bodyPr anchor="b">
            <a:normAutofit/>
          </a:bodyPr>
          <a:lstStyle/>
          <a:p>
            <a:pPr algn="r"/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qualityisspeed.blogspot.ru/2014/09/beyond-solid-dependency-elimination.html</a:t>
            </a:r>
            <a:r>
              <a:rPr lang="en-US" sz="1800" dirty="0" smtClean="0"/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905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elimination principle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31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SRP — </a:t>
            </a:r>
            <a:r>
              <a:rPr lang="ru-RU" sz="2400" dirty="0" smtClean="0"/>
              <a:t>безусловное добро! </a:t>
            </a:r>
          </a:p>
          <a:p>
            <a:pPr marL="0" indent="0">
              <a:buNone/>
            </a:pPr>
            <a:r>
              <a:rPr lang="en-US" sz="2400" dirty="0" smtClean="0"/>
              <a:t>OCP — </a:t>
            </a:r>
            <a:r>
              <a:rPr lang="ru-RU" sz="2400" dirty="0" smtClean="0"/>
              <a:t>да, но без использования </a:t>
            </a:r>
            <a:r>
              <a:rPr lang="en-US" sz="2400" dirty="0" smtClean="0"/>
              <a:t>DIP</a:t>
            </a:r>
          </a:p>
          <a:p>
            <a:pPr marL="0" indent="0">
              <a:buNone/>
            </a:pPr>
            <a:r>
              <a:rPr lang="en-US" sz="2400" dirty="0" smtClean="0"/>
              <a:t>LSP</a:t>
            </a:r>
            <a:r>
              <a:rPr lang="ru-RU" sz="2400" dirty="0" smtClean="0"/>
              <a:t> и </a:t>
            </a:r>
            <a:r>
              <a:rPr lang="en-US" sz="2400" dirty="0" smtClean="0"/>
              <a:t>ISP — </a:t>
            </a:r>
            <a:r>
              <a:rPr lang="ru-RU" sz="2400" dirty="0" smtClean="0"/>
              <a:t>не актуальны, т.к. нет </a:t>
            </a:r>
            <a:r>
              <a:rPr lang="en-US" sz="2400" dirty="0" smtClean="0"/>
              <a:t>DIP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Вместо </a:t>
            </a:r>
            <a:r>
              <a:rPr lang="en-US" sz="2400" dirty="0" smtClean="0"/>
              <a:t>DIP</a:t>
            </a:r>
            <a:r>
              <a:rPr lang="ru-RU" sz="2400" dirty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Immutable Value Objects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Pure functions &amp; </a:t>
            </a:r>
            <a:r>
              <a:rPr lang="en-US" sz="2400" dirty="0" err="1" smtClean="0"/>
              <a:t>combinators</a:t>
            </a:r>
            <a:r>
              <a:rPr lang="en-US" sz="2400" dirty="0" smtClean="0"/>
              <a:t> (</a:t>
            </a:r>
            <a:r>
              <a:rPr lang="ru-RU" sz="2400" dirty="0" smtClean="0"/>
              <a:t>как в </a:t>
            </a:r>
            <a:r>
              <a:rPr lang="en-US" sz="2400" dirty="0" smtClean="0"/>
              <a:t>LINQ)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Events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26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</a:t>
            </a:r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28650" y="1825625"/>
            <a:ext cx="8030158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Тест</a:t>
            </a:r>
            <a:r>
              <a:rPr lang="ru-RU" dirty="0"/>
              <a:t>ы</a:t>
            </a:r>
            <a:r>
              <a:rPr lang="ru-RU" dirty="0" smtClean="0"/>
              <a:t> с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ами</a:t>
            </a:r>
            <a:r>
              <a:rPr lang="ru-RU" dirty="0" smtClean="0"/>
              <a:t> сложные и невыразительные</a:t>
            </a:r>
          </a:p>
          <a:p>
            <a:pPr marL="514350" indent="-514350">
              <a:buAutoNum type="arabicPeriod"/>
            </a:pPr>
            <a:r>
              <a:rPr lang="ru-RU" dirty="0" smtClean="0"/>
              <a:t>Код загромождается интерфейсами —</a:t>
            </a:r>
            <a:br>
              <a:rPr lang="ru-RU" dirty="0" smtClean="0"/>
            </a:br>
            <a:r>
              <a:rPr lang="ru-RU" dirty="0" smtClean="0"/>
              <a:t>малое соотношение суть / ритуалы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Зависимость от интерфейсов — тоже зависимость!</a:t>
            </a:r>
          </a:p>
          <a:p>
            <a:pPr marL="971550" lvl="1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08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5039</TotalTime>
  <Words>2252</Words>
  <Application>Microsoft Office PowerPoint</Application>
  <PresentationFormat>Экран (4:3)</PresentationFormat>
  <Paragraphs>695</Paragraphs>
  <Slides>111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111</vt:i4>
      </vt:variant>
    </vt:vector>
  </HeadingPairs>
  <TitlesOfParts>
    <vt:vector size="124" baseType="lpstr">
      <vt:lpstr>Antique Olive Compact</vt:lpstr>
      <vt:lpstr>Arial</vt:lpstr>
      <vt:lpstr>Arial Black</vt:lpstr>
      <vt:lpstr>Calibri</vt:lpstr>
      <vt:lpstr>Calibri Light</vt:lpstr>
      <vt:lpstr>Candara</vt:lpstr>
      <vt:lpstr>Consolas</vt:lpstr>
      <vt:lpstr>Garamond</vt:lpstr>
      <vt:lpstr>Monaco</vt:lpstr>
      <vt:lpstr>MV Boli</vt:lpstr>
      <vt:lpstr>Segoe Script</vt:lpstr>
      <vt:lpstr>Wingdings</vt:lpstr>
      <vt:lpstr>Тема Office</vt:lpstr>
      <vt:lpstr>Проектирование</vt:lpstr>
      <vt:lpstr>Проектирование —  инструмент достижения целей  Каких?</vt:lpstr>
      <vt:lpstr>Цели проектирования</vt:lpstr>
      <vt:lpstr>Понятность через Fluent Interface</vt:lpstr>
      <vt:lpstr>Fluent Interface</vt:lpstr>
      <vt:lpstr>Exploration friendly</vt:lpstr>
      <vt:lpstr>Self-explaining</vt:lpstr>
      <vt:lpstr>Typing friendly</vt:lpstr>
      <vt:lpstr>Typing UNFRIENDLY</vt:lpstr>
      <vt:lpstr>Fluent Interface</vt:lpstr>
      <vt:lpstr>Method chaining</vt:lpstr>
      <vt:lpstr>Пример NUnit</vt:lpstr>
      <vt:lpstr>Assert.That?! А как же правила?</vt:lpstr>
      <vt:lpstr>А как же еxploration friendly?!</vt:lpstr>
      <vt:lpstr>Exploration friendly tricks</vt:lpstr>
      <vt:lpstr>Пример jQuery</vt:lpstr>
      <vt:lpstr>Задача FluentApi</vt:lpstr>
      <vt:lpstr>Когда использовать Fluent?</vt:lpstr>
      <vt:lpstr>Корректность   via immutability</vt:lpstr>
      <vt:lpstr>Immutable Value Objects</vt:lpstr>
      <vt:lpstr>Mutable Cat</vt:lpstr>
      <vt:lpstr>Immutable Cat</vt:lpstr>
      <vt:lpstr>C# 6.0 7.0 (?)</vt:lpstr>
      <vt:lpstr>F# Records</vt:lpstr>
      <vt:lpstr>Immutable Linked List</vt:lpstr>
      <vt:lpstr>Immutable Linked List C# 7.0 (?)</vt:lpstr>
      <vt:lpstr>Immutable tree</vt:lpstr>
      <vt:lpstr>Immutable data structures</vt:lpstr>
      <vt:lpstr>Immutable → Fluent</vt:lpstr>
      <vt:lpstr>Fluent → Immutable</vt:lpstr>
      <vt:lpstr>Корректность via   IDisposable и using</vt:lpstr>
      <vt:lpstr>Корректность via using</vt:lpstr>
      <vt:lpstr>Корректность via using</vt:lpstr>
      <vt:lpstr>Корректность via using</vt:lpstr>
      <vt:lpstr>Корректность via using</vt:lpstr>
      <vt:lpstr>Можно обобщить</vt:lpstr>
      <vt:lpstr>Чтобы не забыть...</vt:lpstr>
      <vt:lpstr>Пример из ASP.NET MVC</vt:lpstr>
      <vt:lpstr>Задача PerfLogger</vt:lpstr>
      <vt:lpstr>Понятность и корректность via Domain Driven Design</vt:lpstr>
      <vt:lpstr>DDD: Важность терминологии</vt:lpstr>
      <vt:lpstr>DDD. Составление словаря</vt:lpstr>
      <vt:lpstr>DDD. Составление словаря</vt:lpstr>
      <vt:lpstr>DDD: пример 1</vt:lpstr>
      <vt:lpstr>DDD: пример 1</vt:lpstr>
      <vt:lpstr>DDD: пример 1</vt:lpstr>
      <vt:lpstr>DDD: пример 2</vt:lpstr>
      <vt:lpstr>DDD: Layers</vt:lpstr>
      <vt:lpstr>DDD: Layers</vt:lpstr>
      <vt:lpstr>DDD: Domain</vt:lpstr>
      <vt:lpstr>Value-objects    vs Primitive obsession</vt:lpstr>
      <vt:lpstr>Кандидаты на Value-object</vt:lpstr>
      <vt:lpstr>Кандидаты на Entity</vt:lpstr>
      <vt:lpstr>Services</vt:lpstr>
      <vt:lpstr>Задача: HTML Reports</vt:lpstr>
      <vt:lpstr>DDD &amp; Fluent Interface</vt:lpstr>
      <vt:lpstr>Готовность к изменениям  via S.O.L.I.D</vt:lpstr>
      <vt:lpstr>Презентация PowerPoint</vt:lpstr>
      <vt:lpstr>Задача: спроектировать классы</vt:lpstr>
      <vt:lpstr>Абстракции</vt:lpstr>
      <vt:lpstr>Презентация PowerPoint</vt:lpstr>
      <vt:lpstr>DIP</vt:lpstr>
      <vt:lpstr>DIP</vt:lpstr>
      <vt:lpstr>Чего мы добились?</vt:lpstr>
      <vt:lpstr>Презентация PowerPoint</vt:lpstr>
      <vt:lpstr>Презентация PowerPoint</vt:lpstr>
      <vt:lpstr>DIP</vt:lpstr>
      <vt:lpstr>Готовность к изменениям  via Dependency Injection</vt:lpstr>
      <vt:lpstr>Неявное</vt:lpstr>
      <vt:lpstr>Явное (инъекция зависимостей)</vt:lpstr>
      <vt:lpstr>Какие зависимости делать явными?</vt:lpstr>
      <vt:lpstr>Явное управление зависимостями</vt:lpstr>
      <vt:lpstr>Точка входа —   место сбора зависимостей</vt:lpstr>
      <vt:lpstr>Готовность к изменениям via Dependency Injection Container</vt:lpstr>
      <vt:lpstr>Why DI container</vt:lpstr>
      <vt:lpstr>IContainer</vt:lpstr>
      <vt:lpstr>IContainer</vt:lpstr>
      <vt:lpstr>Dependency Injection via container</vt:lpstr>
      <vt:lpstr>Идея за DI-контейнерами</vt:lpstr>
      <vt:lpstr>Как эта магия работает?! O_o</vt:lpstr>
      <vt:lpstr>Идея хорошая, но есть нюансы...</vt:lpstr>
      <vt:lpstr>Циклические зависимости</vt:lpstr>
      <vt:lpstr>Lazy&lt;T&gt;</vt:lpstr>
      <vt:lpstr>Циклические зависимости</vt:lpstr>
      <vt:lpstr>Фабрика</vt:lpstr>
      <vt:lpstr>Sequence  Injection</vt:lpstr>
      <vt:lpstr>Sequence Injection</vt:lpstr>
      <vt:lpstr>https://github.com/ninject/Ninject</vt:lpstr>
      <vt:lpstr>Вопросы про DI-container?</vt:lpstr>
      <vt:lpstr>Сравнение контейнеров</vt:lpstr>
      <vt:lpstr>Задача DIContainer</vt:lpstr>
      <vt:lpstr>Корректность via Mock Frameworks</vt:lpstr>
      <vt:lpstr>Как тестировать сервисы?</vt:lpstr>
      <vt:lpstr>https://github.com/FakeItEasy/FakeItEasy </vt:lpstr>
      <vt:lpstr>Mock frameworks</vt:lpstr>
      <vt:lpstr>Как эта магия работает?! O_o</vt:lpstr>
      <vt:lpstr>Готовность к изменениям via Dependency elimination</vt:lpstr>
      <vt:lpstr>Dependency elimination principle</vt:lpstr>
      <vt:lpstr>Проблемы DIP</vt:lpstr>
      <vt:lpstr>Зависимость от интерфейса</vt:lpstr>
      <vt:lpstr>Презентация PowerPoint</vt:lpstr>
      <vt:lpstr>Презентация PowerPoint</vt:lpstr>
      <vt:lpstr>Презентация PowerPoint</vt:lpstr>
      <vt:lpstr>Зависимости от интерфейсов</vt:lpstr>
      <vt:lpstr>DEP Cheat sheet</vt:lpstr>
      <vt:lpstr>DEP vs DIP. Round 1</vt:lpstr>
      <vt:lpstr>DEP vs DIP. Round 2</vt:lpstr>
      <vt:lpstr>DEP vs DIP. Round 3</vt:lpstr>
      <vt:lpstr>А DIP вообще нужен?!</vt:lpstr>
      <vt:lpstr>Итог</vt:lpstr>
      <vt:lpstr>Задача DependencyElimination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Pavel Egorov</cp:lastModifiedBy>
  <cp:revision>156</cp:revision>
  <dcterms:created xsi:type="dcterms:W3CDTF">2015-02-05T09:30:20Z</dcterms:created>
  <dcterms:modified xsi:type="dcterms:W3CDTF">2015-04-29T13:30:27Z</dcterms:modified>
</cp:coreProperties>
</file>