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9"/>
  </p:notesMasterIdLst>
  <p:sldIdLst>
    <p:sldId id="256" r:id="rId2"/>
    <p:sldId id="257" r:id="rId3"/>
    <p:sldId id="302" r:id="rId4"/>
    <p:sldId id="258" r:id="rId5"/>
    <p:sldId id="303" r:id="rId6"/>
    <p:sldId id="312" r:id="rId7"/>
    <p:sldId id="313" r:id="rId8"/>
    <p:sldId id="319" r:id="rId9"/>
    <p:sldId id="307" r:id="rId10"/>
    <p:sldId id="300" r:id="rId11"/>
    <p:sldId id="308" r:id="rId12"/>
    <p:sldId id="304" r:id="rId13"/>
    <p:sldId id="309" r:id="rId14"/>
    <p:sldId id="310" r:id="rId15"/>
    <p:sldId id="311" r:id="rId16"/>
    <p:sldId id="314" r:id="rId17"/>
    <p:sldId id="315" r:id="rId18"/>
    <p:sldId id="318" r:id="rId19"/>
    <p:sldId id="299" r:id="rId20"/>
    <p:sldId id="268" r:id="rId21"/>
    <p:sldId id="316" r:id="rId22"/>
    <p:sldId id="320" r:id="rId23"/>
    <p:sldId id="261" r:id="rId24"/>
    <p:sldId id="295" r:id="rId25"/>
    <p:sldId id="317" r:id="rId26"/>
    <p:sldId id="321" r:id="rId27"/>
    <p:sldId id="32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63176" autoAdjust="0"/>
  </p:normalViewPr>
  <p:slideViewPr>
    <p:cSldViewPr>
      <p:cViewPr varScale="1">
        <p:scale>
          <a:sx n="83" d="100"/>
          <a:sy n="83" d="100"/>
        </p:scale>
        <p:origin x="16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623795D9-ADBA-4023-97C2-C79AEBDB82FF}" type="presOf" srcId="{15B6E2AF-4B08-480B-9E63-98F304AE9531}" destId="{5CB8BEE9-D14C-4FD6-BDE1-FA93ED4A9B0A}" srcOrd="1" destOrd="0" presId="urn:microsoft.com/office/officeart/2005/8/layout/cycle2"/>
    <dgm:cxn modelId="{0928093D-9ABC-462D-B50C-393867AB3CB7}" type="presOf" srcId="{E22E5080-6AE9-404F-98A7-7A0A13812357}" destId="{E071ECF3-993D-4997-A223-0EB4018AB94E}" srcOrd="0" destOrd="0" presId="urn:microsoft.com/office/officeart/2005/8/layout/cycle2"/>
    <dgm:cxn modelId="{7ABE3C26-DB98-4823-B557-302A62755ACF}" type="presOf" srcId="{82DEDCF1-EB1A-4EA4-83D1-4C1AE66EE040}" destId="{11B4CBC4-AE1C-4904-826E-3BD4011B5EF6}" srcOrd="0" destOrd="0" presId="urn:microsoft.com/office/officeart/2005/8/layout/cycle2"/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81DF377F-9D4F-4C50-A416-A9A9F23B8F15}" type="presOf" srcId="{15B6E2AF-4B08-480B-9E63-98F304AE9531}" destId="{78BA696A-C46C-41C3-8979-C51CF44A04E2}" srcOrd="0" destOrd="0" presId="urn:microsoft.com/office/officeart/2005/8/layout/cycle2"/>
    <dgm:cxn modelId="{145DDCEB-D175-4B2A-A7DE-927269627790}" type="presOf" srcId="{5C12928E-C9E2-4F88-9135-F5C57D60AB43}" destId="{60D0B5E2-59BA-4DCB-ABBD-AF2C6E14EF03}" srcOrd="1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43069A0F-3D96-4003-8430-BA6606528A11}" type="presOf" srcId="{CA619879-9682-4A9A-8B19-8EEE1A9DDA31}" destId="{6CFAF0B4-C71D-4C93-B29D-0F3ACEB46DAC}" srcOrd="0" destOrd="0" presId="urn:microsoft.com/office/officeart/2005/8/layout/cycle2"/>
    <dgm:cxn modelId="{7DB79190-4E88-4D8F-B91C-0170BCEF2497}" type="presOf" srcId="{6CF83504-EEF6-429E-8FA8-6BD25A2A38F0}" destId="{C53B6C48-0F28-4C30-8317-F4779C05F5E1}" srcOrd="0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1F337C0B-CFBD-4E22-915C-5492F8BE9D2A}" type="presOf" srcId="{47FB6E91-B3FA-4B92-B558-B66325C9388D}" destId="{2DF0FCB7-52AA-4542-9718-42FC9EEBFEA0}" srcOrd="0" destOrd="0" presId="urn:microsoft.com/office/officeart/2005/8/layout/cycle2"/>
    <dgm:cxn modelId="{ECD7BB84-F2F6-444F-B53E-108068102BA7}" type="presOf" srcId="{9E66F34F-733C-4256-9475-E1AEC667FFE5}" destId="{573D47CC-AE97-4FAA-8E6A-826D90755EB4}" srcOrd="0" destOrd="0" presId="urn:microsoft.com/office/officeart/2005/8/layout/cycle2"/>
    <dgm:cxn modelId="{BFA28E1F-0273-4C9E-8B68-84F63A7CA3DB}" type="presOf" srcId="{6CF83504-EEF6-429E-8FA8-6BD25A2A38F0}" destId="{6CC33D6B-9209-47BD-A6C6-1AF194EF0CD2}" srcOrd="1" destOrd="0" presId="urn:microsoft.com/office/officeart/2005/8/layout/cycle2"/>
    <dgm:cxn modelId="{17626771-BEEA-43C6-AE10-F7C46B95AE09}" type="presOf" srcId="{689276A3-8957-4D91-ABC7-0342A0A21409}" destId="{6D3E105C-5DA2-4D30-8D94-9DF04996ED43}" srcOrd="0" destOrd="0" presId="urn:microsoft.com/office/officeart/2005/8/layout/cycle2"/>
    <dgm:cxn modelId="{2554CD96-2B49-4C33-8335-FB221546786F}" type="presOf" srcId="{689276A3-8957-4D91-ABC7-0342A0A21409}" destId="{4FE3A4E5-72D1-4DC6-9E03-8E9E16D17B75}" srcOrd="1" destOrd="0" presId="urn:microsoft.com/office/officeart/2005/8/layout/cycle2"/>
    <dgm:cxn modelId="{907F16D6-DD6F-44B9-9AB2-788826BC3B54}" type="presOf" srcId="{5C12928E-C9E2-4F88-9135-F5C57D60AB43}" destId="{7815476A-849A-446F-8EB7-4348A1D65EFF}" srcOrd="0" destOrd="0" presId="urn:microsoft.com/office/officeart/2005/8/layout/cycle2"/>
    <dgm:cxn modelId="{DE21145B-19B2-4C0E-870F-29F37D8FE596}" type="presParOf" srcId="{E071ECF3-993D-4997-A223-0EB4018AB94E}" destId="{6CFAF0B4-C71D-4C93-B29D-0F3ACEB46DAC}" srcOrd="0" destOrd="0" presId="urn:microsoft.com/office/officeart/2005/8/layout/cycle2"/>
    <dgm:cxn modelId="{C735E0C5-E2C0-4213-A024-C0D0028C50B9}" type="presParOf" srcId="{E071ECF3-993D-4997-A223-0EB4018AB94E}" destId="{6D3E105C-5DA2-4D30-8D94-9DF04996ED43}" srcOrd="1" destOrd="0" presId="urn:microsoft.com/office/officeart/2005/8/layout/cycle2"/>
    <dgm:cxn modelId="{6BFFFC50-C6F9-4FB5-9913-DC691E96119F}" type="presParOf" srcId="{6D3E105C-5DA2-4D30-8D94-9DF04996ED43}" destId="{4FE3A4E5-72D1-4DC6-9E03-8E9E16D17B75}" srcOrd="0" destOrd="0" presId="urn:microsoft.com/office/officeart/2005/8/layout/cycle2"/>
    <dgm:cxn modelId="{3C3BC97F-EA96-4774-BED4-F7412476C420}" type="presParOf" srcId="{E071ECF3-993D-4997-A223-0EB4018AB94E}" destId="{2DF0FCB7-52AA-4542-9718-42FC9EEBFEA0}" srcOrd="2" destOrd="0" presId="urn:microsoft.com/office/officeart/2005/8/layout/cycle2"/>
    <dgm:cxn modelId="{E2D20596-AB07-432B-AA58-CB069DD7694B}" type="presParOf" srcId="{E071ECF3-993D-4997-A223-0EB4018AB94E}" destId="{7815476A-849A-446F-8EB7-4348A1D65EFF}" srcOrd="3" destOrd="0" presId="urn:microsoft.com/office/officeart/2005/8/layout/cycle2"/>
    <dgm:cxn modelId="{3856AA7E-73E9-48F1-BB4C-8197E9E19177}" type="presParOf" srcId="{7815476A-849A-446F-8EB7-4348A1D65EFF}" destId="{60D0B5E2-59BA-4DCB-ABBD-AF2C6E14EF03}" srcOrd="0" destOrd="0" presId="urn:microsoft.com/office/officeart/2005/8/layout/cycle2"/>
    <dgm:cxn modelId="{245378B7-DF52-4B67-92A7-576FCB10FFC9}" type="presParOf" srcId="{E071ECF3-993D-4997-A223-0EB4018AB94E}" destId="{573D47CC-AE97-4FAA-8E6A-826D90755EB4}" srcOrd="4" destOrd="0" presId="urn:microsoft.com/office/officeart/2005/8/layout/cycle2"/>
    <dgm:cxn modelId="{6F2E5BBF-885F-4FC6-A615-C015B5B45FDC}" type="presParOf" srcId="{E071ECF3-993D-4997-A223-0EB4018AB94E}" destId="{C53B6C48-0F28-4C30-8317-F4779C05F5E1}" srcOrd="5" destOrd="0" presId="urn:microsoft.com/office/officeart/2005/8/layout/cycle2"/>
    <dgm:cxn modelId="{CFA3073B-A0C1-4F4A-AF47-C9B6C3DE7651}" type="presParOf" srcId="{C53B6C48-0F28-4C30-8317-F4779C05F5E1}" destId="{6CC33D6B-9209-47BD-A6C6-1AF194EF0CD2}" srcOrd="0" destOrd="0" presId="urn:microsoft.com/office/officeart/2005/8/layout/cycle2"/>
    <dgm:cxn modelId="{04F9700C-3E78-4639-9F52-A1D63F25D619}" type="presParOf" srcId="{E071ECF3-993D-4997-A223-0EB4018AB94E}" destId="{11B4CBC4-AE1C-4904-826E-3BD4011B5EF6}" srcOrd="6" destOrd="0" presId="urn:microsoft.com/office/officeart/2005/8/layout/cycle2"/>
    <dgm:cxn modelId="{3E0EDB77-1291-4363-A80C-8DC42D4A5BE3}" type="presParOf" srcId="{E071ECF3-993D-4997-A223-0EB4018AB94E}" destId="{78BA696A-C46C-41C3-8979-C51CF44A04E2}" srcOrd="7" destOrd="0" presId="urn:microsoft.com/office/officeart/2005/8/layout/cycle2"/>
    <dgm:cxn modelId="{21D1316C-14B9-4B97-8910-8A33DF89E97A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Design</a:t>
          </a:r>
          <a:endParaRPr lang="ru-RU" sz="18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Implement</a:t>
          </a:r>
          <a:endParaRPr lang="ru-RU" sz="18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425997" y="1510390"/>
        <a:ext cx="291877" cy="31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1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1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26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27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dzone.com/articles/7-popular-unit-test-nam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jasmine.github.io/2.2/introduct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regexlib.com/CheatSheet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unit.org/index.php?p=docHome&amp;r=2.6.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Гуру советуют </a:t>
            </a:r>
            <a:r>
              <a:rPr lang="en-US" dirty="0" smtClean="0"/>
              <a:t>AAA</a:t>
            </a:r>
            <a:r>
              <a:rPr lang="ru-RU" dirty="0" smtClean="0"/>
              <a:t>:</a:t>
            </a:r>
          </a:p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java.dzone.com/articles/7-popular-unit-test-naming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TestParse</a:t>
            </a:r>
            <a:endParaRPr lang="en-US" sz="2800" dirty="0" smtClean="0"/>
          </a:p>
          <a:p>
            <a:r>
              <a:rPr lang="en-US" sz="2800" dirty="0" err="1" smtClean="0"/>
              <a:t>Parse_Fails</a:t>
            </a:r>
            <a:endParaRPr lang="ru-RU" sz="2800" dirty="0"/>
          </a:p>
          <a:p>
            <a:r>
              <a:rPr lang="en-US" sz="2800" dirty="0" err="1" smtClean="0"/>
              <a:t>Parse_BigNumbers</a:t>
            </a:r>
            <a:endParaRPr lang="ru-RU" sz="2800" dirty="0"/>
          </a:p>
          <a:p>
            <a:r>
              <a:rPr lang="en-US" sz="2800" dirty="0" err="1" smtClean="0"/>
              <a:t>Parse_NumbersGreaterThanMaxInt</a:t>
            </a:r>
            <a:endParaRPr lang="en-US" sz="2800" dirty="0" smtClean="0"/>
          </a:p>
          <a:p>
            <a:r>
              <a:rPr lang="en-US" sz="2800" dirty="0" err="1" smtClean="0"/>
              <a:t>Fail_OnNegativeNumbers</a:t>
            </a:r>
            <a:endParaRPr lang="ru-RU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isAdult_AgeLessThan18_False</a:t>
            </a:r>
            <a:endParaRPr lang="ru-RU" dirty="0"/>
          </a:p>
          <a:p>
            <a:r>
              <a:rPr lang="en-US" dirty="0" err="1" smtClean="0"/>
              <a:t>ParseInt_should.Fail_On_NonNumber</a:t>
            </a:r>
            <a:endParaRPr lang="ru-RU" dirty="0" smtClean="0"/>
          </a:p>
          <a:p>
            <a:r>
              <a:rPr lang="en-US" dirty="0" err="1"/>
              <a:t>Stack_should.beEmpty_after_creation</a:t>
            </a:r>
            <a:endParaRPr lang="en-US" dirty="0"/>
          </a:p>
          <a:p>
            <a:r>
              <a:rPr lang="en-US" sz="2400" dirty="0" err="1" smtClean="0"/>
              <a:t>When_MandatoryFieldsAreMissing_Expect_StudentAdmissionToFail</a:t>
            </a:r>
            <a:endParaRPr lang="en-US" sz="2400" dirty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854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SUT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InputDescription</a:t>
            </a:r>
            <a:r>
              <a:rPr lang="en-US" b="1" dirty="0" err="1" smtClean="0"/>
              <a:t>_Requirement</a:t>
            </a:r>
            <a:r>
              <a:rPr lang="en-US" b="1" dirty="0" smtClean="0"/>
              <a:t>()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928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framework (JS)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describe</a:t>
            </a:r>
            <a:r>
              <a:rPr lang="en-US" sz="2400" dirty="0" smtClean="0"/>
              <a:t>("</a:t>
            </a:r>
            <a:r>
              <a:rPr lang="en-US" sz="2400" dirty="0"/>
              <a:t>distance converter", function () {</a:t>
            </a:r>
          </a:p>
          <a:p>
            <a:pPr marL="0" indent="0">
              <a:buNone/>
            </a:pPr>
            <a:r>
              <a:rPr lang="en-US" sz="2400" dirty="0"/>
              <a:t>    it("converts inches to centimeters", function () {</a:t>
            </a:r>
          </a:p>
          <a:p>
            <a:pPr marL="0" indent="0">
              <a:buNone/>
            </a:pPr>
            <a:r>
              <a:rPr lang="en-US" sz="2400" dirty="0"/>
              <a:t>        expect(Convert(12, "in").to("cm")).</a:t>
            </a:r>
            <a:r>
              <a:rPr lang="en-US" sz="2400" dirty="0" err="1"/>
              <a:t>toEqual</a:t>
            </a:r>
            <a:r>
              <a:rPr lang="en-US" sz="2400" dirty="0"/>
              <a:t>(30.48);</a:t>
            </a:r>
          </a:p>
          <a:p>
            <a:pPr marL="0" indent="0">
              <a:buNone/>
            </a:pPr>
            <a:r>
              <a:rPr lang="en-US" sz="2400" dirty="0"/>
              <a:t>    });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it("converts centimeters to yards", function () {</a:t>
            </a:r>
          </a:p>
          <a:p>
            <a:pPr marL="0" indent="0">
              <a:buNone/>
            </a:pPr>
            <a:r>
              <a:rPr lang="en-US" sz="2400" dirty="0"/>
              <a:t>        expect(Convert(2000, "cm").to("yards")).</a:t>
            </a:r>
            <a:r>
              <a:rPr lang="en-US" sz="2400" dirty="0" err="1"/>
              <a:t>toEqual</a:t>
            </a:r>
            <a:r>
              <a:rPr lang="en-US" sz="2400" dirty="0"/>
              <a:t>(21.87);</a:t>
            </a:r>
          </a:p>
          <a:p>
            <a:pPr marL="0" indent="0">
              <a:buNone/>
            </a:pPr>
            <a:r>
              <a:rPr lang="en-US" sz="2400" dirty="0"/>
              <a:t>    });</a:t>
            </a:r>
          </a:p>
          <a:p>
            <a:pPr marL="0" indent="0">
              <a:buNone/>
            </a:pPr>
            <a:r>
              <a:rPr lang="en-US" sz="2400" dirty="0" smtClean="0"/>
              <a:t>});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jasmine.github.io/2.2/introduction.html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41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framework (JS)</a:t>
            </a:r>
            <a:endParaRPr lang="ru-RU" dirty="0"/>
          </a:p>
        </p:txBody>
      </p:sp>
      <p:pic>
        <p:nvPicPr>
          <p:cNvPr id="2050" name="Picture 2" descr="https://cdn.tutsplus.com/net/uploads/legacy/1026_jasmine/convert-pas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60" y="1369120"/>
            <a:ext cx="7092280" cy="546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3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Markdown.txt</a:t>
            </a:r>
            <a:endParaRPr lang="ru-RU" dirty="0"/>
          </a:p>
          <a:p>
            <a:r>
              <a:rPr lang="en-US" dirty="0" smtClean="0"/>
              <a:t>AAA</a:t>
            </a:r>
          </a:p>
          <a:p>
            <a:r>
              <a:rPr lang="en-US" dirty="0" smtClean="0"/>
              <a:t>No anti-patterns</a:t>
            </a:r>
          </a:p>
          <a:p>
            <a:r>
              <a:rPr lang="en-US" dirty="0" smtClean="0"/>
              <a:t>Tests as 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regexlib.com/CheatSheet.aspx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964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Авто-тестирование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Проверять систему по частям (</a:t>
            </a:r>
            <a:r>
              <a:rPr lang="en-US" b="1" dirty="0" smtClean="0"/>
              <a:t>Unit</a:t>
            </a:r>
            <a:r>
              <a:rPr lang="en-US" dirty="0" smtClean="0"/>
              <a:t> tests)</a:t>
            </a:r>
            <a:endParaRPr lang="ru-RU" dirty="0" smtClean="0"/>
          </a:p>
          <a:p>
            <a:r>
              <a:rPr lang="ru-RU" dirty="0" smtClean="0"/>
              <a:t>Тесты — программки</a:t>
            </a:r>
          </a:p>
          <a:p>
            <a:r>
              <a:rPr lang="ru-RU" dirty="0" smtClean="0"/>
              <a:t>Работают </a:t>
            </a:r>
            <a:r>
              <a:rPr lang="ru-RU" i="1" dirty="0" smtClean="0"/>
              <a:t>автоматически</a:t>
            </a:r>
            <a:r>
              <a:rPr lang="ru-RU" dirty="0" smtClean="0"/>
              <a:t>: </a:t>
            </a:r>
            <a:r>
              <a:rPr lang="en-US" dirty="0" smtClean="0"/>
              <a:t>Red / Green</a:t>
            </a:r>
          </a:p>
          <a:p>
            <a:r>
              <a:rPr lang="ru-RU" dirty="0" smtClean="0"/>
              <a:t>Независимые </a:t>
            </a:r>
          </a:p>
          <a:p>
            <a:pPr marL="514350" lvl="1" indent="0">
              <a:buNone/>
            </a:pPr>
            <a:r>
              <a:rPr lang="ru-RU" dirty="0" smtClean="0"/>
              <a:t>друг от друга; </a:t>
            </a:r>
          </a:p>
          <a:p>
            <a:pPr marL="514350" lvl="1" indent="0">
              <a:buNone/>
            </a:pPr>
            <a:r>
              <a:rPr lang="ru-RU" dirty="0" smtClean="0"/>
              <a:t>от среды выполнения</a:t>
            </a:r>
          </a:p>
          <a:p>
            <a:r>
              <a:rPr lang="ru-RU" dirty="0" smtClean="0"/>
              <a:t>Повторяемые</a:t>
            </a:r>
          </a:p>
          <a:p>
            <a:r>
              <a:rPr lang="ru-RU" dirty="0" smtClean="0"/>
              <a:t>Быстрые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 тестов руки не дошли...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6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305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-радикализм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en-US" dirty="0" smtClean="0"/>
              <a:t>Duct-tape programming</a:t>
            </a:r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 ваши возражения?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Слайд ответов на возражения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Code-Kata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Scoring </a:t>
            </a:r>
            <a:r>
              <a:rPr lang="en-US" altLang="ru-RU" dirty="0" smtClean="0"/>
              <a:t>Bowling</a:t>
            </a:r>
            <a:endParaRPr lang="en-US" altLang="ru-RU" dirty="0" smtClean="0"/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Design</a:t>
            </a:r>
            <a:endParaRPr lang="en-US" altLang="ru-RU" dirty="0" smtClean="0"/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Game{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Roll(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 —обратная </a:t>
            </a:r>
            <a:r>
              <a:rPr lang="ru-RU" dirty="0"/>
              <a:t>связь</a:t>
            </a:r>
          </a:p>
          <a:p>
            <a:r>
              <a:rPr lang="ru-RU" dirty="0"/>
              <a:t>Тест — страховка при </a:t>
            </a:r>
            <a:r>
              <a:rPr lang="ru-RU" dirty="0" err="1"/>
              <a:t>рефакторинге</a:t>
            </a:r>
            <a:endParaRPr lang="ru-RU" dirty="0"/>
          </a:p>
          <a:p>
            <a:pPr>
              <a:buFont typeface="Arial" charset="0"/>
              <a:buChar char="•"/>
            </a:pPr>
            <a:r>
              <a:rPr lang="ru-RU" dirty="0" smtClean="0"/>
              <a:t>Чувство уверенности в своем коде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ru-RU" dirty="0"/>
              <a:t>Чувство уверенности в </a:t>
            </a:r>
            <a:r>
              <a:rPr lang="ru-RU" b="1" dirty="0" smtClean="0"/>
              <a:t>чужом</a:t>
            </a:r>
            <a:r>
              <a:rPr lang="ru-RU" dirty="0" smtClean="0"/>
              <a:t> </a:t>
            </a:r>
            <a:r>
              <a:rPr lang="ru-RU" dirty="0"/>
              <a:t>коде</a:t>
            </a:r>
          </a:p>
          <a:p>
            <a:pPr>
              <a:buFont typeface="Arial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445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 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nunit.org</a:t>
            </a:r>
            <a:r>
              <a:rPr lang="en-US" sz="2400" dirty="0" smtClean="0">
                <a:hlinkClick r:id="rId2"/>
              </a:rPr>
              <a:t>/index.php?p=docHome&amp;r=2.6.3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6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Абсолютный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 → тест</a:t>
            </a:r>
          </a:p>
          <a:p>
            <a:r>
              <a:rPr lang="ru-RU" dirty="0" smtClean="0"/>
              <a:t>Есть граничные случаи → тест +</a:t>
            </a:r>
            <a:r>
              <a:rPr lang="en-US" dirty="0" smtClean="0"/>
              <a:t> docs</a:t>
            </a:r>
            <a:endParaRPr lang="ru-RU" dirty="0" smtClean="0"/>
          </a:p>
          <a:p>
            <a:r>
              <a:rPr lang="ru-RU" dirty="0" smtClean="0"/>
              <a:t>Формат данных → тест</a:t>
            </a:r>
          </a:p>
          <a:p>
            <a:r>
              <a:rPr lang="ru-RU" dirty="0" smtClean="0"/>
              <a:t>Изменение формата → тест на совместимость</a:t>
            </a:r>
          </a:p>
          <a:p>
            <a:r>
              <a:rPr lang="ru-RU" dirty="0" smtClean="0"/>
              <a:t>Внешний </a:t>
            </a:r>
            <a:r>
              <a:rPr lang="en-US" dirty="0" smtClean="0"/>
              <a:t>API</a:t>
            </a:r>
            <a:r>
              <a:rPr lang="ru-RU" dirty="0" smtClean="0"/>
              <a:t> → тест</a:t>
            </a:r>
          </a:p>
          <a:p>
            <a:r>
              <a:rPr lang="ru-RU" dirty="0" smtClean="0"/>
              <a:t>Изменение </a:t>
            </a:r>
            <a:r>
              <a:rPr lang="en-US" dirty="0" smtClean="0"/>
              <a:t>API → </a:t>
            </a:r>
            <a:r>
              <a:rPr lang="ru-RU" dirty="0" smtClean="0"/>
              <a:t>тест на совместимость</a:t>
            </a:r>
          </a:p>
          <a:p>
            <a:r>
              <a:rPr lang="ru-RU" dirty="0" smtClean="0"/>
              <a:t>Регулярное выражение → тест</a:t>
            </a:r>
          </a:p>
          <a:p>
            <a:r>
              <a:rPr lang="ru-RU" dirty="0" smtClean="0"/>
              <a:t>Много данных → нагрузочный тест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5034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(30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 </a:t>
            </a: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Частотный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словарь добавленных </a:t>
            </a: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слов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(от слова берутся только первые 10 символов в нижнем регистре)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 </a:t>
            </a: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Порядок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— по убыванию частоты </a:t>
            </a: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слова.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одинаковой частоте </a:t>
            </a: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— лексикографически.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IWordsStatistics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AddWord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word);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GetStatistics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706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8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cleanup</a:t>
            </a:r>
          </a:p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5724</TotalTime>
  <Words>523</Words>
  <Application>Microsoft Office PowerPoint</Application>
  <PresentationFormat>Экран (4:3)</PresentationFormat>
  <Paragraphs>145</Paragraphs>
  <Slides>27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ТЕСТИРОВАНИЕ</vt:lpstr>
      <vt:lpstr>Авто-тестирование</vt:lpstr>
      <vt:lpstr>Зачем?</vt:lpstr>
      <vt:lpstr>Test Framework Demo</vt:lpstr>
      <vt:lpstr>NUnit</vt:lpstr>
      <vt:lpstr>Абсолютный минимум</vt:lpstr>
      <vt:lpstr>Практика (30 мин)</vt:lpstr>
      <vt:lpstr>Практика</vt:lpstr>
      <vt:lpstr>Антипаттерны</vt:lpstr>
      <vt:lpstr>Анатомия теста</vt:lpstr>
      <vt:lpstr>Тесты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Пример</vt:lpstr>
      <vt:lpstr>Jasmine framework (JS)</vt:lpstr>
      <vt:lpstr>Jasmine framework (JS)</vt:lpstr>
      <vt:lpstr>Практика</vt:lpstr>
      <vt:lpstr>Test Driven Development</vt:lpstr>
      <vt:lpstr>Проблема</vt:lpstr>
      <vt:lpstr>TDD</vt:lpstr>
      <vt:lpstr>TDD Demo</vt:lpstr>
      <vt:lpstr>TDD-радикализм</vt:lpstr>
      <vt:lpstr>TDD ваши возражения?</vt:lpstr>
      <vt:lpstr>Практика</vt:lpstr>
      <vt:lpstr>Scoring Bowling</vt:lpstr>
      <vt:lpstr>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Pavel Egorov</cp:lastModifiedBy>
  <cp:revision>87</cp:revision>
  <dcterms:created xsi:type="dcterms:W3CDTF">2013-06-28T10:07:11Z</dcterms:created>
  <dcterms:modified xsi:type="dcterms:W3CDTF">2015-04-28T08:20:11Z</dcterms:modified>
</cp:coreProperties>
</file>