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1207008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a:latin typeface="Open Sans"/>
              </a:rPr>
              <a:t>Inicio</a:t>
            </a:r>
          </a:p>
        </p:txBody>
      </p:sp>
      <p:sp>
        <p:nvSpPr>
          <p:cNvPr id="3" name="Content Placeholder 2"/>
          <p:cNvSpPr>
            <a:spLocks noGrp="1"/>
          </p:cNvSpPr>
          <p:nvPr>
            <p:ph idx="1"/>
          </p:nvPr>
        </p:nvSpPr>
        <p:spPr/>
        <p:txBody>
          <a:bodyPr/>
          <a:lstStyle/>
          <a:p>
            <a:r>
              <a:rPr sz="1600">
                <a:latin typeface="Open Sans"/>
              </a:rPr>
              <a:t>Análisis de datos para mejorar estrategias empresariales.</a:t>
            </a:r>
          </a:p>
        </p:txBody>
      </p:sp>
      <p:sp>
        <p:nvSpPr>
          <p:cNvPr id="4" name="Rectangle 3"/>
          <p:cNvSpPr/>
          <p:nvPr/>
        </p:nvSpPr>
        <p:spPr>
          <a:xfrm>
            <a:off x="1828800" y="0"/>
            <a:ext cx="9144000" cy="127000"/>
          </a:xfrm>
          <a:prstGeom prst="rect">
            <a:avLst/>
          </a:prstGeom>
          <a:solidFill>
            <a:srgbClr val="FF0E68"/>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Background.png"/>
          <p:cNvPicPr>
            <a:picLocks noChangeAspect="1"/>
          </p:cNvPicPr>
          <p:nvPr/>
        </p:nvPicPr>
        <p:blipFill>
          <a:blip r:embed="rId2"/>
          <a:stretch>
            <a:fillRect/>
          </a:stretch>
        </p:blipFill>
        <p:spPr>
          <a:xfrm>
            <a:off x="0" y="2286000"/>
            <a:ext cx="12070080" cy="4572000"/>
          </a:xfrm>
          <a:prstGeom prst="rect">
            <a:avLst/>
          </a:prstGeom>
        </p:spPr>
      </p:pic>
      <p:pic>
        <p:nvPicPr>
          <p:cNvPr id="6" name="Picture 5" descr="logo-datarebels-rosa.png"/>
          <p:cNvPicPr>
            <a:picLocks noChangeAspect="1"/>
          </p:cNvPicPr>
          <p:nvPr/>
        </p:nvPicPr>
        <p:blipFill>
          <a:blip r:embed="rId3"/>
          <a:stretch>
            <a:fillRect/>
          </a:stretch>
        </p:blipFill>
        <p:spPr>
          <a:xfrm>
            <a:off x="914400" y="1828800"/>
            <a:ext cx="3822700" cy="914400"/>
          </a:xfrm>
          <a:prstGeom prst="rect">
            <a:avLst/>
          </a:prstGeom>
        </p:spPr>
      </p:pic>
      <p:pic>
        <p:nvPicPr>
          <p:cNvPr id="7" name="Picture 6" descr="logo-datarebels-portada.png"/>
          <p:cNvPicPr>
            <a:picLocks noChangeAspect="1"/>
          </p:cNvPicPr>
          <p:nvPr/>
        </p:nvPicPr>
        <p:blipFill>
          <a:blip r:embed="rId4"/>
          <a:stretch>
            <a:fillRect/>
          </a:stretch>
        </p:blipFill>
        <p:spPr>
          <a:xfrm>
            <a:off x="9144000" y="1828800"/>
            <a:ext cx="2743200" cy="45720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a:latin typeface="Open Sans"/>
              </a:rPr>
              <a:t>Objetivos</a:t>
            </a:r>
          </a:p>
        </p:txBody>
      </p:sp>
      <p:sp>
        <p:nvSpPr>
          <p:cNvPr id="3" name="Content Placeholder 2"/>
          <p:cNvSpPr>
            <a:spLocks noGrp="1"/>
          </p:cNvSpPr>
          <p:nvPr>
            <p:ph idx="1"/>
          </p:nvPr>
        </p:nvSpPr>
        <p:spPr/>
        <p:txBody>
          <a:bodyPr/>
          <a:lstStyle/>
          <a:p>
            <a:r>
              <a:rPr sz="1600">
                <a:latin typeface="Open Sans"/>
              </a:rPr>
              <a:t>1. Proporcionar a los estudiantes los conocimientos teóricos y prácticos necesarios para comprender y aplicar los conceptos clave del tema en estudio.</a:t>
            </a:r>
          </a:p>
          <a:p/>
          <a:p>
            <a:r>
              <a:rPr sz="1600">
                <a:latin typeface="Open Sans"/>
              </a:rPr>
              <a:t>2. Fomentar el pensamiento crítico y la capacidad de análisis de los estudiantes a través de la discusión y el debate de ideas.</a:t>
            </a:r>
          </a:p>
          <a:p/>
          <a:p>
            <a:r>
              <a:rPr sz="1600">
                <a:latin typeface="Open Sans"/>
              </a:rPr>
              <a:t>3. Desarrollar habilidades de comunicación oral y escrita, así como la capacidad de trabajar en equipo y colaborar con otros compañeros.</a:t>
            </a:r>
          </a:p>
          <a:p/>
          <a:p>
            <a:r>
              <a:rPr sz="1600">
                <a:latin typeface="Open Sans"/>
              </a:rPr>
              <a:t>4. Promover el interés y la curiosidad por el tema en estudio, motivando a los estudiantes a investigar y profundizar en el mismo.</a:t>
            </a:r>
          </a:p>
          <a:p/>
          <a:p>
            <a:r>
              <a:rPr sz="1600">
                <a:latin typeface="Open Sans"/>
              </a:rPr>
              <a:t>5. Evaluar el progreso y el aprendizaje de los estudiantes a través de diferentes actividades y evaluaciones, con el fin de identificar áreas de mejora y proporcionar retroalimentación constructiva.</a:t>
            </a:r>
          </a:p>
          <a:p/>
          <a:p>
            <a:r>
              <a:rPr sz="1600">
                <a:latin typeface="Open Sans"/>
              </a:rPr>
              <a:t>6. Fomentar el respeto, la tolerancia y la diversidad en el aula, creando un ambiente de aprendizaje inclusivo y enriquecedor para todos los estudiantes.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a:latin typeface="Open Sans"/>
              </a:rPr>
              <a:t>Tema 1</a:t>
            </a:r>
          </a:p>
        </p:txBody>
      </p:sp>
      <p:sp>
        <p:nvSpPr>
          <p:cNvPr id="3" name="Content Placeholder 2"/>
          <p:cNvSpPr>
            <a:spLocks noGrp="1"/>
          </p:cNvSpPr>
          <p:nvPr>
            <p:ph idx="1"/>
          </p:nvPr>
        </p:nvSpPr>
        <p:spPr/>
        <p:txBody>
          <a:bodyPr/>
          <a:lstStyle/>
          <a:p/>
          <a:p/>
          <a:p>
            <a:r>
              <a:rPr sz="1600">
                <a:latin typeface="Open Sans"/>
              </a:rPr>
              <a:t>Además, la convergencia de datos y negocios también ayuda a las empresas a mejorar la experiencia del cliente, ya que les permite personalizar sus productos y servicios de acuerdo a las preferencias y necesidades de cada cliente. Esto a su vez, aumenta la fidelidad de los clientes y mejora la reputación de la empresa en el mercado.</a:t>
            </a:r>
          </a:p>
          <a:p/>
          <a:p>
            <a:r>
              <a:rPr sz="1600">
                <a:latin typeface="Open Sans"/>
              </a:rPr>
              <a:t>En definitiva, la convergencia de datos y negocios es una tendencia que está transformando la forma en que las empresas operan y toman decisiones. Aquellas organizaciones que logren integrar de manera efectiva la información generada por sus diferentes áreas y utilizarla de manera estratégica, estarán en una posición ventajosa para competir en un mercado cada vez más exigente y dinámico.</a:t>
            </a:r>
          </a:p>
        </p:txBody>
      </p:sp>
      <p:sp>
        <p:nvSpPr>
          <p:cNvPr id="4" name="Rectangle 3"/>
          <p:cNvSpPr/>
          <p:nvPr/>
        </p:nvSpPr>
        <p:spPr>
          <a:xfrm>
            <a:off x="1828800" y="0"/>
            <a:ext cx="9144000" cy="127000"/>
          </a:xfrm>
          <a:prstGeom prst="rect">
            <a:avLst/>
          </a:prstGeom>
          <a:solidFill>
            <a:srgbClr val="FF0E68"/>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a:latin typeface="Open Sans"/>
              </a:rPr>
              <a:t>Tema 1 - Ejemplo o analogía</a:t>
            </a:r>
          </a:p>
        </p:txBody>
      </p:sp>
      <p:sp>
        <p:nvSpPr>
          <p:cNvPr id="3" name="Content Placeholder 2"/>
          <p:cNvSpPr>
            <a:spLocks noGrp="1"/>
          </p:cNvSpPr>
          <p:nvPr>
            <p:ph idx="1"/>
          </p:nvPr>
        </p:nvSpPr>
        <p:spPr/>
        <p:txBody>
          <a:bodyPr/>
          <a:lstStyle/>
          <a:p/>
          <a:p/>
          <a:p>
            <a:r>
              <a:rPr sz="1600">
                <a:latin typeface="Open Sans"/>
              </a:rPr>
              <a:t>Una analogía para la convergencia de datos y negocios sería la de un chef que utiliza diferentes ingredientes de alta calidad para crear un plato exquisito. Cada ingrediente representa la información generada por las diferentes áreas de la empresa, y al combinarlos de manera adecuada y utilizar las herramientas tecnológicas disponibles, el chef (o la empresa) puede crear un plato (o tomar decisiones estratégicas) que destaque por su sabor, textura y presentación, logrando así un resultado final exitoso y satisfactorio. De la misma manera, al integrar y analizar la información de manera eficiente, las empresas pueden mejorar su rendimiento y eficiencia, logrando un éxito sostenible en el mercado.</a:t>
            </a:r>
          </a:p>
        </p:txBody>
      </p:sp>
      <p:sp>
        <p:nvSpPr>
          <p:cNvPr id="4" name="Rectangle 3"/>
          <p:cNvSpPr/>
          <p:nvPr/>
        </p:nvSpPr>
        <p:spPr>
          <a:xfrm>
            <a:off x="1828800" y="0"/>
            <a:ext cx="9144000" cy="127000"/>
          </a:xfrm>
          <a:prstGeom prst="rect">
            <a:avLst/>
          </a:prstGeom>
          <a:solidFill>
            <a:srgbClr val="FF0E68"/>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analogy_image_1.png"/>
          <p:cNvPicPr>
            <a:picLocks noChangeAspect="1"/>
          </p:cNvPicPr>
          <p:nvPr/>
        </p:nvPicPr>
        <p:blipFill>
          <a:blip r:embed="rId2"/>
          <a:stretch>
            <a:fillRect/>
          </a:stretch>
        </p:blipFill>
        <p:spPr>
          <a:xfrm>
            <a:off x="3017520" y="2286000"/>
            <a:ext cx="6035040" cy="3429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