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207008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p:txBody>
      </p:sp>
      <p:pic>
        <p:nvPicPr>
          <p:cNvPr id="4" name="Picture 3" descr="Background.png"/>
          <p:cNvPicPr>
            <a:picLocks noChangeAspect="1"/>
          </p:cNvPicPr>
          <p:nvPr/>
        </p:nvPicPr>
        <p:blipFill>
          <a:blip r:embed="rId2"/>
          <a:stretch>
            <a:fillRect/>
          </a:stretch>
        </p:blipFill>
        <p:spPr>
          <a:xfrm>
            <a:off x="0" y="2286000"/>
            <a:ext cx="12070080" cy="4572000"/>
          </a:xfrm>
          <a:prstGeom prst="rect">
            <a:avLst/>
          </a:prstGeom>
        </p:spPr>
      </p:pic>
      <p:pic>
        <p:nvPicPr>
          <p:cNvPr id="5" name="Picture 4" descr="logo-datarebels-rosa.png"/>
          <p:cNvPicPr>
            <a:picLocks noChangeAspect="1"/>
          </p:cNvPicPr>
          <p:nvPr/>
        </p:nvPicPr>
        <p:blipFill>
          <a:blip r:embed="rId3"/>
          <a:stretch>
            <a:fillRect/>
          </a:stretch>
        </p:blipFill>
        <p:spPr>
          <a:xfrm>
            <a:off x="457200" y="1371600"/>
            <a:ext cx="2743200" cy="640080"/>
          </a:xfrm>
          <a:prstGeom prst="rect">
            <a:avLst/>
          </a:prstGeom>
        </p:spPr>
      </p:pic>
      <p:pic>
        <p:nvPicPr>
          <p:cNvPr id="6" name="Picture 5" descr="logo-datarebels-portada.png"/>
          <p:cNvPicPr>
            <a:picLocks noChangeAspect="1"/>
          </p:cNvPicPr>
          <p:nvPr/>
        </p:nvPicPr>
        <p:blipFill>
          <a:blip r:embed="rId4"/>
          <a:stretch>
            <a:fillRect/>
          </a:stretch>
        </p:blipFill>
        <p:spPr>
          <a:xfrm>
            <a:off x="9144000" y="1828800"/>
            <a:ext cx="3657600" cy="3657600"/>
          </a:xfrm>
          <a:prstGeom prst="rect">
            <a:avLst/>
          </a:prstGeom>
        </p:spPr>
      </p:pic>
      <p:sp>
        <p:nvSpPr>
          <p:cNvPr id="2" name="Title 1"/>
          <p:cNvSpPr>
            <a:spLocks noGrp="1"/>
          </p:cNvSpPr>
          <p:nvPr>
            <p:ph type="title"/>
          </p:nvPr>
        </p:nvSpPr>
        <p:spPr>
          <a:xfrm>
            <a:off x="457200" y="2743200"/>
            <a:ext cx="6400800" cy="0"/>
          </a:xfrm>
        </p:spPr>
        <p:txBody>
          <a:bodyPr/>
          <a:lstStyle/>
          <a:p>
            <a:r>
              <a:rPr b="1" sz="4500"/>
              <a:t>Introducción a la convergencia de Datos y Negocios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Objetivos</a:t>
            </a:r>
          </a:p>
        </p:txBody>
      </p:sp>
      <p:sp>
        <p:nvSpPr>
          <p:cNvPr id="3" name="Content Placeholder 2"/>
          <p:cNvSpPr>
            <a:spLocks noGrp="1"/>
          </p:cNvSpPr>
          <p:nvPr>
            <p:ph idx="1"/>
          </p:nvPr>
        </p:nvSpPr>
        <p:spPr/>
        <p:txBody>
          <a:bodyPr/>
          <a:lstStyle/>
          <a:p>
            <a:r>
              <a:rPr sz="1600">
                <a:latin typeface="Open Sans"/>
              </a:rPr>
              <a:t>1. Proporcionar a los estudiantes los conocimientos y habilidades necesarios para comprender y aplicar los conceptos y teorías relacionados con la materia.</a:t>
            </a:r>
          </a:p>
          <a:p/>
          <a:p>
            <a:r>
              <a:rPr sz="1600">
                <a:latin typeface="Open Sans"/>
              </a:rPr>
              <a:t>2. Fomentar el pensamiento crítico y la capacidad de análisis en los estudiantes.</a:t>
            </a:r>
          </a:p>
          <a:p/>
          <a:p>
            <a:r>
              <a:rPr sz="1600">
                <a:latin typeface="Open Sans"/>
              </a:rPr>
              <a:t>3. Promover la participación activa de los estudiantes en el proceso de aprendizaje a través de actividades prácticas y dinámicas.</a:t>
            </a:r>
          </a:p>
          <a:p/>
          <a:p>
            <a:r>
              <a:rPr sz="1600">
                <a:latin typeface="Open Sans"/>
              </a:rPr>
              <a:t>4. Desarrollar en los estudiantes habilidades de comunicación oral y escrita.</a:t>
            </a:r>
          </a:p>
          <a:p/>
          <a:p>
            <a:r>
              <a:rPr sz="1600">
                <a:latin typeface="Open Sans"/>
              </a:rPr>
              <a:t>5. Fomentar el trabajo en equipo y la colaboración entre los estudiantes.</a:t>
            </a:r>
          </a:p>
          <a:p/>
          <a:p>
            <a:r>
              <a:rPr sz="1600">
                <a:latin typeface="Open Sans"/>
              </a:rPr>
              <a:t>6. Estimular la creatividad y la innovación en la resolución de problemas.</a:t>
            </a:r>
          </a:p>
          <a:p/>
          <a:p>
            <a:r>
              <a:rPr sz="1600">
                <a:latin typeface="Open Sans"/>
              </a:rPr>
              <a:t>7. Preparar a los estudiantes para enfrentar los desafíos y demandas del mundo laboral actual.</a:t>
            </a:r>
          </a:p>
          <a:p/>
          <a:p>
            <a:r>
              <a:rPr sz="1600">
                <a:latin typeface="Open Sans"/>
              </a:rPr>
              <a:t>8. Inculcar en los estudiantes valores éticos y responsabilidad social en el ejercicio de su profesión.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Tema 1</a:t>
            </a:r>
          </a:p>
        </p:txBody>
      </p:sp>
      <p:sp>
        <p:nvSpPr>
          <p:cNvPr id="3" name="Content Placeholder 2"/>
          <p:cNvSpPr>
            <a:spLocks noGrp="1"/>
          </p:cNvSpPr>
          <p:nvPr>
            <p:ph idx="1"/>
          </p:nvPr>
        </p:nvSpPr>
        <p:spPr/>
        <p:txBody>
          <a:bodyPr/>
          <a:lstStyle/>
          <a:p/>
          <a:p/>
          <a:p>
            <a:r>
              <a:rPr sz="1600">
                <a:latin typeface="Open Sans"/>
              </a:rPr>
              <a:t>Además, la convergencia de datos y negocios también permite a las empresas mejorar la eficiencia operativa, reducir costos, identificar nuevas oportunidades de negocio y personalizar la experiencia del cliente. Al integrar datos de diferentes fuentes, como redes sociales, dispositivos móviles, sensores y sistemas internos, las empresas pueden obtener una visión más completa y precisa de su negocio y del mercado en el que operan.</a:t>
            </a:r>
          </a:p>
          <a:p/>
          <a:p>
            <a:r>
              <a:rPr sz="1600">
                <a:latin typeface="Open Sans"/>
              </a:rPr>
              <a:t>Para lograr una convergencia efectiva de datos y negocios, las empresas deben invertir en tecnologías avanzadas de análisis de datos, como el big data, la inteligencia artificial y el machine learning, así como en talento especializado en análisis de datos y toma de decisiones basada en datos. Además, es importante establecer una cultura organizacional que fomente la colaboración entre los equipos de datos y de negocio, y que promueva la toma de decisiones basada en evidencia y en análisis de datos.</a:t>
            </a:r>
          </a:p>
          <a:p/>
          <a:p>
            <a:r>
              <a:rPr sz="1600">
                <a:latin typeface="Open Sans"/>
              </a:rPr>
              <a:t>En definitiva, la convergencia de datos y negocios es un proceso continuo y en constante evolución que requiere de un enfoque estratégico y de una inversión en tecnología y talento. Aquellas empresas que logren integrar de manera efectiva los datos en sus operaciones y en su toma de decisiones estarán mejor posicionadas para competir en el mercado actual y para impulsar su crecimiento y rentabilidad a largo plazo.</a:t>
            </a:r>
          </a:p>
        </p:txBody>
      </p:sp>
      <p:sp>
        <p:nvSpPr>
          <p:cNvPr id="4" name="Rectangle 3"/>
          <p:cNvSpPr/>
          <p:nvPr/>
        </p:nvSpPr>
        <p:spPr>
          <a:xfrm>
            <a:off x="0" y="91440"/>
            <a:ext cx="10058400" cy="127000"/>
          </a:xfrm>
          <a:prstGeom prst="rect">
            <a:avLst/>
          </a:prstGeom>
          <a:solidFill>
            <a:srgbClr val="FF0E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Tema 1 - Ejemplo o analogía</a:t>
            </a:r>
          </a:p>
        </p:txBody>
      </p:sp>
      <p:sp>
        <p:nvSpPr>
          <p:cNvPr id="3" name="Content Placeholder 2"/>
          <p:cNvSpPr>
            <a:spLocks noGrp="1"/>
          </p:cNvSpPr>
          <p:nvPr>
            <p:ph idx="1"/>
          </p:nvPr>
        </p:nvSpPr>
        <p:spPr/>
        <p:txBody>
          <a:bodyPr/>
          <a:lstStyle/>
          <a:p/>
          <a:p/>
          <a:p>
            <a:r>
              <a:rPr sz="1600">
                <a:latin typeface="Open Sans"/>
              </a:rPr>
              <a:t>Una analogía para la convergencia de datos y negocios podría ser la de un chef que utiliza una variedad de ingredientes de alta calidad para crear un plato exquisito. En este caso, los datos serían los ingredientes y el negocio sería el plato final. El chef debe combinar los ingredientes de manera estratégica, analizar su calidad y propiedades, y utilizar su creatividad para crear una receta única y deliciosa.</a:t>
            </a:r>
          </a:p>
          <a:p/>
          <a:p>
            <a:r>
              <a:rPr sz="1600">
                <a:latin typeface="Open Sans"/>
              </a:rPr>
              <a:t>De la misma manera, las empresas deben recopilar datos de diversas fuentes, analizarlos cuidadosamente y utilizarlos de manera inteligente para tomar decisiones estratégicas que impulsen el crecimiento y la rentabilidad de su negocio. Al igual que un chef que busca crear un plato excepcional, las empresas deben buscar aprovechar al máximo la información disponible para obtener una ventaja competitiva en el mercado. La convergencia de datos y negocios es el proceso de combinar y utilizar eficazmente los datos para crear estrategias innovadoras y exitosas que impulsen el éxito empresarial.</a:t>
            </a:r>
          </a:p>
        </p:txBody>
      </p:sp>
      <p:sp>
        <p:nvSpPr>
          <p:cNvPr id="4" name="Rectangle 3"/>
          <p:cNvSpPr/>
          <p:nvPr/>
        </p:nvSpPr>
        <p:spPr>
          <a:xfrm>
            <a:off x="0" y="91440"/>
            <a:ext cx="10058400" cy="127000"/>
          </a:xfrm>
          <a:prstGeom prst="rect">
            <a:avLst/>
          </a:prstGeom>
          <a:solidFill>
            <a:srgbClr val="FF0E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analogy_image_1.png"/>
          <p:cNvPicPr>
            <a:picLocks noChangeAspect="1"/>
          </p:cNvPicPr>
          <p:nvPr/>
        </p:nvPicPr>
        <p:blipFill>
          <a:blip r:embed="rId2"/>
          <a:stretch>
            <a:fillRect/>
          </a:stretch>
        </p:blipFill>
        <p:spPr>
          <a:xfrm>
            <a:off x="3017520" y="2286000"/>
            <a:ext cx="6035040" cy="3429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