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265" r:id="rId3"/>
    <p:sldId id="271" r:id="rId4"/>
    <p:sldId id="280" r:id="rId5"/>
    <p:sldId id="279" r:id="rId6"/>
    <p:sldId id="270" r:id="rId7"/>
    <p:sldId id="276" r:id="rId8"/>
    <p:sldId id="278" r:id="rId9"/>
    <p:sldId id="275" r:id="rId10"/>
    <p:sldId id="282" r:id="rId11"/>
    <p:sldId id="268" r:id="rId12"/>
    <p:sldId id="277" r:id="rId13"/>
    <p:sldId id="281" r:id="rId14"/>
    <p:sldId id="283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83" d="100"/>
          <a:sy n="83" d="100"/>
        </p:scale>
        <p:origin x="808" y="5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218875"/>
            <a:ext cx="6400800" cy="705749"/>
          </a:xfrm>
        </p:spPr>
        <p:txBody>
          <a:bodyPr>
            <a:noAutofit/>
          </a:bodyPr>
          <a:lstStyle/>
          <a:p>
            <a:r>
              <a:rPr lang="ru-RU" dirty="0"/>
              <a:t>Представление нейронных сетей в задачах автоматического машинного обучения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219611"/>
            <a:ext cx="6400800" cy="1111952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Маслов Иван </a:t>
            </a:r>
            <a:r>
              <a:rPr lang="en-US" sz="2000" dirty="0"/>
              <a:t>// M34381</a:t>
            </a:r>
            <a:br>
              <a:rPr lang="ru-RU" sz="2000" dirty="0"/>
            </a:br>
            <a:r>
              <a:rPr lang="ru-RU" sz="2000" dirty="0"/>
              <a:t>Научный руководитель: Фильченков А. А., к. ф.-м. н., доцент </a:t>
            </a:r>
            <a:r>
              <a:rPr lang="ru-RU" sz="2000" dirty="0" err="1"/>
              <a:t>ФИТиП</a:t>
            </a:r>
            <a:r>
              <a:rPr lang="ru-RU" sz="2000" dirty="0"/>
              <a:t>, Университет ИТМО</a:t>
            </a:r>
            <a:br>
              <a:rPr lang="ru-RU" sz="2000" dirty="0"/>
            </a:br>
            <a:r>
              <a:rPr lang="ru-RU" sz="2000" dirty="0"/>
              <a:t>Научный консультант: Ефимова В. 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63858C-31C8-48B5-B751-45FCFDC8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" y="753701"/>
            <a:ext cx="5025358" cy="1549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2ECD1-1427-42F3-AA78-9F3C09E2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" y="2571750"/>
            <a:ext cx="5025358" cy="1189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F30AF-30A4-4952-93B5-FD608C61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63" y="1039447"/>
            <a:ext cx="3803597" cy="1264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FDF1D-807D-43F2-B3D0-156FD513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563" y="2571750"/>
            <a:ext cx="2912248" cy="209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850998-DDD9-485F-8154-C9752888E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9949" y="3963257"/>
            <a:ext cx="2912249" cy="10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Результаты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1"/>
            <a:ext cx="8232306" cy="2439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Способен конвертировать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r>
              <a:rPr lang="ru-RU" sz="2000" dirty="0">
                <a:solidFill>
                  <a:srgbClr val="000000"/>
                </a:solidFill>
              </a:rPr>
              <a:t> любые архитектуры без явных тензорных операций и некоторого класса операций (для которых реализация </a:t>
            </a:r>
            <a:r>
              <a:rPr lang="en-US" sz="2000" dirty="0">
                <a:solidFill>
                  <a:srgbClr val="000000"/>
                </a:solidFill>
              </a:rPr>
              <a:t>ONNX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существенно различается)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Были сконвертированы: </a:t>
            </a:r>
            <a:r>
              <a:rPr lang="en-US" sz="2000" i="1" dirty="0" err="1">
                <a:solidFill>
                  <a:srgbClr val="000000"/>
                </a:solidFill>
              </a:rPr>
              <a:t>LeNet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 err="1">
                <a:solidFill>
                  <a:srgbClr val="000000"/>
                </a:solidFill>
              </a:rPr>
              <a:t>ResNet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 err="1">
                <a:solidFill>
                  <a:srgbClr val="000000"/>
                </a:solidFill>
              </a:rPr>
              <a:t>Unet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>
                <a:solidFill>
                  <a:srgbClr val="000000"/>
                </a:solidFill>
              </a:rPr>
              <a:t>VGG19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i="1" dirty="0" err="1">
                <a:solidFill>
                  <a:srgbClr val="000000"/>
                </a:solidFill>
              </a:rPr>
              <a:t>DCGun</a:t>
            </a:r>
            <a:endParaRPr lang="en-US" sz="2000" i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Время исполнения и вес полученных моделей отличаются от исходных менее чем на 5%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2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Результаты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38A02-00B4-4791-967D-C80AC2065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47735"/>
              </p:ext>
            </p:extLst>
          </p:nvPr>
        </p:nvGraphicFramePr>
        <p:xfrm>
          <a:off x="119211" y="1906173"/>
          <a:ext cx="4821623" cy="1839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0489">
                  <a:extLst>
                    <a:ext uri="{9D8B030D-6E8A-4147-A177-3AD203B41FA5}">
                      <a16:colId xmlns:a16="http://schemas.microsoft.com/office/drawing/2014/main" val="2623389304"/>
                    </a:ext>
                  </a:extLst>
                </a:gridCol>
                <a:gridCol w="911690">
                  <a:extLst>
                    <a:ext uri="{9D8B030D-6E8A-4147-A177-3AD203B41FA5}">
                      <a16:colId xmlns:a16="http://schemas.microsoft.com/office/drawing/2014/main" val="1697638707"/>
                    </a:ext>
                  </a:extLst>
                </a:gridCol>
                <a:gridCol w="958685">
                  <a:extLst>
                    <a:ext uri="{9D8B030D-6E8A-4147-A177-3AD203B41FA5}">
                      <a16:colId xmlns:a16="http://schemas.microsoft.com/office/drawing/2014/main" val="1648722943"/>
                    </a:ext>
                  </a:extLst>
                </a:gridCol>
                <a:gridCol w="1005680">
                  <a:extLst>
                    <a:ext uri="{9D8B030D-6E8A-4147-A177-3AD203B41FA5}">
                      <a16:colId xmlns:a16="http://schemas.microsoft.com/office/drawing/2014/main" val="3548850178"/>
                    </a:ext>
                  </a:extLst>
                </a:gridCol>
                <a:gridCol w="1015079">
                  <a:extLst>
                    <a:ext uri="{9D8B030D-6E8A-4147-A177-3AD203B41FA5}">
                      <a16:colId xmlns:a16="http://schemas.microsoft.com/office/drawing/2014/main" val="1123746861"/>
                    </a:ext>
                  </a:extLst>
                </a:gridCol>
              </a:tblGrid>
              <a:tr h="28946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Соотношение занимаемой памяти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28825"/>
                  </a:ext>
                </a:extLst>
              </a:tr>
              <a:tr h="268881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ResNet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VGG19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5285346"/>
                  </a:ext>
                </a:extLst>
              </a:tr>
              <a:tr h="49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PyTorch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252,167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31,123,925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178,868,701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574,801,813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8964124"/>
                  </a:ext>
                </a:extLst>
              </a:tr>
              <a:tr h="49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FAMLINN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260,364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31,169,956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179,097,231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574,842,587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2618601"/>
                  </a:ext>
                </a:extLst>
              </a:tr>
              <a:tr h="2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Ratio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3.25%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0.15%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0.13%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0.01%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02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07E079-1CCA-49B5-BEC4-3CF0230F0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89556"/>
              </p:ext>
            </p:extLst>
          </p:nvPr>
        </p:nvGraphicFramePr>
        <p:xfrm>
          <a:off x="5040727" y="1046780"/>
          <a:ext cx="3861120" cy="2699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256">
                  <a:extLst>
                    <a:ext uri="{9D8B030D-6E8A-4147-A177-3AD203B41FA5}">
                      <a16:colId xmlns:a16="http://schemas.microsoft.com/office/drawing/2014/main" val="3532811634"/>
                    </a:ext>
                  </a:extLst>
                </a:gridCol>
                <a:gridCol w="999579">
                  <a:extLst>
                    <a:ext uri="{9D8B030D-6E8A-4147-A177-3AD203B41FA5}">
                      <a16:colId xmlns:a16="http://schemas.microsoft.com/office/drawing/2014/main" val="3108458674"/>
                    </a:ext>
                  </a:extLst>
                </a:gridCol>
                <a:gridCol w="764385">
                  <a:extLst>
                    <a:ext uri="{9D8B030D-6E8A-4147-A177-3AD203B41FA5}">
                      <a16:colId xmlns:a16="http://schemas.microsoft.com/office/drawing/2014/main" val="2215751815"/>
                    </a:ext>
                  </a:extLst>
                </a:gridCol>
                <a:gridCol w="568388">
                  <a:extLst>
                    <a:ext uri="{9D8B030D-6E8A-4147-A177-3AD203B41FA5}">
                      <a16:colId xmlns:a16="http://schemas.microsoft.com/office/drawing/2014/main" val="1186614354"/>
                    </a:ext>
                  </a:extLst>
                </a:gridCol>
                <a:gridCol w="986512">
                  <a:extLst>
                    <a:ext uri="{9D8B030D-6E8A-4147-A177-3AD203B41FA5}">
                      <a16:colId xmlns:a16="http://schemas.microsoft.com/office/drawing/2014/main" val="1270981207"/>
                    </a:ext>
                  </a:extLst>
                </a:gridCol>
              </a:tblGrid>
              <a:tr h="24620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ResNet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1081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№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Вычисление </a:t>
                      </a:r>
                      <a:r>
                        <a:rPr lang="en-US" sz="1200" u="none" strike="noStrike">
                          <a:effectLst/>
                        </a:rPr>
                        <a:t>ResNet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Преобразование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Сохранение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Вычисление </a:t>
                      </a:r>
                      <a:r>
                        <a:rPr lang="en-US" sz="1200" u="none" strike="noStrike">
                          <a:effectLst/>
                        </a:rPr>
                        <a:t>FAMLINN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3181373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1.00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305.00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5706.00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508.00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308.00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5311476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292.00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5847.00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408.00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342.00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2428456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330.00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5452.00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553.00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271.00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3505801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4.00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273.00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6244.00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425.00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269.00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9584993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322.00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6915.00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458.00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258.00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8912338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6.00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284.00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6156.00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414.00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283.00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8663221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301.00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6053.33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461.00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288.50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6621559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22.14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512.68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58.30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31.27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28351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E624A3-A805-4811-954B-A28E815AE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77327"/>
              </p:ext>
            </p:extLst>
          </p:nvPr>
        </p:nvGraphicFramePr>
        <p:xfrm>
          <a:off x="1732643" y="3870273"/>
          <a:ext cx="7169202" cy="109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966">
                  <a:extLst>
                    <a:ext uri="{9D8B030D-6E8A-4147-A177-3AD203B41FA5}">
                      <a16:colId xmlns:a16="http://schemas.microsoft.com/office/drawing/2014/main" val="4040947157"/>
                    </a:ext>
                  </a:extLst>
                </a:gridCol>
                <a:gridCol w="1852715">
                  <a:extLst>
                    <a:ext uri="{9D8B030D-6E8A-4147-A177-3AD203B41FA5}">
                      <a16:colId xmlns:a16="http://schemas.microsoft.com/office/drawing/2014/main" val="1913093229"/>
                    </a:ext>
                  </a:extLst>
                </a:gridCol>
                <a:gridCol w="1417730">
                  <a:extLst>
                    <a:ext uri="{9D8B030D-6E8A-4147-A177-3AD203B41FA5}">
                      <a16:colId xmlns:a16="http://schemas.microsoft.com/office/drawing/2014/main" val="2367750420"/>
                    </a:ext>
                  </a:extLst>
                </a:gridCol>
                <a:gridCol w="1047187">
                  <a:extLst>
                    <a:ext uri="{9D8B030D-6E8A-4147-A177-3AD203B41FA5}">
                      <a16:colId xmlns:a16="http://schemas.microsoft.com/office/drawing/2014/main" val="1085202447"/>
                    </a:ext>
                  </a:extLst>
                </a:gridCol>
                <a:gridCol w="1836604">
                  <a:extLst>
                    <a:ext uri="{9D8B030D-6E8A-4147-A177-3AD203B41FA5}">
                      <a16:colId xmlns:a16="http://schemas.microsoft.com/office/drawing/2014/main" val="1790432908"/>
                    </a:ext>
                  </a:extLst>
                </a:gridCol>
              </a:tblGrid>
              <a:tr h="20474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Вычисление </a:t>
                      </a:r>
                      <a:r>
                        <a:rPr lang="en-US" sz="1400" u="none" strike="noStrike">
                          <a:effectLst/>
                        </a:rPr>
                        <a:t>VGG19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Преобразование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Сохранение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Вычисление </a:t>
                      </a:r>
                      <a:r>
                        <a:rPr lang="en-US" sz="1400" u="none" strike="noStrike">
                          <a:effectLst/>
                        </a:rPr>
                        <a:t>FAMLINN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085162"/>
                  </a:ext>
                </a:extLst>
              </a:tr>
              <a:tr h="204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LeNet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28.17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72.83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9.17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7097276"/>
                  </a:ext>
                </a:extLst>
              </a:tr>
              <a:tr h="204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282.33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1063.17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79.00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261.67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3682692"/>
                  </a:ext>
                </a:extLst>
              </a:tr>
              <a:tr h="204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ResNet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301.00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6053.33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461.00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288.50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2417089"/>
                  </a:ext>
                </a:extLst>
              </a:tr>
              <a:tr h="204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VGG19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367.83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1412.67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3570.33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412.33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35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62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97" y="-340153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Внедрение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6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B985EAD-48BD-4032-9987-85605199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41" y="2609525"/>
            <a:ext cx="4692318" cy="1769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1C2936-B443-487E-81F2-C5D1F0B6F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78" y="2663679"/>
            <a:ext cx="4265744" cy="1715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8C3C0-4A25-4BFD-A30B-CEB9CEDCD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537" y="1384946"/>
            <a:ext cx="1993260" cy="1462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26D65-B5B0-49D3-A6D7-F60A1EEA3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764089"/>
            <a:ext cx="3877949" cy="19237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61704D-4F81-4FA1-BDCC-28684551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4685"/>
            <a:ext cx="6273934" cy="620483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Нейронные сети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Актуальность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2"/>
            <a:ext cx="8232306" cy="1652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Обучение и применение нейросетей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Исследование и оптимизация архитектур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Хранение, передача и деплой готовых решений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8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PMML, PFA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Torch Script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ONNX</a:t>
            </a:r>
          </a:p>
        </p:txBody>
      </p:sp>
    </p:spTree>
    <p:extLst>
      <p:ext uri="{BB962C8B-B14F-4D97-AF65-F5344CB8AC3E}">
        <p14:creationId xmlns:p14="http://schemas.microsoft.com/office/powerpoint/2010/main" val="8893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Цель и задачи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2"/>
            <a:ext cx="8232306" cy="224767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Цель – выработать способ представления нейросетей для задач оптимизации их архитектуры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Эффективно хранить нейросети для работы </a:t>
            </a:r>
            <a:r>
              <a:rPr lang="en-US" sz="2000" dirty="0">
                <a:solidFill>
                  <a:srgbClr val="000000"/>
                </a:solidFill>
              </a:rPr>
              <a:t>Neural Architecture Search</a:t>
            </a: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Иметь возможность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программно</a:t>
            </a:r>
            <a:r>
              <a:rPr lang="ru-RU" sz="2000" dirty="0">
                <a:solidFill>
                  <a:srgbClr val="000000"/>
                </a:solidFill>
              </a:rPr>
              <a:t> менять архитектуру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Уметь конвертировать во фреймворк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4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Утверждения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6084" y="1817181"/>
            <a:ext cx="8232306" cy="243977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Нейронная сеть – абстрактный граф вычислений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Для любой </a:t>
            </a:r>
            <a:r>
              <a:rPr lang="ru-RU" sz="2000" dirty="0" err="1">
                <a:solidFill>
                  <a:srgbClr val="000000"/>
                </a:solidFill>
              </a:rPr>
              <a:t>нейросетевой</a:t>
            </a:r>
            <a:r>
              <a:rPr lang="ru-RU" sz="2000" dirty="0">
                <a:solidFill>
                  <a:srgbClr val="000000"/>
                </a:solidFill>
              </a:rPr>
              <a:t> модели существует граф, в котором ребра ведут от одной вычислительной единицы к другой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Этот граф может быть построен для любой существующей модели (с весами как параметрами вершин)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В этом графе есть способ вычислить функцию эквивалентно модели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По полученному графу можно генерировать код для прикладного использования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2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Концепция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5837" y="1571965"/>
            <a:ext cx="7591460" cy="284849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Храним ориентированный граф слоев сети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 виде списка вершин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Вершина знает вычисляемую функцию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Вершина применяет функцию от аргументов получая результат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Храним специальные контейнеры для данных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Вычисления в сети происходят в вершинах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Данные перемещаются только между контейнерами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>
              <a:solidFill>
                <a:srgbClr val="000000"/>
              </a:solidFill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FAMLINN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1"/>
            <a:ext cx="8232306" cy="243977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Библиотека на </a:t>
            </a:r>
            <a:r>
              <a:rPr lang="en-US" sz="2000" dirty="0">
                <a:solidFill>
                  <a:srgbClr val="000000"/>
                </a:solidFill>
              </a:rPr>
              <a:t>Python 3.9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Основывается на </a:t>
            </a:r>
            <a:r>
              <a:rPr lang="en-US" sz="2000" dirty="0">
                <a:solidFill>
                  <a:srgbClr val="000000"/>
                </a:solidFill>
              </a:rPr>
              <a:t>ONNX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Имеет возможности: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Создавать архитектуру как абстрактную нейронную сеть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Вычислять целевую функцию модели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Инициализироваться от </a:t>
            </a:r>
            <a:r>
              <a:rPr lang="en-US" sz="1600" dirty="0" err="1">
                <a:solidFill>
                  <a:srgbClr val="000000"/>
                </a:solidFill>
              </a:rPr>
              <a:t>PyTorch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модуля специального вида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Изменять архитектуру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Генерировать по архитектуре корректный </a:t>
            </a:r>
            <a:r>
              <a:rPr lang="en-US" sz="1600" dirty="0" err="1">
                <a:solidFill>
                  <a:srgbClr val="000000"/>
                </a:solidFill>
              </a:rPr>
              <a:t>PyTorch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код и инициализировать модель весами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2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97" y="-340153"/>
            <a:ext cx="5965438" cy="148896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FAMLINN</a:t>
            </a:r>
            <a:r>
              <a:rPr lang="ru-RU" b="1" dirty="0">
                <a:solidFill>
                  <a:srgbClr val="000000"/>
                </a:solidFill>
              </a:rPr>
              <a:t> - особенности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B8D887-D0D5-4F35-99C2-65EE1C9C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7" y="1148816"/>
            <a:ext cx="7572562" cy="32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656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</TotalTime>
  <Words>404</Words>
  <Application>Microsoft Office PowerPoint</Application>
  <PresentationFormat>On-screen Show (16:9)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Cover</vt:lpstr>
      <vt:lpstr>1_Cover</vt:lpstr>
      <vt:lpstr>Представление нейронных сетей в задачах автоматического машинного обучения</vt:lpstr>
      <vt:lpstr>Нейронные сети</vt:lpstr>
      <vt:lpstr>Актуальность</vt:lpstr>
      <vt:lpstr>Baseline</vt:lpstr>
      <vt:lpstr>Цель и задачи</vt:lpstr>
      <vt:lpstr>Утверждения</vt:lpstr>
      <vt:lpstr>Концепция</vt:lpstr>
      <vt:lpstr>FAMLINN</vt:lpstr>
      <vt:lpstr>FAMLINN - особенности</vt:lpstr>
      <vt:lpstr>PowerPoint Presentation</vt:lpstr>
      <vt:lpstr>Результаты</vt:lpstr>
      <vt:lpstr>Результаты</vt:lpstr>
      <vt:lpstr>Внедрение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Маслов Иван Александрович</cp:lastModifiedBy>
  <cp:revision>54</cp:revision>
  <dcterms:created xsi:type="dcterms:W3CDTF">2014-06-27T12:30:22Z</dcterms:created>
  <dcterms:modified xsi:type="dcterms:W3CDTF">2022-04-21T18:33:46Z</dcterms:modified>
</cp:coreProperties>
</file>