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62" r:id="rId4"/>
    <p:sldId id="263" r:id="rId5"/>
    <p:sldId id="261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7" r:id="rId18"/>
    <p:sldId id="289" r:id="rId19"/>
    <p:sldId id="290" r:id="rId20"/>
    <p:sldId id="292" r:id="rId21"/>
    <p:sldId id="294" r:id="rId22"/>
    <p:sldId id="295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164638"/>
            <a:ext cx="8736971" cy="562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1867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1391478" y="1220755"/>
            <a:ext cx="9696449" cy="355176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920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542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21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5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4104" y="932723"/>
            <a:ext cx="12177897" cy="5925277"/>
          </a:xfrm>
          <a:prstGeom prst="rect">
            <a:avLst/>
          </a:prstGeom>
          <a:solidFill>
            <a:srgbClr val="DAEFFE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9" name="Заголовок 18"/>
          <p:cNvSpPr>
            <a:spLocks noGrp="1"/>
          </p:cNvSpPr>
          <p:nvPr>
            <p:ph type="title" hasCustomPrompt="1"/>
          </p:nvPr>
        </p:nvSpPr>
        <p:spPr>
          <a:xfrm>
            <a:off x="1679509" y="20976"/>
            <a:ext cx="8928992" cy="9117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marR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 b="0">
                <a:solidFill>
                  <a:schemeClr val="bg1"/>
                </a:solidFill>
                <a:effectLst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133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ru-RU" sz="2133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 smtClean="0"/>
              <a:t>Образец текста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>
          <a:xfrm>
            <a:off x="1583267" y="1797051"/>
            <a:ext cx="9505951" cy="307128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819538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535F5D-D7CC-415C-88E0-623CC7B22DDF}" type="datetimeFigureOut">
              <a:rPr lang="ru-RU" smtClean="0"/>
              <a:t>11.11.2020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7562AB4-5C51-4D94-9C38-AE4882AE7B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23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CA8FC"/>
            </a:gs>
            <a:gs pos="26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4104" y="932723"/>
            <a:ext cx="12177897" cy="5925277"/>
          </a:xfrm>
          <a:prstGeom prst="rect">
            <a:avLst/>
          </a:prstGeom>
          <a:solidFill>
            <a:srgbClr val="DAEFFE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849270" y="51650"/>
            <a:ext cx="8414359" cy="881073"/>
          </a:xfrm>
          <a:prstGeom prst="rect">
            <a:avLst/>
          </a:prstGeom>
          <a:solidFill>
            <a:srgbClr val="299AF7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sz="1867" dirty="0"/>
          </a:p>
        </p:txBody>
      </p:sp>
      <p:pic>
        <p:nvPicPr>
          <p:cNvPr id="15" name="Picture 5" descr="H:\логотип\logo_appo-03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8" y="20977"/>
            <a:ext cx="1440157" cy="8004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:\логотип\низ_лого1.png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lum bright="9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  <a14:imgEffect>
                      <a14:brightnessContrast bright="1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4" b="-1"/>
          <a:stretch/>
        </p:blipFill>
        <p:spPr bwMode="auto">
          <a:xfrm>
            <a:off x="0" y="5491953"/>
            <a:ext cx="12192000" cy="147738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Рисунок 17" descr="Сертификат_лого.png"/>
          <p:cNvPicPr>
            <a:picLocks noChangeAspect="1"/>
          </p:cNvPicPr>
          <p:nvPr/>
        </p:nvPicPr>
        <p:blipFill>
          <a:blip r:embed="rId11" cstate="print"/>
          <a:srcRect l="14634" r="12194"/>
          <a:stretch>
            <a:fillRect/>
          </a:stretch>
        </p:blipFill>
        <p:spPr>
          <a:xfrm>
            <a:off x="10608502" y="209189"/>
            <a:ext cx="1448148" cy="608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7435" y="-14913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385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err="1" smtClean="0"/>
              <a:t>Е.Н.Барышников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5400" dirty="0"/>
              <a:t>Качество деятельности классного руководителя: критерии и </a:t>
            </a:r>
            <a:r>
              <a:rPr lang="ru-RU" sz="5400" dirty="0" smtClean="0"/>
              <a:t>показатели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3752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dirty="0"/>
              <a:t>Личностное развитие </a:t>
            </a:r>
            <a:r>
              <a:rPr lang="ru-RU" sz="4400" dirty="0" smtClean="0"/>
              <a:t>: </a:t>
            </a:r>
            <a:r>
              <a:rPr lang="ru-RU" sz="4400" dirty="0"/>
              <a:t>ценностное отношение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ru-RU" dirty="0" smtClean="0"/>
              <a:t>к </a:t>
            </a:r>
            <a:r>
              <a:rPr lang="ru-RU" dirty="0"/>
              <a:t>культуре как духовному богатству общества и важному условию ощущения человеком полноты проживаемой жизни, которое дают ему чтение, музыка, искусство, театр, творческое самовыражение;</a:t>
            </a:r>
          </a:p>
          <a:p>
            <a:pPr algn="just"/>
            <a:r>
              <a:rPr lang="ru-RU" dirty="0" smtClean="0"/>
              <a:t>к </a:t>
            </a:r>
            <a:r>
              <a:rPr lang="ru-RU" dirty="0"/>
              <a:t>здоровью как залогу долгой и активной жизни человека, его хорошего настроения и оптимистичного взгляда на мир;</a:t>
            </a:r>
          </a:p>
          <a:p>
            <a:pPr algn="just"/>
            <a:r>
              <a:rPr lang="ru-RU" dirty="0" smtClean="0"/>
              <a:t>к </a:t>
            </a:r>
            <a:r>
              <a:rPr lang="ru-RU" dirty="0"/>
              <a:t>окружающим людям как безусловной и абсолютной ценности, как равноправным социальным партнерам, с которыми необходимо выстраивать доброжелательные и </a:t>
            </a:r>
            <a:r>
              <a:rPr lang="ru-RU" dirty="0" err="1"/>
              <a:t>взаимоподдерживающие</a:t>
            </a:r>
            <a:r>
              <a:rPr lang="ru-RU" dirty="0"/>
              <a:t> отношения, дающие человеку радость общения и позволяющие избегать чувства одиночества;</a:t>
            </a:r>
          </a:p>
          <a:p>
            <a:pPr algn="just"/>
            <a:r>
              <a:rPr lang="ru-RU" dirty="0" smtClean="0"/>
              <a:t>к </a:t>
            </a:r>
            <a:r>
              <a:rPr lang="ru-RU" dirty="0"/>
              <a:t>самим себе как хозяевам своей судьбы, самоопределяющимся и </a:t>
            </a:r>
            <a:r>
              <a:rPr lang="ru-RU" dirty="0" err="1"/>
              <a:t>самореализующимся</a:t>
            </a:r>
            <a:r>
              <a:rPr lang="ru-RU" dirty="0"/>
              <a:t> личностям, отвечающим за свое собственное будущее. 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839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Уровень проектирования и реализации образовательного процесса </a:t>
            </a:r>
            <a:r>
              <a:rPr lang="ru-RU" sz="3200" dirty="0" smtClean="0"/>
              <a:t> в классе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Концептуальные основания и базовые принципы осуществления;</a:t>
            </a:r>
          </a:p>
          <a:p>
            <a:pPr algn="just"/>
            <a:r>
              <a:rPr lang="ru-RU" dirty="0" smtClean="0"/>
              <a:t>Анализ и учет условий образовательного процесса ;</a:t>
            </a:r>
          </a:p>
          <a:p>
            <a:pPr algn="just"/>
            <a:r>
              <a:rPr lang="ru-RU" dirty="0" smtClean="0"/>
              <a:t>Целеполагание;</a:t>
            </a:r>
          </a:p>
          <a:p>
            <a:pPr algn="just"/>
            <a:r>
              <a:rPr lang="ru-RU" dirty="0" smtClean="0"/>
              <a:t>Организация и управление деятельностью учащихся класса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3574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Уровень проектирования и реализации образовательного процесса  в классе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dirty="0" smtClean="0"/>
              <a:t>Содержание </a:t>
            </a:r>
          </a:p>
          <a:p>
            <a:pPr algn="just"/>
            <a:r>
              <a:rPr lang="ru-RU" dirty="0" smtClean="0"/>
              <a:t>Технологическое обеспечение</a:t>
            </a:r>
          </a:p>
          <a:p>
            <a:pPr algn="just"/>
            <a:r>
              <a:rPr lang="ru-RU" dirty="0" smtClean="0"/>
              <a:t>Коммуникация участников образовательного процесса</a:t>
            </a:r>
          </a:p>
          <a:p>
            <a:pPr algn="just"/>
            <a:r>
              <a:rPr lang="ru-RU" dirty="0" smtClean="0"/>
              <a:t>Оценка результативности и коррекция образовательного процесса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8192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Профессионально-педагогическая компетентность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Показатель готовности классного руководителя к обеспечению качества воспитательного процесса (каждого компонента) в классе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7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Теоретическая(педагогическая) компетенция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4826" y="1491706"/>
            <a:ext cx="10515600" cy="434974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Готовность к осуществлению образовательного процесса на определенной концептуальной основе</a:t>
            </a:r>
          </a:p>
          <a:p>
            <a:pPr marL="0" indent="0" algn="just">
              <a:buNone/>
            </a:pPr>
            <a:r>
              <a:rPr lang="ru-RU" dirty="0" smtClean="0"/>
              <a:t>Показатели:</a:t>
            </a:r>
          </a:p>
          <a:p>
            <a:pPr algn="just"/>
            <a:r>
              <a:rPr lang="ru-RU" dirty="0" smtClean="0"/>
              <a:t>Наличие осознанной педагогической позиции (изложение принципов работы с учащимися);</a:t>
            </a:r>
            <a:endParaRPr lang="ru-RU" dirty="0"/>
          </a:p>
          <a:p>
            <a:pPr algn="just"/>
            <a:r>
              <a:rPr lang="ru-RU" dirty="0" smtClean="0"/>
              <a:t>Владение и грамотное использование педагогических понятий;</a:t>
            </a:r>
          </a:p>
          <a:p>
            <a:pPr algn="just"/>
            <a:r>
              <a:rPr lang="ru-RU" dirty="0" smtClean="0"/>
              <a:t>Ссылка на теоретические подходы и концепции</a:t>
            </a:r>
          </a:p>
          <a:p>
            <a:pPr algn="just"/>
            <a:r>
              <a:rPr lang="ru-RU" dirty="0" smtClean="0"/>
              <a:t>Системное представление образовательного процесса 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2549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Аналитическая (</a:t>
            </a:r>
            <a:r>
              <a:rPr lang="ru-RU" sz="3200" dirty="0" err="1" smtClean="0"/>
              <a:t>психо</a:t>
            </a:r>
            <a:r>
              <a:rPr lang="ru-RU" sz="3200" dirty="0" smtClean="0"/>
              <a:t>-диагностическая) компетенция 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Готовность к </a:t>
            </a:r>
            <a:r>
              <a:rPr lang="ru-RU" dirty="0" smtClean="0"/>
              <a:t>анализу воспитательной ситуации в классе и уровню воспитанности учащихся </a:t>
            </a:r>
          </a:p>
          <a:p>
            <a:pPr marL="0" indent="0" algn="just">
              <a:buNone/>
            </a:pPr>
            <a:r>
              <a:rPr lang="ru-RU" dirty="0" smtClean="0"/>
              <a:t>Показатели:</a:t>
            </a:r>
          </a:p>
          <a:p>
            <a:pPr algn="just"/>
            <a:r>
              <a:rPr lang="ru-RU" dirty="0" smtClean="0"/>
              <a:t>Психолого-педагогическая характеристика учащихся  класса и уровня развития  коллектива  класса;</a:t>
            </a:r>
          </a:p>
          <a:p>
            <a:pPr algn="just"/>
            <a:r>
              <a:rPr lang="ru-RU" dirty="0" smtClean="0"/>
              <a:t>Формулировка проблем, требующих решения в ходе воспитательного процесса в классе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813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err="1" smtClean="0"/>
              <a:t>Целе</a:t>
            </a:r>
            <a:r>
              <a:rPr lang="ru-RU" sz="4000" dirty="0" smtClean="0"/>
              <a:t>-проектировочная  компетенция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4826" y="1491706"/>
            <a:ext cx="10515600" cy="434974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Готовность к целеполаганию и проектированию способа достижения цели </a:t>
            </a:r>
          </a:p>
          <a:p>
            <a:pPr marL="0" indent="0" algn="just">
              <a:buNone/>
            </a:pPr>
            <a:r>
              <a:rPr lang="ru-RU" dirty="0" smtClean="0"/>
              <a:t>Показатели:</a:t>
            </a:r>
          </a:p>
          <a:p>
            <a:pPr algn="just"/>
            <a:r>
              <a:rPr lang="ru-RU" dirty="0" smtClean="0"/>
              <a:t>Цели и задачи воспитательной работы и отдельных мероприятий </a:t>
            </a:r>
          </a:p>
          <a:p>
            <a:pPr algn="just"/>
            <a:r>
              <a:rPr lang="ru-RU" dirty="0" smtClean="0"/>
              <a:t>Соотнесение целей и результатов деятельности;</a:t>
            </a:r>
          </a:p>
          <a:p>
            <a:pPr algn="just"/>
            <a:r>
              <a:rPr lang="ru-RU" dirty="0" smtClean="0"/>
              <a:t>Реалистичность и измеримость заявленных целей</a:t>
            </a:r>
          </a:p>
          <a:p>
            <a:pPr algn="just"/>
            <a:r>
              <a:rPr lang="ru-RU" dirty="0" smtClean="0"/>
              <a:t>Проектирование решения конкретной ситуации в классе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477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Организационно-управленческая   компетенция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4826" y="1491706"/>
            <a:ext cx="10515600" cy="434974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Готовность к организации и управлению деятельностью учащихся</a:t>
            </a:r>
          </a:p>
          <a:p>
            <a:pPr marL="0" indent="0" algn="just">
              <a:buNone/>
            </a:pPr>
            <a:r>
              <a:rPr lang="ru-RU" dirty="0" smtClean="0"/>
              <a:t>Показатели:</a:t>
            </a:r>
          </a:p>
          <a:p>
            <a:pPr algn="just"/>
            <a:r>
              <a:rPr lang="ru-RU" dirty="0" smtClean="0"/>
              <a:t>Упорядоченность и организованность воспитательного процесса;</a:t>
            </a:r>
          </a:p>
          <a:p>
            <a:pPr algn="just"/>
            <a:r>
              <a:rPr lang="ru-RU" dirty="0" smtClean="0"/>
              <a:t>Обеспечение безопасности  учащихся</a:t>
            </a:r>
          </a:p>
          <a:p>
            <a:pPr algn="just"/>
            <a:r>
              <a:rPr lang="ru-RU" dirty="0" smtClean="0"/>
              <a:t>Соблюдение нормативно-правовых требований к организации воспитательного процесса;</a:t>
            </a:r>
          </a:p>
          <a:p>
            <a:pPr algn="just"/>
            <a:r>
              <a:rPr lang="ru-RU" dirty="0" smtClean="0"/>
              <a:t>Реакция на нарушение педагогических требований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599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Предметно-содержательная   компетенция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4826" y="1491706"/>
            <a:ext cx="10515600" cy="434974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Готовность к  доступному изложению и обеспечение освоения содержания воспитательного процесса Показатели:</a:t>
            </a:r>
          </a:p>
          <a:p>
            <a:pPr algn="just"/>
            <a:r>
              <a:rPr lang="ru-RU" dirty="0" smtClean="0"/>
              <a:t> актуальность и </a:t>
            </a:r>
            <a:r>
              <a:rPr lang="ru-RU" dirty="0" err="1" smtClean="0"/>
              <a:t>природосообразность</a:t>
            </a:r>
            <a:r>
              <a:rPr lang="ru-RU" dirty="0" smtClean="0"/>
              <a:t>  тематики воспитательных мероприятий;</a:t>
            </a:r>
          </a:p>
          <a:p>
            <a:pPr algn="just"/>
            <a:r>
              <a:rPr lang="ru-RU" dirty="0" smtClean="0"/>
              <a:t>Доступность и наглядность изложения содержания</a:t>
            </a:r>
          </a:p>
          <a:p>
            <a:pPr algn="just"/>
            <a:r>
              <a:rPr lang="ru-RU" dirty="0" smtClean="0"/>
              <a:t>Включенность учащихся в осмысление содержания</a:t>
            </a:r>
          </a:p>
          <a:p>
            <a:pPr algn="just"/>
            <a:r>
              <a:rPr lang="ru-RU" dirty="0" smtClean="0"/>
              <a:t>Степень освоения содержания учащимися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516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Технологическая компетенция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4826" y="1491706"/>
            <a:ext cx="10515600" cy="4349749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Готовность к обеспечению технологичности  воспитательного процесса </a:t>
            </a:r>
          </a:p>
          <a:p>
            <a:pPr marL="0" indent="0" algn="just">
              <a:buNone/>
            </a:pPr>
            <a:r>
              <a:rPr lang="ru-RU" dirty="0" smtClean="0"/>
              <a:t>Показатели:</a:t>
            </a:r>
          </a:p>
          <a:p>
            <a:pPr algn="just"/>
            <a:r>
              <a:rPr lang="ru-RU" dirty="0" smtClean="0"/>
              <a:t>Технологичность проведения воспитательных мероприятий;</a:t>
            </a:r>
          </a:p>
          <a:p>
            <a:pPr algn="just"/>
            <a:r>
              <a:rPr lang="ru-RU" dirty="0" smtClean="0"/>
              <a:t>Владение современными педагогическими технологиями и основными видами деятельности с учащимися </a:t>
            </a:r>
          </a:p>
          <a:p>
            <a:pPr algn="just"/>
            <a:r>
              <a:rPr lang="ru-RU" dirty="0" smtClean="0"/>
              <a:t> организация коллективной творческой деятельности в классе</a:t>
            </a:r>
          </a:p>
          <a:p>
            <a:pPr algn="just"/>
            <a:r>
              <a:rPr lang="ru-RU" dirty="0" smtClean="0"/>
              <a:t>Технологии сопровождения самостоятельной работы с учащимися</a:t>
            </a:r>
          </a:p>
          <a:p>
            <a:pPr algn="just"/>
            <a:r>
              <a:rPr lang="ru-RU" dirty="0" smtClean="0"/>
              <a:t>Технологии индивидуальной работы и социально-педагогического сопровождения учащихся 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303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Качество педагогической деятельности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Комплексная характеристика, показателями которой являются:</a:t>
            </a:r>
          </a:p>
          <a:p>
            <a:pPr algn="just"/>
            <a:r>
              <a:rPr lang="ru-RU" dirty="0" smtClean="0"/>
              <a:t>Уровень  достижения запланированных образовательных результатов; </a:t>
            </a:r>
          </a:p>
          <a:p>
            <a:pPr algn="just"/>
            <a:r>
              <a:rPr lang="ru-RU" dirty="0"/>
              <a:t>Уровень</a:t>
            </a:r>
            <a:r>
              <a:rPr lang="ru-RU" dirty="0" smtClean="0"/>
              <a:t> проектирования и реализации образовательного процесса </a:t>
            </a:r>
          </a:p>
          <a:p>
            <a:pPr algn="just"/>
            <a:r>
              <a:rPr lang="ru-RU" dirty="0" smtClean="0"/>
              <a:t>Уровень профессиональной компетентности педагога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458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коммуникативная компетенция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4826" y="1491706"/>
            <a:ext cx="10515600" cy="434974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Готовность к взаимодействию с учащимися и коллективом класса</a:t>
            </a:r>
          </a:p>
          <a:p>
            <a:pPr marL="0" indent="0" algn="just">
              <a:buNone/>
            </a:pPr>
            <a:r>
              <a:rPr lang="ru-RU" dirty="0" smtClean="0"/>
              <a:t>Показатели </a:t>
            </a:r>
          </a:p>
          <a:p>
            <a:pPr algn="just"/>
            <a:r>
              <a:rPr lang="ru-RU" dirty="0" smtClean="0"/>
              <a:t>Профилактика и оперативное решение конфликтных ситуаций в классе </a:t>
            </a:r>
          </a:p>
          <a:p>
            <a:pPr algn="just"/>
            <a:r>
              <a:rPr lang="ru-RU" dirty="0" smtClean="0"/>
              <a:t>Проявление эмпатии в процессе взаимодействия с учащимися и их родителями</a:t>
            </a:r>
          </a:p>
          <a:p>
            <a:pPr algn="just"/>
            <a:r>
              <a:rPr lang="ru-RU" dirty="0" smtClean="0"/>
              <a:t>Культура речи</a:t>
            </a:r>
          </a:p>
          <a:p>
            <a:pPr algn="just"/>
            <a:r>
              <a:rPr lang="ru-RU" dirty="0" smtClean="0"/>
              <a:t> взаимопонимание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266945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err="1" smtClean="0"/>
              <a:t>Праксеологическая</a:t>
            </a:r>
            <a:r>
              <a:rPr lang="ru-RU" sz="4000" dirty="0" smtClean="0"/>
              <a:t>  компетенция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4826" y="1491706"/>
            <a:ext cx="10515600" cy="4349749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Готовность к  совершенствованию образовательного процесса</a:t>
            </a:r>
          </a:p>
          <a:p>
            <a:pPr marL="0" indent="0" algn="just">
              <a:buNone/>
            </a:pPr>
            <a:r>
              <a:rPr lang="ru-RU" dirty="0" smtClean="0"/>
              <a:t>Показатели:</a:t>
            </a:r>
          </a:p>
          <a:p>
            <a:pPr algn="just"/>
            <a:r>
              <a:rPr lang="ru-RU" dirty="0" smtClean="0"/>
              <a:t>Анализ проведенной воспитательной работы</a:t>
            </a:r>
          </a:p>
          <a:p>
            <a:pPr algn="just"/>
            <a:r>
              <a:rPr lang="ru-RU" dirty="0" smtClean="0"/>
              <a:t>Особенности измерения и  </a:t>
            </a:r>
            <a:r>
              <a:rPr lang="ru-RU" dirty="0"/>
              <a:t>о</a:t>
            </a:r>
            <a:r>
              <a:rPr lang="ru-RU" dirty="0" smtClean="0"/>
              <a:t>ценка результативности  </a:t>
            </a:r>
          </a:p>
          <a:p>
            <a:pPr algn="just"/>
            <a:r>
              <a:rPr lang="ru-RU" dirty="0" smtClean="0"/>
              <a:t>Выявление затруднений и определение способов их преодоления </a:t>
            </a:r>
          </a:p>
        </p:txBody>
      </p:sp>
    </p:spTree>
    <p:extLst>
      <p:ext uri="{BB962C8B-B14F-4D97-AF65-F5344CB8AC3E}">
        <p14:creationId xmlns:p14="http://schemas.microsoft.com/office/powerpoint/2010/main" val="3199899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ru-RU" smtClean="0"/>
              <a:t>за внимание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89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Положение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об </a:t>
            </a:r>
            <a:r>
              <a:rPr lang="ru-RU" dirty="0"/>
              <a:t>осуществлении функции классного руководителя педагогическими работниками государственных общеобразовательных организаций Санкт-Петербурга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577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Цель</a:t>
            </a:r>
            <a:r>
              <a:rPr lang="ru-RU" sz="4000" dirty="0"/>
              <a:t> </a:t>
            </a:r>
            <a:r>
              <a:rPr lang="ru-RU" sz="4000" dirty="0" smtClean="0"/>
              <a:t>деятельности </a:t>
            </a:r>
            <a:r>
              <a:rPr lang="ru-RU" sz="4000" dirty="0"/>
              <a:t>классного руководителя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создание </a:t>
            </a:r>
            <a:r>
              <a:rPr lang="ru-RU" dirty="0"/>
              <a:t>условий для развития личности обучающегося, его успешной социализации, а также в формировании условий для реализации систематической воспитательной работы в классе.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622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59563" y="68628"/>
            <a:ext cx="7680853" cy="748969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 деятельности специалистов по воспитанию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83365" y="1604797"/>
            <a:ext cx="11233248" cy="4687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733" dirty="0"/>
              <a:t>Организация воспитательного процесса с целью духовно-нравственного, интеллектуального, физического развития и позитивной социализации обучающихся на основе формирования у них опыта социально и личностно значимой деятельности, поддержки их социальных инициатив и учета индивидуальных потребностей </a:t>
            </a:r>
          </a:p>
          <a:p>
            <a:pPr algn="just"/>
            <a:r>
              <a:rPr lang="ru-RU" sz="3733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 Содержание и цели деятельности классного руководителя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Организация воспитательного процесса в классе  (воспитательной работы  с учащимися класса), направленной на:</a:t>
            </a:r>
          </a:p>
          <a:p>
            <a:pPr algn="just"/>
            <a:r>
              <a:rPr lang="ru-RU" dirty="0" smtClean="0"/>
              <a:t> </a:t>
            </a:r>
            <a:r>
              <a:rPr lang="ru-RU" dirty="0"/>
              <a:t>л</a:t>
            </a:r>
            <a:r>
              <a:rPr lang="ru-RU" dirty="0" smtClean="0"/>
              <a:t>ичностное (интеллектуальное, духовно-нравственное, физическое) развитие учащихся;</a:t>
            </a:r>
          </a:p>
          <a:p>
            <a:pPr algn="just"/>
            <a:r>
              <a:rPr lang="ru-RU" dirty="0"/>
              <a:t>р</a:t>
            </a:r>
            <a:r>
              <a:rPr lang="ru-RU" dirty="0" smtClean="0"/>
              <a:t>азвитие классного коллектива, осуществляющего социально и личностно значимую деятельность, способствующей  позитивной социализации учащихся класса;</a:t>
            </a:r>
          </a:p>
          <a:p>
            <a:pPr algn="just"/>
            <a:r>
              <a:rPr lang="ru-RU" dirty="0" smtClean="0"/>
              <a:t>Создание условий для самоопределения и самореализации учащихся с учетом их индивидуальных потребностей и возможностей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31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Результаты воспитательного процесса в классе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ru-RU" dirty="0" smtClean="0"/>
              <a:t>Уровень личностного развития учащихся класса;</a:t>
            </a:r>
          </a:p>
          <a:p>
            <a:pPr algn="just"/>
            <a:r>
              <a:rPr lang="ru-RU" dirty="0" smtClean="0"/>
              <a:t>Уровень сформированности коллектива (детско-взрослой общности) класса и результаты совместной (коллективной творческой) деятельности</a:t>
            </a:r>
          </a:p>
          <a:p>
            <a:pPr algn="just"/>
            <a:r>
              <a:rPr lang="ru-RU" dirty="0" smtClean="0"/>
              <a:t>Уровень самостоятельности и инициативности учащихся класса, степень решения индивидуально-личностных и  социальных проблем учащихся класса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6387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Личностное развитие </a:t>
            </a:r>
            <a:r>
              <a:rPr lang="ru-RU" sz="3600" dirty="0" smtClean="0"/>
              <a:t> </a:t>
            </a:r>
            <a:r>
              <a:rPr lang="ru-RU" sz="3600" dirty="0" smtClean="0"/>
              <a:t>: ценностное отношение</a:t>
            </a:r>
            <a:endParaRPr lang="ru-RU" sz="3600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ru-RU" dirty="0" smtClean="0"/>
              <a:t>к </a:t>
            </a:r>
            <a:r>
              <a:rPr lang="ru-RU" dirty="0"/>
              <a:t>семье как главной опоре в жизни человека и источнику его счастья</a:t>
            </a:r>
            <a:r>
              <a:rPr lang="ru-RU" dirty="0" smtClean="0"/>
              <a:t>;</a:t>
            </a:r>
          </a:p>
          <a:p>
            <a:pPr algn="just"/>
            <a:r>
              <a:rPr lang="ru-RU" dirty="0" smtClean="0"/>
              <a:t>к </a:t>
            </a:r>
            <a:r>
              <a:rPr lang="ru-RU" dirty="0"/>
              <a:t>труду как основному способу достижения жизненного благополучия человека, залогу его успешного профессионального самоопределения и ощущения уверенности в завтрашнем дне; </a:t>
            </a:r>
          </a:p>
          <a:p>
            <a:pPr algn="just"/>
            <a:r>
              <a:rPr lang="ru-RU" dirty="0" smtClean="0"/>
              <a:t>к </a:t>
            </a:r>
            <a:r>
              <a:rPr lang="ru-RU" dirty="0"/>
              <a:t>своему отечеству, своей малой и большой Родине как месту, в котором человек вырос и познал первые радости и неудачи, которая завещана ему предками и которую нужно оберегать;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843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Личностное развитие  : ценностное отношение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5650" y="1301583"/>
            <a:ext cx="10515600" cy="4349749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2400" dirty="0"/>
              <a:t>к </a:t>
            </a:r>
            <a:r>
              <a:rPr lang="ru-RU" sz="2800" dirty="0"/>
              <a:t>природе как источнику жизни на Земле, основе самого ее существования, нуждающейся в защите и постоянном внимании со стороны человека; </a:t>
            </a:r>
          </a:p>
          <a:p>
            <a:pPr algn="just">
              <a:spcBef>
                <a:spcPts val="0"/>
              </a:spcBef>
            </a:pPr>
            <a:r>
              <a:rPr lang="ru-RU" sz="2800" dirty="0" smtClean="0"/>
              <a:t>к </a:t>
            </a:r>
            <a:r>
              <a:rPr lang="ru-RU" sz="2800" dirty="0"/>
              <a:t>миру как главному принципу человеческого общежития, условию крепкой дружбы, налаживания отношений с коллегами по работе в будущем и создания благоприятного микроклимата в своей собственной семье;</a:t>
            </a:r>
          </a:p>
          <a:p>
            <a:pPr algn="just">
              <a:spcBef>
                <a:spcPts val="0"/>
              </a:spcBef>
            </a:pPr>
            <a:r>
              <a:rPr lang="ru-RU" sz="2800" dirty="0" smtClean="0"/>
              <a:t>к </a:t>
            </a:r>
            <a:r>
              <a:rPr lang="ru-RU" sz="2800" dirty="0"/>
              <a:t>знаниям как интеллектуальному ресурсу, обеспечивающему будущее человека, как результату кропотливого, но увлекательного учебного труда; </a:t>
            </a:r>
          </a:p>
          <a:p>
            <a:pPr algn="just">
              <a:spcBef>
                <a:spcPts val="0"/>
              </a:spcBef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65250983"/>
      </p:ext>
    </p:extLst>
  </p:cSld>
  <p:clrMapOvr>
    <a:masterClrMapping/>
  </p:clrMapOvr>
</p:sld>
</file>

<file path=ppt/theme/theme1.xml><?xml version="1.0" encoding="utf-8"?>
<a:theme xmlns:a="http://schemas.openxmlformats.org/drawingml/2006/main" name="spbappo_shablon_20172 (1)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6C61CCF0-2C71-4A54-872A-81CCFE4CC8B3}" vid="{71E29115-D169-47B8-88DF-35EBB442CF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бар-аспир2020</Template>
  <TotalTime>438</TotalTime>
  <Words>837</Words>
  <Application>Microsoft Office PowerPoint</Application>
  <PresentationFormat>Широкоэкранный</PresentationFormat>
  <Paragraphs>102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Calibri</vt:lpstr>
      <vt:lpstr>spbappo_shablon_20172 (1)</vt:lpstr>
      <vt:lpstr>Е.Н.Барышников </vt:lpstr>
      <vt:lpstr>Качество педагогической деятельности</vt:lpstr>
      <vt:lpstr>Положение</vt:lpstr>
      <vt:lpstr>Цель деятельности классного руководителя </vt:lpstr>
      <vt:lpstr>Цель деятельности специалистов по воспитанию</vt:lpstr>
      <vt:lpstr> Содержание и цели деятельности классного руководителя</vt:lpstr>
      <vt:lpstr>Результаты воспитательного процесса в классе</vt:lpstr>
      <vt:lpstr>Личностное развитие  : ценностное отношение</vt:lpstr>
      <vt:lpstr>Личностное развитие  : ценностное отношение</vt:lpstr>
      <vt:lpstr>Личностное развитие : ценностное отношение</vt:lpstr>
      <vt:lpstr>Уровень проектирования и реализации образовательного процесса  в классе </vt:lpstr>
      <vt:lpstr>Уровень проектирования и реализации образовательного процесса  в классе </vt:lpstr>
      <vt:lpstr>Профессионально-педагогическая компетентность </vt:lpstr>
      <vt:lpstr>Теоретическая(педагогическая) компетенция </vt:lpstr>
      <vt:lpstr>Аналитическая (психо-диагностическая) компетенция </vt:lpstr>
      <vt:lpstr>Целе-проектировочная  компетенция </vt:lpstr>
      <vt:lpstr>Организационно-управленческая   компетенция </vt:lpstr>
      <vt:lpstr>Предметно-содержательная   компетенция </vt:lpstr>
      <vt:lpstr>Технологическая компетенция </vt:lpstr>
      <vt:lpstr>коммуникативная компетенция </vt:lpstr>
      <vt:lpstr>Праксеологическая  компетенция 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Е.Н.Барышников</dc:title>
  <dc:creator>Пользователь Windows</dc:creator>
  <cp:lastModifiedBy>Пользователь Windows</cp:lastModifiedBy>
  <cp:revision>20</cp:revision>
  <dcterms:created xsi:type="dcterms:W3CDTF">2020-11-10T23:58:18Z</dcterms:created>
  <dcterms:modified xsi:type="dcterms:W3CDTF">2020-11-11T07:16:34Z</dcterms:modified>
</cp:coreProperties>
</file>