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tags/tag3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  <p:sldMasterId id="2147484017" r:id="rId10"/>
  </p:sldMasterIdLst>
  <p:notesMasterIdLst>
    <p:notesMasterId r:id="rId26"/>
  </p:notesMasterIdLst>
  <p:handoutMasterIdLst>
    <p:handoutMasterId r:id="rId27"/>
  </p:handoutMasterIdLst>
  <p:sldIdLst>
    <p:sldId id="271" r:id="rId11"/>
    <p:sldId id="1594" r:id="rId12"/>
    <p:sldId id="1577" r:id="rId13"/>
    <p:sldId id="1582" r:id="rId14"/>
    <p:sldId id="1587" r:id="rId15"/>
    <p:sldId id="1570" r:id="rId16"/>
    <p:sldId id="1591" r:id="rId17"/>
    <p:sldId id="1585" r:id="rId18"/>
    <p:sldId id="1584" r:id="rId19"/>
    <p:sldId id="1580" r:id="rId20"/>
    <p:sldId id="1573" r:id="rId21"/>
    <p:sldId id="1586" r:id="rId22"/>
    <p:sldId id="1583" r:id="rId23"/>
    <p:sldId id="1593" r:id="rId24"/>
    <p:sldId id="1590" r:id="rId2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4504B-F5EC-476A-8B70-C9632363AEAB}">
          <p14:sldIdLst>
            <p14:sldId id="271"/>
            <p14:sldId id="1594"/>
            <p14:sldId id="1577"/>
            <p14:sldId id="1582"/>
            <p14:sldId id="1587"/>
            <p14:sldId id="1570"/>
            <p14:sldId id="1591"/>
            <p14:sldId id="1585"/>
          </p14:sldIdLst>
        </p14:section>
        <p14:section name="Backup" id="{E169DC41-C87E-4284-A84B-CB23B6843FAF}">
          <p14:sldIdLst>
            <p14:sldId id="1584"/>
            <p14:sldId id="1580"/>
            <p14:sldId id="1573"/>
            <p14:sldId id="1586"/>
            <p14:sldId id="1583"/>
            <p14:sldId id="1593"/>
            <p14:sldId id="1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302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4B"/>
    <a:srgbClr val="668091"/>
    <a:srgbClr val="BFBFBF"/>
    <a:srgbClr val="13CBC6"/>
    <a:srgbClr val="D9D9D9"/>
    <a:srgbClr val="F0701F"/>
    <a:srgbClr val="CFE2F3"/>
    <a:srgbClr val="DB6C23"/>
    <a:srgbClr val="5D798B"/>
    <a:srgbClr val="DB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AE5C0-3456-4224-8E0F-4F88C8C5AA55}" v="1" dt="2020-04-12T19:11:45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56"/>
      </p:cViewPr>
      <p:guideLst>
        <p:guide orient="horz" pos="1616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5"/>
        <p:guide pos="2304"/>
        <p:guide orient="horz" pos="30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9112114"/>
            <a:ext cx="7315200" cy="48908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89984" tIns="98266" rIns="96661" bIns="9826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93322"/>
            <a:r>
              <a:rPr lang="en-US" sz="110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100">
                <a:solidFill>
                  <a:schemeClr val="bg1"/>
                </a:solidFill>
              </a:rPr>
              <a:pPr algn="l" defTabSz="193322"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659558" y="9169146"/>
            <a:ext cx="1996085" cy="226216"/>
          </a:xfrm>
          <a:prstGeom prst="rect">
            <a:avLst/>
          </a:prstGeom>
          <a:noFill/>
        </p:spPr>
        <p:txBody>
          <a:bodyPr wrap="square" lIns="96661" tIns="48331" rIns="96661" bIns="48331" rtlCol="0" anchor="ctr">
            <a:spAutoFit/>
          </a:bodyPr>
          <a:lstStyle/>
          <a:p>
            <a:pPr algn="ctr" defTabSz="193322"/>
            <a:r>
              <a:rPr lang="en-US" sz="80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292096" y="9346650"/>
            <a:ext cx="2731008" cy="177741"/>
          </a:xfrm>
          <a:prstGeom prst="rect">
            <a:avLst/>
          </a:prstGeom>
        </p:spPr>
        <p:txBody>
          <a:bodyPr wrap="square" lIns="96661" tIns="48331" rIns="96661" bIns="48331" anchor="b" anchorCtr="0">
            <a:spAutoFit/>
          </a:bodyPr>
          <a:lstStyle/>
          <a:p>
            <a:pPr algn="ctr" defTabSz="289984" eaLnBrk="0" hangingPunct="0">
              <a:defRPr/>
            </a:pPr>
            <a:r>
              <a:rPr lang="en-US" sz="500" kern="300" spc="54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4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4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29" y="0"/>
            <a:ext cx="2682142" cy="130678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12" y="9225126"/>
            <a:ext cx="596031" cy="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219200"/>
            <a:ext cx="5854700" cy="329406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77875" y="4694987"/>
            <a:ext cx="5959450" cy="4310939"/>
          </a:xfrm>
          <a:prstGeom prst="rect">
            <a:avLst/>
          </a:prstGeom>
        </p:spPr>
        <p:txBody>
          <a:bodyPr vert="horz" lIns="48331" tIns="48331" rIns="48331" bIns="48331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9112114"/>
            <a:ext cx="7315200" cy="48908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89984" tIns="98266" rIns="96661" bIns="98266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93322"/>
            <a:r>
              <a:rPr lang="en-US" sz="110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bg1"/>
                </a:solidFill>
              </a:rPr>
              <a:pPr algn="l" defTabSz="193322"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292096" y="9347811"/>
            <a:ext cx="2731008" cy="177741"/>
          </a:xfrm>
          <a:prstGeom prst="rect">
            <a:avLst/>
          </a:prstGeom>
        </p:spPr>
        <p:txBody>
          <a:bodyPr wrap="square" lIns="96661" tIns="48331" rIns="96661" bIns="48331" anchor="b" anchorCtr="0">
            <a:spAutoFit/>
          </a:bodyPr>
          <a:lstStyle/>
          <a:p>
            <a:pPr algn="ctr" defTabSz="289984" eaLnBrk="0" hangingPunct="0">
              <a:defRPr/>
            </a:pPr>
            <a:r>
              <a:rPr lang="en-US" sz="500" kern="300" spc="54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4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4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659558" y="9169146"/>
            <a:ext cx="1996085" cy="226216"/>
          </a:xfrm>
          <a:prstGeom prst="rect">
            <a:avLst/>
          </a:prstGeom>
          <a:noFill/>
        </p:spPr>
        <p:txBody>
          <a:bodyPr wrap="square" lIns="96661" tIns="48331" rIns="96661" bIns="48331" rtlCol="0" anchor="ctr">
            <a:spAutoFit/>
          </a:bodyPr>
          <a:lstStyle/>
          <a:p>
            <a:pPr algn="ctr" defTabSz="193322"/>
            <a:r>
              <a:rPr lang="en-US" sz="80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29" y="0"/>
            <a:ext cx="2682142" cy="1306782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12" y="9225126"/>
            <a:ext cx="596031" cy="2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business-functions/mckinsey-analytics/our-insights/ten-red-flags-signaling-your-analytics-program-will-fai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business-functions/mckinsey-analytics/our-insights/ten-red-flags-signaling-your-analytics-program-will-fai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Please refer to this online write up that mentions the above statement </a:t>
            </a:r>
            <a:r>
              <a:rPr lang="en-US">
                <a:hlinkClick r:id="rId3"/>
              </a:rPr>
              <a:t>https://www.mckinsey.com/business-functions/mckinsey-analytics/our-insights/ten-red-flags-signaling-your-analytics-program-will-fail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0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11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1240" indent="-193322" defTabSz="386645">
              <a:spcBef>
                <a:spcPts val="846"/>
              </a:spcBef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1240" indent="-193322" defTabSz="386645">
              <a:spcBef>
                <a:spcPts val="846"/>
              </a:spcBef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Please refer to this online write up that mentions the above statement </a:t>
            </a:r>
            <a:r>
              <a:rPr lang="en-US">
                <a:hlinkClick r:id="rId3"/>
              </a:rPr>
              <a:t>https://www.mckinsey.com/business-functions/mckinsey-analytics/our-insights/ten-red-flags-signaling-your-analytics-program-will-fail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852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1240" indent="-193322" defTabSz="386645">
              <a:spcBef>
                <a:spcPts val="846"/>
              </a:spcBef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7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1220788"/>
            <a:ext cx="5851525" cy="3290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1240" indent="-193322" defTabSz="386645">
              <a:spcBef>
                <a:spcPts val="846"/>
              </a:spcBef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6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TITOLO PICCOLO 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176" y="35720"/>
            <a:ext cx="8617648" cy="457200"/>
          </a:xfrm>
        </p:spPr>
        <p:txBody>
          <a:bodyPr anchor="ctr" anchorCtr="0">
            <a:noAutofit/>
          </a:bodyPr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07097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AS - Title Only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74BE"/>
                </a:solidFill>
                <a:effectLst/>
                <a:uLnTx/>
                <a:uFillTx/>
                <a:latin typeface="Calibri Ligh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AD2B26-0835-4A34-B90D-D4A4990506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535" y="1262571"/>
            <a:ext cx="10102989" cy="26183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66746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164" y="102899"/>
            <a:ext cx="7891272" cy="457200"/>
          </a:xfrm>
        </p:spPr>
        <p:txBody>
          <a:bodyPr anchor="ctr" anchorCtr="0">
            <a:noAutofit/>
          </a:bodyPr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AS - Title Only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74BE"/>
                </a:solidFill>
                <a:effectLst/>
                <a:uLnTx/>
                <a:uFillTx/>
                <a:latin typeface="Calibri Ligh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43359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5D9F96-7E70-41C8-9066-FE98A8D3C672}"/>
              </a:ext>
            </a:extLst>
          </p:cNvPr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B5E666D-EF75-46CA-85EC-3D8B829A4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4CAC8A0-DA81-4FD9-B10B-776813E608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9E10534-E4F3-4100-8DC3-B43BF9A7B0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DE1AEB7-CD8A-4996-A9A5-DBBA8AE15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C6C8432-65C0-4E35-855D-1A2EBDA12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9C6B338-C58D-4EEC-BDB0-49122BDD64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F2E5DBE-79D6-4821-888A-FC2A4D0FDC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22168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41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/>
              <a:t>Click to add text or click an icon to add other content types.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164" y="102899"/>
            <a:ext cx="7891272" cy="457200"/>
          </a:xfrm>
        </p:spPr>
        <p:txBody>
          <a:bodyPr anchor="ctr" anchorCtr="0">
            <a:noAutofit/>
          </a:bodyPr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69164" y="4772355"/>
            <a:ext cx="914400" cy="184666"/>
          </a:xfrm>
        </p:spPr>
        <p:txBody>
          <a:bodyPr/>
          <a:lstStyle>
            <a:lvl1pPr algn="l">
              <a:defRPr sz="600" b="1"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992D3438-103E-468D-9FCA-712B2B9DE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39" y="141294"/>
            <a:ext cx="781993" cy="44193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04665" y="4772355"/>
            <a:ext cx="17379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" b="1">
                <a:solidFill>
                  <a:schemeClr val="bg1">
                    <a:lumMod val="50000"/>
                  </a:schemeClr>
                </a:solidFill>
              </a:rPr>
              <a:t>SEMEA</a:t>
            </a:r>
            <a:r>
              <a:rPr lang="it-IT" sz="600" b="1" baseline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600" b="1" baseline="0" err="1">
                <a:solidFill>
                  <a:schemeClr val="bg1">
                    <a:lumMod val="50000"/>
                  </a:schemeClr>
                </a:solidFill>
              </a:rPr>
              <a:t>Practice</a:t>
            </a:r>
            <a:r>
              <a:rPr lang="it-IT" sz="600" b="1" baseline="0">
                <a:solidFill>
                  <a:schemeClr val="bg1">
                    <a:lumMod val="50000"/>
                  </a:schemeClr>
                </a:solidFill>
              </a:rPr>
              <a:t> Team – Use case </a:t>
            </a:r>
            <a:r>
              <a:rPr lang="it-IT" sz="600" b="1" baseline="0" err="1">
                <a:solidFill>
                  <a:schemeClr val="bg1">
                    <a:lumMod val="50000"/>
                  </a:schemeClr>
                </a:solidFill>
              </a:rPr>
              <a:t>collection</a:t>
            </a:r>
            <a:r>
              <a:rPr lang="it-IT" sz="600" b="1" baseline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t-IT" sz="600" b="1" baseline="0" err="1">
                <a:solidFill>
                  <a:schemeClr val="bg1">
                    <a:lumMod val="50000"/>
                  </a:schemeClr>
                </a:solidFill>
              </a:rPr>
              <a:t>process</a:t>
            </a:r>
            <a:endParaRPr lang="it-IT" sz="6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053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/>
              <a:t>Click to add text or click an icon to add other content types.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00257"/>
      </p:ext>
    </p:extLst>
  </p:cSld>
  <p:clrMapOvr>
    <a:masterClrMapping/>
  </p:clrMapOvr>
  <p:transition>
    <p:fade/>
  </p:transition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217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8006"/>
      </p:ext>
    </p:extLst>
  </p:cSld>
  <p:clrMapOvr>
    <a:masterClrMapping/>
  </p:clrMapOvr>
  <p:transition>
    <p:fade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03474"/>
      </p:ext>
    </p:extLst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6952"/>
      </p:ext>
    </p:extLst>
  </p:cSld>
  <p:clrMapOvr>
    <a:masterClrMapping/>
  </p:clrMapOvr>
  <p:transition>
    <p:fade/>
  </p:transition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/>
              <a:t>Click to add text or click an icon to add other content types.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923"/>
      </p:ext>
    </p:extLst>
  </p:cSld>
  <p:clrMapOvr>
    <a:masterClrMapping/>
  </p:clrMapOvr>
  <p:transition>
    <p:fade/>
  </p:transition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3154680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0582"/>
      </p:ext>
    </p:extLst>
  </p:cSld>
  <p:clrMapOvr>
    <a:masterClrMapping/>
  </p:clrMapOvr>
  <p:transition>
    <p:fade/>
  </p:transition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6206"/>
      </p:ext>
    </p:extLst>
  </p:cSld>
  <p:clrMapOvr>
    <a:masterClrMapping/>
  </p:clrMapOvr>
  <p:transition>
    <p:fade/>
  </p:transition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60765"/>
      </p:ext>
    </p:extLst>
  </p:cSld>
  <p:clrMapOvr>
    <a:masterClrMapping/>
  </p:clrMapOvr>
  <p:transition>
    <p:fade/>
  </p:transition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14FD84B-A57B-4B53-B6F4-31421FF8F1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9839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9476"/>
      </p:ext>
    </p:extLst>
  </p:cSld>
  <p:clrMapOvr>
    <a:masterClrMapping/>
  </p:clrMapOvr>
  <p:transition>
    <p:fade/>
  </p:transition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07812"/>
      </p:ext>
    </p:extLst>
  </p:cSld>
  <p:clrMapOvr>
    <a:masterClrMapping/>
  </p:clrMapOvr>
  <p:transition>
    <p:fade/>
  </p:transition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80103"/>
      </p:ext>
    </p:extLst>
  </p:cSld>
  <p:clrMapOvr>
    <a:masterClrMapping/>
  </p:clrMapOvr>
  <p:transition>
    <p:fade/>
  </p:transition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2775"/>
      </p:ext>
    </p:extLst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0985"/>
      </p:ext>
    </p:extLst>
  </p:cSld>
  <p:clrMapOvr>
    <a:masterClrMapping/>
  </p:clrMapOvr>
  <p:transition>
    <p:fade/>
  </p:transition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7985"/>
      </p:ext>
    </p:extLst>
  </p:cSld>
  <p:clrMapOvr>
    <a:masterClrMapping/>
  </p:clrMapOvr>
  <p:transition>
    <p:fade/>
  </p:transition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45D9F96-7E70-41C8-9066-FE98A8D3C672}"/>
              </a:ext>
            </a:extLst>
          </p:cNvPr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B5E666D-EF75-46CA-85EC-3D8B829A4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4CAC8A0-DA81-4FD9-B10B-776813E608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9E10534-E4F3-4100-8DC3-B43BF9A7B0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DE1AEB7-CD8A-4996-A9A5-DBBA8AE15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C6C8432-65C0-4E35-855D-1A2EBDA12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9C6B338-C58D-4EEC-BDB0-49122BDD64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F2E5DBE-79D6-4821-888A-FC2A4D0FDC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547543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33472"/>
      </p:ext>
    </p:extLst>
  </p:cSld>
  <p:clrMapOvr>
    <a:masterClrMapping/>
  </p:clrMapOvr>
  <p:transition>
    <p:fade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7525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1938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AS - Title Only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074BE"/>
                </a:solidFill>
                <a:effectLst/>
                <a:uLnTx/>
                <a:uFillTx/>
                <a:latin typeface="Calibri Ligh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AD2B26-0835-4A34-B90D-D4A4990506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535" y="1262571"/>
            <a:ext cx="10102989" cy="26183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862069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164" y="102899"/>
            <a:ext cx="7891272" cy="457200"/>
          </a:xfrm>
        </p:spPr>
        <p:txBody>
          <a:bodyPr anchor="ctr" anchorCtr="0">
            <a:noAutofit/>
          </a:bodyPr>
          <a:lstStyle>
            <a:lvl1pPr algn="l"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48466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9" r:id="rId2"/>
    <p:sldLayoutId id="2147484013" r:id="rId3"/>
    <p:sldLayoutId id="2147483930" r:id="rId4"/>
    <p:sldLayoutId id="2147483931" r:id="rId5"/>
    <p:sldLayoutId id="2147483932" r:id="rId6"/>
    <p:sldLayoutId id="2147483964" r:id="rId7"/>
    <p:sldLayoutId id="214748396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35" r:id="rId14"/>
    <p:sldLayoutId id="2147483941" r:id="rId15"/>
    <p:sldLayoutId id="2147483963" r:id="rId16"/>
    <p:sldLayoutId id="2147483942" r:id="rId17"/>
    <p:sldLayoutId id="2147484016" r:id="rId18"/>
    <p:sldLayoutId id="2147484038" r:id="rId19"/>
    <p:sldLayoutId id="2147484045" r:id="rId20"/>
    <p:sldLayoutId id="2147484041" r:id="rId21"/>
    <p:sldLayoutId id="2147484044" r:id="rId22"/>
  </p:sldLayoutIdLst>
  <p:transition>
    <p:fade/>
  </p:transition>
  <p:hf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684628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  <a:b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</a:br>
            <a:r>
              <a:rPr kumimoji="0" lang="en-US" sz="500" b="0" i="0" u="none" strike="noStrike" kern="300" cap="none" spc="50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16" y="4749137"/>
            <a:ext cx="558779" cy="2539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9577261-8463-4848-A67E-C71A264C2091}"/>
              </a:ext>
            </a:extLst>
          </p:cNvPr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8B86842-B487-4543-8D95-91BAD08F4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3D5EBDE-58EC-48A4-BBF5-A5C7E85CAE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6E7726D-B3B7-463D-ABD6-30D20960F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68048BD-27F1-472C-9D66-7D9BA9E36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EF0C508-5E65-40F8-BF1A-4E669FCE73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71EAFF7-B9D1-4F93-920F-A52D8A6074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E123802-6525-4F20-ACF2-3762A59B69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2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  <p:sldLayoutId id="2147484035" r:id="rId18"/>
    <p:sldLayoutId id="2147484036" r:id="rId19"/>
    <p:sldLayoutId id="2147484037" r:id="rId20"/>
    <p:sldLayoutId id="2147484040" r:id="rId21"/>
    <p:sldLayoutId id="2147484043" r:id="rId22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799049"/>
            <a:ext cx="6611112" cy="584775"/>
          </a:xfrm>
        </p:spPr>
        <p:txBody>
          <a:bodyPr/>
          <a:lstStyle/>
          <a:p>
            <a:r>
              <a:rPr lang="en-US" dirty="0"/>
              <a:t>SAS Governance and Apache Spark™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EE7269-97EA-4777-B208-8BACBAFBE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2144" y="3187587"/>
            <a:ext cx="6611112" cy="1186672"/>
          </a:xfrm>
        </p:spPr>
        <p:txBody>
          <a:bodyPr/>
          <a:lstStyle/>
          <a:p>
            <a:r>
              <a:rPr lang="it-IT" sz="1500" dirty="0"/>
              <a:t>Nardini, Ivan – Customer Advisor – Solution Concept and Code</a:t>
            </a:r>
          </a:p>
          <a:p>
            <a:r>
              <a:rPr lang="it-IT" sz="1500" dirty="0" err="1"/>
              <a:t>Glazkov</a:t>
            </a:r>
            <a:r>
              <a:rPr lang="it-IT" sz="1500" dirty="0"/>
              <a:t>, </a:t>
            </a:r>
            <a:r>
              <a:rPr lang="it-IT" sz="1500" dirty="0" err="1"/>
              <a:t>Artem</a:t>
            </a:r>
            <a:r>
              <a:rPr lang="it-IT" sz="1500" dirty="0"/>
              <a:t> </a:t>
            </a:r>
            <a:r>
              <a:rPr lang="it-IT" sz="1500" dirty="0">
                <a:ea typeface="+mn-lt"/>
                <a:cs typeface="+mn-lt"/>
              </a:rPr>
              <a:t>– </a:t>
            </a:r>
            <a:r>
              <a:rPr lang="it-IT" sz="1500" dirty="0" err="1"/>
              <a:t>Pre</a:t>
            </a:r>
            <a:r>
              <a:rPr lang="it-IT" sz="1500" dirty="0"/>
              <a:t>-sales Consultant </a:t>
            </a:r>
            <a:r>
              <a:rPr lang="it-IT" sz="1500" dirty="0">
                <a:ea typeface="+mn-lt"/>
                <a:cs typeface="+mn-lt"/>
              </a:rPr>
              <a:t>– Workflow Concept</a:t>
            </a:r>
            <a:endParaRPr lang="it-IT" sz="1500" dirty="0">
              <a:cs typeface="Calibri Light"/>
            </a:endParaRPr>
          </a:p>
          <a:p>
            <a:r>
              <a:rPr lang="it-IT" sz="1500" dirty="0" err="1"/>
              <a:t>Landrò</a:t>
            </a:r>
            <a:r>
              <a:rPr lang="it-IT" sz="1500" dirty="0"/>
              <a:t>, Matteo – GTP Data scientist – Code</a:t>
            </a:r>
            <a:endParaRPr lang="it-IT" sz="1500" dirty="0">
              <a:cs typeface="Calibri Light"/>
            </a:endParaRPr>
          </a:p>
          <a:p>
            <a:r>
              <a:rPr lang="it-IT" sz="1500" dirty="0" err="1"/>
              <a:t>Elnatanov</a:t>
            </a:r>
            <a:r>
              <a:rPr lang="it-IT" sz="1500" dirty="0"/>
              <a:t>, </a:t>
            </a:r>
            <a:r>
              <a:rPr lang="it-IT" sz="1500" dirty="0" err="1"/>
              <a:t>Alexey</a:t>
            </a:r>
            <a:r>
              <a:rPr lang="it-IT" sz="1500" dirty="0"/>
              <a:t> – </a:t>
            </a:r>
            <a:r>
              <a:rPr lang="it-IT" sz="1500" dirty="0" err="1">
                <a:ea typeface="+mn-lt"/>
                <a:cs typeface="+mn-lt"/>
              </a:rPr>
              <a:t>Pre</a:t>
            </a:r>
            <a:r>
              <a:rPr lang="it-IT" sz="1500" dirty="0">
                <a:ea typeface="+mn-lt"/>
                <a:cs typeface="+mn-lt"/>
              </a:rPr>
              <a:t>-sales Jr Consultant </a:t>
            </a:r>
            <a:r>
              <a:rPr lang="it-IT" sz="1500" dirty="0"/>
              <a:t>– Code</a:t>
            </a:r>
            <a:endParaRPr lang="it-IT" sz="1500" dirty="0" err="1">
              <a:cs typeface="Calibri Light"/>
            </a:endParaRPr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D61D4551-8C0A-4574-AEED-AABBA52D039C}"/>
              </a:ext>
            </a:extLst>
          </p:cNvPr>
          <p:cNvSpPr txBox="1">
            <a:spLocks/>
          </p:cNvSpPr>
          <p:nvPr/>
        </p:nvSpPr>
        <p:spPr>
          <a:xfrm>
            <a:off x="1152144" y="2383824"/>
            <a:ext cx="6611112" cy="35625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Govern and orchestrate Spark Mlib analytical models</a:t>
            </a:r>
          </a:p>
        </p:txBody>
      </p:sp>
    </p:spTree>
    <p:extLst>
      <p:ext uri="{BB962C8B-B14F-4D97-AF65-F5344CB8AC3E}">
        <p14:creationId xmlns:p14="http://schemas.microsoft.com/office/powerpoint/2010/main" val="412447592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Risultati immagini per spark mlib logo transparent">
            <a:extLst>
              <a:ext uri="{FF2B5EF4-FFF2-40B4-BE49-F238E27FC236}">
                <a16:creationId xmlns:a16="http://schemas.microsoft.com/office/drawing/2014/main" id="{8B26C8BA-B20A-462E-BAFE-2D73FB8B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60" y="2056972"/>
            <a:ext cx="2604887" cy="107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magine correlata">
            <a:extLst>
              <a:ext uri="{FF2B5EF4-FFF2-40B4-BE49-F238E27FC236}">
                <a16:creationId xmlns:a16="http://schemas.microsoft.com/office/drawing/2014/main" id="{554C70B9-0B30-4A72-B736-1D258ADA9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44" y="1836050"/>
            <a:ext cx="2054598" cy="10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39767-95D2-43C6-93A5-165C340CEA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83" y="2926879"/>
            <a:ext cx="1452033" cy="540479"/>
          </a:xfrm>
          <a:prstGeom prst="rect">
            <a:avLst/>
          </a:prstGeom>
        </p:spPr>
      </p:pic>
      <p:sp>
        <p:nvSpPr>
          <p:cNvPr id="69" name="Arrow: Circular 68">
            <a:extLst>
              <a:ext uri="{FF2B5EF4-FFF2-40B4-BE49-F238E27FC236}">
                <a16:creationId xmlns:a16="http://schemas.microsoft.com/office/drawing/2014/main" id="{81F5E56D-B992-4E59-BEF6-43AFC4AAD420}"/>
              </a:ext>
            </a:extLst>
          </p:cNvPr>
          <p:cNvSpPr/>
          <p:nvPr/>
        </p:nvSpPr>
        <p:spPr>
          <a:xfrm>
            <a:off x="2471973" y="560388"/>
            <a:ext cx="4067142" cy="4067142"/>
          </a:xfrm>
          <a:prstGeom prst="circularArrow">
            <a:avLst>
              <a:gd name="adj1" fmla="val 9476"/>
              <a:gd name="adj2" fmla="val 684342"/>
              <a:gd name="adj3" fmla="val 18653762"/>
              <a:gd name="adj4" fmla="val 13139036"/>
              <a:gd name="adj5" fmla="val 11055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Arrow: Circular 69">
            <a:extLst>
              <a:ext uri="{FF2B5EF4-FFF2-40B4-BE49-F238E27FC236}">
                <a16:creationId xmlns:a16="http://schemas.microsoft.com/office/drawing/2014/main" id="{BCEBA674-22BD-4532-81E2-C8E6FB888BAC}"/>
              </a:ext>
            </a:extLst>
          </p:cNvPr>
          <p:cNvSpPr/>
          <p:nvPr/>
        </p:nvSpPr>
        <p:spPr>
          <a:xfrm>
            <a:off x="2471973" y="659985"/>
            <a:ext cx="4067142" cy="4067142"/>
          </a:xfrm>
          <a:prstGeom prst="circularArrow">
            <a:avLst>
              <a:gd name="adj1" fmla="val 9476"/>
              <a:gd name="adj2" fmla="val 684342"/>
              <a:gd name="adj3" fmla="val 7853762"/>
              <a:gd name="adj4" fmla="val 2261896"/>
              <a:gd name="adj5" fmla="val 11055"/>
            </a:avLst>
          </a:prstGeom>
          <a:solidFill>
            <a:srgbClr val="DB6C2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1A984-3840-402E-BEF4-C6FA27AEF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760" y="1961972"/>
            <a:ext cx="3017782" cy="1463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5B520-9E7F-45CA-854F-5D94BA1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92024"/>
            <a:ext cx="7900602" cy="441635"/>
          </a:xfrm>
        </p:spPr>
        <p:txBody>
          <a:bodyPr/>
          <a:lstStyle/>
          <a:p>
            <a:r>
              <a:rPr lang="en-US" sz="2400" dirty="0"/>
              <a:t>SAS Governance options with Apache® Spark Analytics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852584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magine correlata">
            <a:extLst>
              <a:ext uri="{FF2B5EF4-FFF2-40B4-BE49-F238E27FC236}">
                <a16:creationId xmlns:a16="http://schemas.microsoft.com/office/drawing/2014/main" id="{B998C9C4-820E-42AC-AE76-F514609D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714596"/>
            <a:ext cx="2054598" cy="10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2397C4-7952-4DF1-A804-AF3ABB5A58D1}"/>
              </a:ext>
            </a:extLst>
          </p:cNvPr>
          <p:cNvSpPr txBox="1">
            <a:spLocks/>
          </p:cNvSpPr>
          <p:nvPr/>
        </p:nvSpPr>
        <p:spPr>
          <a:xfrm>
            <a:off x="299802" y="2648454"/>
            <a:ext cx="3572951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18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en-US" sz="1300" kern="0">
                <a:solidFill>
                  <a:schemeClr val="accent3"/>
                </a:solidFill>
                <a:latin typeface="Univers Condensed" panose="020B0604020202020204" pitchFamily="34" charset="0"/>
                <a:cs typeface="Browallia New" panose="020B0604020202020204" pitchFamily="34" charset="-34"/>
              </a:rPr>
              <a:t>PMML is one of the leading standard for statistical and data mining models. </a:t>
            </a:r>
          </a:p>
          <a:p>
            <a:pPr marL="0" lvl="2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en-US" sz="1300" kern="0">
                <a:solidFill>
                  <a:schemeClr val="accent3"/>
                </a:solidFill>
                <a:latin typeface="Univers Condensed" panose="020B0604020202020204" pitchFamily="34" charset="0"/>
                <a:cs typeface="Browallia New" panose="020B0604020202020204" pitchFamily="34" charset="-34"/>
              </a:rPr>
              <a:t>PMML enables model development on one system </a:t>
            </a:r>
          </a:p>
          <a:p>
            <a:pPr marL="0" lvl="2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en-US" sz="1300" kern="0">
                <a:solidFill>
                  <a:schemeClr val="accent3"/>
                </a:solidFill>
                <a:latin typeface="Univers Condensed" panose="020B0604020202020204" pitchFamily="34" charset="0"/>
                <a:cs typeface="Browallia New" panose="020B0604020202020204" pitchFamily="34" charset="-34"/>
              </a:rPr>
              <a:t>using one application and deploy the model </a:t>
            </a:r>
          </a:p>
          <a:p>
            <a:pPr marL="0" lvl="2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en-US" sz="1300" kern="0">
                <a:solidFill>
                  <a:schemeClr val="accent3"/>
                </a:solidFill>
                <a:latin typeface="Univers Condensed" panose="020B0604020202020204" pitchFamily="34" charset="0"/>
                <a:cs typeface="Browallia New" panose="020B0604020202020204" pitchFamily="34" charset="-34"/>
              </a:rPr>
              <a:t>on another system using another application, </a:t>
            </a:r>
          </a:p>
          <a:p>
            <a:pPr marL="0" lvl="2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en-US" sz="1300" kern="0">
                <a:solidFill>
                  <a:schemeClr val="accent3"/>
                </a:solidFill>
                <a:latin typeface="Univers Condensed" panose="020B0604020202020204" pitchFamily="34" charset="0"/>
                <a:cs typeface="Browallia New" panose="020B0604020202020204" pitchFamily="34" charset="-34"/>
              </a:rPr>
              <a:t>simply by transmitting an XML configuration file.</a:t>
            </a:r>
            <a:endParaRPr lang="it-IT" sz="1300" kern="0">
              <a:solidFill>
                <a:schemeClr val="accent3"/>
              </a:solidFill>
              <a:latin typeface="Univers Condensed" panose="020B0604020202020204" pitchFamily="34" charset="0"/>
              <a:cs typeface="Browallia New" panose="020B0604020202020204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7A88C-6C0A-4B2F-9255-34205A0FC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2" t="12399" r="44226" b="10813"/>
          <a:stretch/>
        </p:blipFill>
        <p:spPr>
          <a:xfrm>
            <a:off x="4114800" y="999576"/>
            <a:ext cx="4349288" cy="3754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99986-C6A4-4586-A744-9A0E4A00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Govern Spark models – Spark PMML </a:t>
            </a:r>
          </a:p>
        </p:txBody>
      </p:sp>
    </p:spTree>
    <p:extLst>
      <p:ext uri="{BB962C8B-B14F-4D97-AF65-F5344CB8AC3E}">
        <p14:creationId xmlns:p14="http://schemas.microsoft.com/office/powerpoint/2010/main" val="7612091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9AE08-A4FD-472D-B372-5FC9C69E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Govern Spark models – Spark PMML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C24AD7-BF46-4FFC-B52A-496C19F4D56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6860" y="656658"/>
            <a:ext cx="8591550" cy="3952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JPMML-</a:t>
            </a:r>
            <a:r>
              <a:rPr lang="en-US" b="1" dirty="0" err="1"/>
              <a:t>SparkML</a:t>
            </a:r>
            <a:r>
              <a:rPr lang="en-US" b="1" dirty="0"/>
              <a:t> library </a:t>
            </a:r>
            <a:r>
              <a:rPr lang="en-US" dirty="0"/>
              <a:t>converts Apache Spark ML pipelines to PMML data format.  It is written in Java. But the JPMML family includes Python (and R) wrapper libraries for the JPMML-</a:t>
            </a:r>
            <a:r>
              <a:rPr lang="en-US" dirty="0" err="1"/>
              <a:t>SparkML</a:t>
            </a:r>
            <a:r>
              <a:rPr lang="en-US" dirty="0"/>
              <a:t> library.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Python, we have the </a:t>
            </a:r>
            <a:r>
              <a:rPr lang="en-US" b="1" dirty="0"/>
              <a:t>pyspark2pmml </a:t>
            </a:r>
            <a:r>
              <a:rPr lang="en-US" dirty="0"/>
              <a:t>package that works with the official </a:t>
            </a:r>
            <a:r>
              <a:rPr lang="en-US" dirty="0" err="1"/>
              <a:t>PySpark</a:t>
            </a:r>
            <a:r>
              <a:rPr lang="en-US" dirty="0"/>
              <a:t> interface: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1600" dirty="0"/>
              <a:t>The pyspark2pmml.PMMLBuilder Python class is an API clone of the </a:t>
            </a:r>
            <a:r>
              <a:rPr lang="en-US" sz="1600" dirty="0" err="1"/>
              <a:t>org.jpmml.sparkml.PMMLBuilder</a:t>
            </a:r>
            <a:r>
              <a:rPr lang="en-US" sz="1600" dirty="0"/>
              <a:t> Java class.</a:t>
            </a:r>
          </a:p>
          <a:p>
            <a:pPr lvl="1"/>
            <a:r>
              <a:rPr lang="en-US" sz="1600" dirty="0"/>
              <a:t>The Apache Spark connection is typically available in </a:t>
            </a:r>
            <a:r>
              <a:rPr lang="en-US" sz="1600" dirty="0" err="1"/>
              <a:t>PySpark</a:t>
            </a:r>
            <a:r>
              <a:rPr lang="en-US" sz="1600" dirty="0"/>
              <a:t> session as the </a:t>
            </a:r>
            <a:r>
              <a:rPr lang="en-US" sz="1600" dirty="0" err="1"/>
              <a:t>sc</a:t>
            </a:r>
            <a:r>
              <a:rPr lang="en-US" sz="1600" dirty="0"/>
              <a:t> variable. The </a:t>
            </a:r>
            <a:r>
              <a:rPr lang="en-US" sz="1600" dirty="0" err="1"/>
              <a:t>SparkContext</a:t>
            </a:r>
            <a:r>
              <a:rPr lang="en-US" sz="1600" dirty="0"/>
              <a:t> class has an _</a:t>
            </a:r>
            <a:r>
              <a:rPr lang="en-US" sz="1600" dirty="0" err="1"/>
              <a:t>jvm</a:t>
            </a:r>
            <a:r>
              <a:rPr lang="en-US" sz="1600" dirty="0"/>
              <a:t> attribute, which gives Python users direct access to JPMML-</a:t>
            </a:r>
            <a:r>
              <a:rPr lang="en-US" sz="1600" dirty="0" err="1"/>
              <a:t>SparkML</a:t>
            </a:r>
            <a:r>
              <a:rPr lang="en-US" sz="1600" dirty="0"/>
              <a:t> functionality via the Py4J gateway.</a:t>
            </a:r>
          </a:p>
          <a:p>
            <a:pPr marL="182880" lvl="1" indent="0">
              <a:buNone/>
            </a:pPr>
            <a:endParaRPr lang="en-US" sz="1600" dirty="0"/>
          </a:p>
          <a:p>
            <a:pPr marL="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Then in your Spark session, you fit your pipeline and then use </a:t>
            </a:r>
            <a:r>
              <a:rPr lang="en-US" sz="2000" dirty="0" err="1">
                <a:solidFill>
                  <a:schemeClr val="tx2"/>
                </a:solidFill>
              </a:rPr>
              <a:t>PMMLBuilder</a:t>
            </a:r>
            <a:r>
              <a:rPr lang="en-US" sz="2000" dirty="0">
                <a:solidFill>
                  <a:schemeClr val="tx2"/>
                </a:solidFill>
              </a:rPr>
              <a:t> to create its PMML file.</a:t>
            </a:r>
          </a:p>
        </p:txBody>
      </p:sp>
    </p:spTree>
    <p:extLst>
      <p:ext uri="{BB962C8B-B14F-4D97-AF65-F5344CB8AC3E}">
        <p14:creationId xmlns:p14="http://schemas.microsoft.com/office/powerpoint/2010/main" val="1735795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7C03F2-98FE-4ACD-A6CA-DE5118C55F03}"/>
              </a:ext>
            </a:extLst>
          </p:cNvPr>
          <p:cNvSpPr/>
          <p:nvPr/>
        </p:nvSpPr>
        <p:spPr>
          <a:xfrm>
            <a:off x="726024" y="1074724"/>
            <a:ext cx="2279101" cy="7770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SAS Model 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B4D97-2C69-4D31-B5EE-8F33C365C4B6}"/>
              </a:ext>
            </a:extLst>
          </p:cNvPr>
          <p:cNvSpPr txBox="1"/>
          <p:nvPr/>
        </p:nvSpPr>
        <p:spPr>
          <a:xfrm>
            <a:off x="672422" y="2478008"/>
            <a:ext cx="115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GUI/REST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B20029-9A8E-40C2-A91F-B2D271514A59}"/>
              </a:ext>
            </a:extLst>
          </p:cNvPr>
          <p:cNvSpPr/>
          <p:nvPr/>
        </p:nvSpPr>
        <p:spPr>
          <a:xfrm>
            <a:off x="917970" y="3749385"/>
            <a:ext cx="1874149" cy="526839"/>
          </a:xfrm>
          <a:prstGeom prst="roundRect">
            <a:avLst/>
          </a:prstGeom>
          <a:solidFill>
            <a:srgbClr val="F07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PySpark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Mlib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501FB4-0053-4FB9-99DF-3D711B642D95}"/>
              </a:ext>
            </a:extLst>
          </p:cNvPr>
          <p:cNvSpPr txBox="1"/>
          <p:nvPr/>
        </p:nvSpPr>
        <p:spPr>
          <a:xfrm>
            <a:off x="1874881" y="2177011"/>
            <a:ext cx="121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Register into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BFB77C-7C22-4849-99DF-9826E96F48B1}"/>
              </a:ext>
            </a:extLst>
          </p:cNvPr>
          <p:cNvSpPr/>
          <p:nvPr/>
        </p:nvSpPr>
        <p:spPr>
          <a:xfrm>
            <a:off x="441993" y="3119521"/>
            <a:ext cx="2686560" cy="132494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E3CCC-F2AF-493D-B300-332166AF0C64}"/>
              </a:ext>
            </a:extLst>
          </p:cNvPr>
          <p:cNvSpPr txBox="1"/>
          <p:nvPr/>
        </p:nvSpPr>
        <p:spPr>
          <a:xfrm>
            <a:off x="572083" y="4529430"/>
            <a:ext cx="2492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1">
                <a:solidFill>
                  <a:srgbClr val="FFC000"/>
                </a:solidFill>
              </a:rPr>
              <a:t>Spark Development Environment </a:t>
            </a:r>
            <a:endParaRPr lang="en-US" sz="1350" b="1">
              <a:solidFill>
                <a:srgbClr val="FFC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2D3503-A695-40FD-AE3A-F85B4325BF40}"/>
              </a:ext>
            </a:extLst>
          </p:cNvPr>
          <p:cNvSpPr/>
          <p:nvPr/>
        </p:nvSpPr>
        <p:spPr>
          <a:xfrm>
            <a:off x="5775600" y="1083781"/>
            <a:ext cx="2482613" cy="777027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SAS Workflow Manager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FB099-9525-4844-B91B-1BD3175977BA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flipH="1">
            <a:off x="1855044" y="1851753"/>
            <a:ext cx="10531" cy="135928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0637C4-3E8E-4A51-BADA-43B9165ED7EE}"/>
              </a:ext>
            </a:extLst>
          </p:cNvPr>
          <p:cNvSpPr txBox="1"/>
          <p:nvPr/>
        </p:nvSpPr>
        <p:spPr>
          <a:xfrm>
            <a:off x="1874881" y="2765988"/>
            <a:ext cx="121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Exported to*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F0DA6E-D1EF-4C6B-BBB3-F93F9C9A5046}"/>
              </a:ext>
            </a:extLst>
          </p:cNvPr>
          <p:cNvSpPr txBox="1"/>
          <p:nvPr/>
        </p:nvSpPr>
        <p:spPr>
          <a:xfrm>
            <a:off x="7215844" y="2292261"/>
            <a:ext cx="131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SAS Data Connector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F6B781-C1A8-48B7-B690-36FD7AD3E34A}"/>
              </a:ext>
            </a:extLst>
          </p:cNvPr>
          <p:cNvSpPr/>
          <p:nvPr/>
        </p:nvSpPr>
        <p:spPr>
          <a:xfrm>
            <a:off x="201243" y="883192"/>
            <a:ext cx="8192011" cy="1261503"/>
          </a:xfrm>
          <a:prstGeom prst="roundRect">
            <a:avLst/>
          </a:prstGeom>
          <a:noFill/>
          <a:ln>
            <a:solidFill>
              <a:srgbClr val="13C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C9AAA24-9866-4FA6-8CE5-93523D037886}"/>
              </a:ext>
            </a:extLst>
          </p:cNvPr>
          <p:cNvCxnSpPr>
            <a:cxnSpLocks/>
          </p:cNvCxnSpPr>
          <p:nvPr/>
        </p:nvCxnSpPr>
        <p:spPr>
          <a:xfrm rot="5400000">
            <a:off x="6642698" y="2396682"/>
            <a:ext cx="99752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50980C0-DDC2-4C22-A462-95916DC3D069}"/>
              </a:ext>
            </a:extLst>
          </p:cNvPr>
          <p:cNvSpPr/>
          <p:nvPr/>
        </p:nvSpPr>
        <p:spPr>
          <a:xfrm>
            <a:off x="6171527" y="2921299"/>
            <a:ext cx="2229455" cy="154626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1C38DE-844B-40ED-BB38-05EE12ACBBEC}"/>
              </a:ext>
            </a:extLst>
          </p:cNvPr>
          <p:cNvSpPr txBox="1"/>
          <p:nvPr/>
        </p:nvSpPr>
        <p:spPr>
          <a:xfrm>
            <a:off x="6039805" y="4493382"/>
            <a:ext cx="2492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1">
                <a:solidFill>
                  <a:srgbClr val="FFC000"/>
                </a:solidFill>
              </a:rPr>
              <a:t>Spark Production Environment </a:t>
            </a:r>
            <a:endParaRPr lang="en-US" sz="1350" b="1">
              <a:solidFill>
                <a:srgbClr val="FFC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63A161-ED6D-47E8-B3F0-6542B4FD9AD1}"/>
              </a:ext>
            </a:extLst>
          </p:cNvPr>
          <p:cNvSpPr txBox="1"/>
          <p:nvPr/>
        </p:nvSpPr>
        <p:spPr>
          <a:xfrm>
            <a:off x="3257069" y="2232704"/>
            <a:ext cx="2492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1">
                <a:solidFill>
                  <a:srgbClr val="13CBC6"/>
                </a:solidFill>
              </a:rPr>
              <a:t>SAS Viya </a:t>
            </a:r>
          </a:p>
          <a:p>
            <a:pPr algn="ctr"/>
            <a:r>
              <a:rPr lang="it-IT" sz="1350" b="1">
                <a:solidFill>
                  <a:srgbClr val="13CBC6"/>
                </a:solidFill>
              </a:rPr>
              <a:t>Governance Environment </a:t>
            </a:r>
            <a:endParaRPr lang="en-US" sz="1350" b="1">
              <a:solidFill>
                <a:srgbClr val="13CBC6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F23CBF2-81F7-428E-8523-1D8AE882446A}"/>
              </a:ext>
            </a:extLst>
          </p:cNvPr>
          <p:cNvSpPr/>
          <p:nvPr/>
        </p:nvSpPr>
        <p:spPr>
          <a:xfrm>
            <a:off x="6361321" y="3706457"/>
            <a:ext cx="1849868" cy="569767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2B11E-80D6-431C-8B98-E217F7E879ED}"/>
              </a:ext>
            </a:extLst>
          </p:cNvPr>
          <p:cNvSpPr txBox="1"/>
          <p:nvPr/>
        </p:nvSpPr>
        <p:spPr>
          <a:xfrm>
            <a:off x="6457676" y="3823812"/>
            <a:ext cx="165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</a:rPr>
              <a:t>Score new data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CBC4281-966F-47A1-A0DD-D350858188B7}"/>
              </a:ext>
            </a:extLst>
          </p:cNvPr>
          <p:cNvCxnSpPr/>
          <p:nvPr/>
        </p:nvCxnSpPr>
        <p:spPr>
          <a:xfrm flipV="1">
            <a:off x="3150942" y="3758525"/>
            <a:ext cx="2996789" cy="1"/>
          </a:xfrm>
          <a:prstGeom prst="bentConnector3">
            <a:avLst/>
          </a:prstGeom>
          <a:ln w="28575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8F2219-5CF3-4F4B-947F-43D3B27093B9}"/>
              </a:ext>
            </a:extLst>
          </p:cNvPr>
          <p:cNvSpPr/>
          <p:nvPr/>
        </p:nvSpPr>
        <p:spPr>
          <a:xfrm>
            <a:off x="6704095" y="3011841"/>
            <a:ext cx="1080556" cy="5887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SAS Spark EP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CBA25-8692-4860-81EC-FE95E2A0DBF8}"/>
              </a:ext>
            </a:extLst>
          </p:cNvPr>
          <p:cNvSpPr txBox="1"/>
          <p:nvPr/>
        </p:nvSpPr>
        <p:spPr>
          <a:xfrm>
            <a:off x="6039805" y="2378225"/>
            <a:ext cx="115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REST API</a:t>
            </a:r>
          </a:p>
        </p:txBody>
      </p:sp>
      <p:pic>
        <p:nvPicPr>
          <p:cNvPr id="27" name="Picture 4" descr="Immagine correlata">
            <a:extLst>
              <a:ext uri="{FF2B5EF4-FFF2-40B4-BE49-F238E27FC236}">
                <a16:creationId xmlns:a16="http://schemas.microsoft.com/office/drawing/2014/main" id="{E754F481-9248-42F1-85BB-632C6AB8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49" y="3211033"/>
            <a:ext cx="991390" cy="4881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2DDF42D-771B-4526-A246-04611B77C111}"/>
              </a:ext>
            </a:extLst>
          </p:cNvPr>
          <p:cNvCxnSpPr>
            <a:cxnSpLocks/>
          </p:cNvCxnSpPr>
          <p:nvPr/>
        </p:nvCxnSpPr>
        <p:spPr>
          <a:xfrm flipV="1">
            <a:off x="3230407" y="1452514"/>
            <a:ext cx="2319910" cy="1"/>
          </a:xfrm>
          <a:prstGeom prst="bentConnector3">
            <a:avLst/>
          </a:prstGeom>
          <a:ln w="28575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489156-0093-47F2-95D0-7D43CECF788B}"/>
              </a:ext>
            </a:extLst>
          </p:cNvPr>
          <p:cNvSpPr txBox="1"/>
          <p:nvPr/>
        </p:nvSpPr>
        <p:spPr>
          <a:xfrm>
            <a:off x="3703704" y="1528586"/>
            <a:ext cx="148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chemeClr val="bg1"/>
                </a:solidFill>
              </a:rPr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FA816-729C-42E9-9C62-F1C4E6D5CA57}"/>
              </a:ext>
            </a:extLst>
          </p:cNvPr>
          <p:cNvSpPr txBox="1"/>
          <p:nvPr/>
        </p:nvSpPr>
        <p:spPr>
          <a:xfrm>
            <a:off x="169863" y="4829512"/>
            <a:ext cx="4742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*pmml2sas package for converting PMML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F3994-6F66-4DA8-AA7C-35A8F769D373}"/>
              </a:ext>
            </a:extLst>
          </p:cNvPr>
          <p:cNvSpPr/>
          <p:nvPr/>
        </p:nvSpPr>
        <p:spPr>
          <a:xfrm>
            <a:off x="236719" y="24248"/>
            <a:ext cx="8426698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Govern Spark models: SAS Model Manager and PMML</a:t>
            </a:r>
          </a:p>
        </p:txBody>
      </p:sp>
    </p:spTree>
    <p:extLst>
      <p:ext uri="{BB962C8B-B14F-4D97-AF65-F5344CB8AC3E}">
        <p14:creationId xmlns:p14="http://schemas.microsoft.com/office/powerpoint/2010/main" val="21961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8DBA6D-C1B6-4922-BACF-7B910097C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45" y="1110255"/>
            <a:ext cx="5965401" cy="3445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E19320-6701-44D9-A69F-005CD3722F73}"/>
              </a:ext>
            </a:extLst>
          </p:cNvPr>
          <p:cNvSpPr txBox="1"/>
          <p:nvPr/>
        </p:nvSpPr>
        <p:spPr>
          <a:xfrm>
            <a:off x="242761" y="979136"/>
            <a:ext cx="275938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In this scenario we are translate OS model score code to SAS and utilize Embeded Process for Hadoop.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r>
              <a:rPr lang="it-IT" dirty="0">
                <a:solidFill>
                  <a:schemeClr val="tx2"/>
                </a:solidFill>
              </a:rPr>
              <a:t>We use build-in viya capabilities for creating Model Manager reports, based on the scored data provided by running of the Embedded process.</a:t>
            </a:r>
            <a:endParaRPr lang="it-IT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1320D-A76D-433D-AC0F-A9BE4B8A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 Spark models: The «PMML» workflow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81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F026-CC1F-458C-9C10-1CFCAF36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59655"/>
            <a:ext cx="7891272" cy="457200"/>
          </a:xfrm>
        </p:spPr>
        <p:txBody>
          <a:bodyPr/>
          <a:lstStyle/>
          <a:p>
            <a:r>
              <a:rPr lang="it-IT" dirty="0"/>
              <a:t>Pro and Cons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F240-8452-46CF-9700-D3CC31685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Comparing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925D-6925-4AE4-BD99-CCC8B2DDF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41" y="1635978"/>
            <a:ext cx="3886200" cy="28674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i="1" dirty="0"/>
              <a:t>PROs:</a:t>
            </a:r>
          </a:p>
          <a:p>
            <a:r>
              <a:rPr lang="it-IT" sz="1800" dirty="0"/>
              <a:t>Native integration (no score code manipulation or conversion)</a:t>
            </a:r>
          </a:p>
          <a:p>
            <a:r>
              <a:rPr lang="it-IT" sz="1800" dirty="0"/>
              <a:t>Smoother User experience</a:t>
            </a:r>
          </a:p>
          <a:p>
            <a:r>
              <a:rPr lang="it-IT" sz="1800" dirty="0"/>
              <a:t>Enhance SAS Viya EDM capabilities (Model performance and Workflow orchestration)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/>
              <a:t>CONs: </a:t>
            </a:r>
          </a:p>
          <a:p>
            <a:r>
              <a:rPr lang="it-IT" sz="1800" dirty="0"/>
              <a:t>3th Party-based solution (Livy server </a:t>
            </a:r>
            <a:r>
              <a:rPr lang="it-IT" sz="1800" dirty="0" err="1"/>
              <a:t>configuration</a:t>
            </a:r>
            <a:r>
              <a:rPr lang="it-IT" sz="1800"/>
              <a:t>)</a:t>
            </a:r>
            <a:endParaRPr lang="it-IT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30235-307F-4660-B6F8-15F3E5AECE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34121" y="1635978"/>
            <a:ext cx="3886200" cy="28674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i="1" dirty="0"/>
              <a:t>PROs:</a:t>
            </a:r>
          </a:p>
          <a:p>
            <a:r>
              <a:rPr lang="it-IT" dirty="0"/>
              <a:t>Best Sales option (SAS Model Manager and In-database technology)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i="1" dirty="0"/>
              <a:t>CONs:</a:t>
            </a:r>
          </a:p>
          <a:p>
            <a:r>
              <a:rPr lang="it-IT" dirty="0"/>
              <a:t>Limited technology (Spark Mlib PMML Gradient boosting not supported. Pipeline limitations)</a:t>
            </a:r>
          </a:p>
          <a:p>
            <a:r>
              <a:rPr lang="it-IT" dirty="0"/>
              <a:t>Second best user experience (Score code manipulation. Possible downgrading PMML version)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EBB7-CB64-4BCB-B53F-1ECDDF3165E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5516B-1494-40F6-B213-C33961ACFA79}"/>
              </a:ext>
            </a:extLst>
          </p:cNvPr>
          <p:cNvSpPr txBox="1"/>
          <p:nvPr/>
        </p:nvSpPr>
        <p:spPr>
          <a:xfrm>
            <a:off x="626364" y="1165253"/>
            <a:ext cx="3808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Orchestrate Spark models (Livy)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2C23A-36EC-4435-B6E5-C43A4F614B18}"/>
              </a:ext>
            </a:extLst>
          </p:cNvPr>
          <p:cNvSpPr txBox="1"/>
          <p:nvPr/>
        </p:nvSpPr>
        <p:spPr>
          <a:xfrm>
            <a:off x="4634121" y="1165253"/>
            <a:ext cx="3808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Govern Spark models (PMML) </a:t>
            </a:r>
          </a:p>
        </p:txBody>
      </p:sp>
    </p:spTree>
    <p:extLst>
      <p:ext uri="{BB962C8B-B14F-4D97-AF65-F5344CB8AC3E}">
        <p14:creationId xmlns:p14="http://schemas.microsoft.com/office/powerpoint/2010/main" val="3821780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916C3C-8229-40FC-A093-2140E4652343}"/>
              </a:ext>
            </a:extLst>
          </p:cNvPr>
          <p:cNvGrpSpPr/>
          <p:nvPr/>
        </p:nvGrpSpPr>
        <p:grpSpPr>
          <a:xfrm>
            <a:off x="834560" y="560388"/>
            <a:ext cx="7619982" cy="4166739"/>
            <a:chOff x="834560" y="560388"/>
            <a:chExt cx="7619982" cy="4166739"/>
          </a:xfrm>
        </p:grpSpPr>
        <p:pic>
          <p:nvPicPr>
            <p:cNvPr id="66" name="Picture 4" descr="Risultati immagini per spark mlib logo transparent">
              <a:extLst>
                <a:ext uri="{FF2B5EF4-FFF2-40B4-BE49-F238E27FC236}">
                  <a16:creationId xmlns:a16="http://schemas.microsoft.com/office/drawing/2014/main" id="{8B26C8BA-B20A-462E-BAFE-2D73FB8BD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560" y="2056972"/>
              <a:ext cx="2604887" cy="107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F39767-95D2-43C6-93A5-165C340CE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983" y="2423315"/>
              <a:ext cx="1452033" cy="540479"/>
            </a:xfrm>
            <a:prstGeom prst="rect">
              <a:avLst/>
            </a:prstGeom>
          </p:spPr>
        </p:pic>
        <p:sp>
          <p:nvSpPr>
            <p:cNvPr id="69" name="Arrow: Circular 68">
              <a:extLst>
                <a:ext uri="{FF2B5EF4-FFF2-40B4-BE49-F238E27FC236}">
                  <a16:creationId xmlns:a16="http://schemas.microsoft.com/office/drawing/2014/main" id="{81F5E56D-B992-4E59-BEF6-43AFC4AAD420}"/>
                </a:ext>
              </a:extLst>
            </p:cNvPr>
            <p:cNvSpPr/>
            <p:nvPr/>
          </p:nvSpPr>
          <p:spPr>
            <a:xfrm>
              <a:off x="2471973" y="560388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18653762"/>
                <a:gd name="adj4" fmla="val 13139036"/>
                <a:gd name="adj5" fmla="val 11055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Arrow: Circular 69">
              <a:extLst>
                <a:ext uri="{FF2B5EF4-FFF2-40B4-BE49-F238E27FC236}">
                  <a16:creationId xmlns:a16="http://schemas.microsoft.com/office/drawing/2014/main" id="{BCEBA674-22BD-4532-81E2-C8E6FB888BAC}"/>
                </a:ext>
              </a:extLst>
            </p:cNvPr>
            <p:cNvSpPr/>
            <p:nvPr/>
          </p:nvSpPr>
          <p:spPr>
            <a:xfrm>
              <a:off x="2471973" y="659985"/>
              <a:ext cx="4067142" cy="4067142"/>
            </a:xfrm>
            <a:prstGeom prst="circularArrow">
              <a:avLst>
                <a:gd name="adj1" fmla="val 9476"/>
                <a:gd name="adj2" fmla="val 684342"/>
                <a:gd name="adj3" fmla="val 7853762"/>
                <a:gd name="adj4" fmla="val 2261896"/>
                <a:gd name="adj5" fmla="val 11055"/>
              </a:avLst>
            </a:prstGeom>
            <a:solidFill>
              <a:srgbClr val="DB6C2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D1A984-3840-402E-BEF4-C6FA27AEF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6760" y="1961972"/>
              <a:ext cx="3017782" cy="146316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65B520-9E7F-45CA-854F-5D94BA1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92024"/>
            <a:ext cx="7900602" cy="441635"/>
          </a:xfrm>
        </p:spPr>
        <p:txBody>
          <a:bodyPr/>
          <a:lstStyle/>
          <a:p>
            <a:r>
              <a:rPr lang="en-US" sz="2400" dirty="0"/>
              <a:t>SAS Governance options with Apache® Spark Analytics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9173144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E4B7-3186-2846-A503-FD662B1456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4788" y="1502595"/>
            <a:ext cx="6194425" cy="1952625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+mn-lt"/>
              </a:rPr>
              <a:t>Orchestrate Spark 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F68569-2705-0E4D-AFEC-465BD1F36E82}"/>
              </a:ext>
            </a:extLst>
          </p:cNvPr>
          <p:cNvCxnSpPr/>
          <p:nvPr/>
        </p:nvCxnSpPr>
        <p:spPr>
          <a:xfrm>
            <a:off x="4216837" y="2888870"/>
            <a:ext cx="437628" cy="0"/>
          </a:xfrm>
          <a:prstGeom prst="line">
            <a:avLst/>
          </a:prstGeom>
          <a:ln>
            <a:solidFill>
              <a:srgbClr val="38D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442990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A48C55-8C2D-41FA-BF7A-7C5819B6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2" y="56841"/>
            <a:ext cx="7889875" cy="457200"/>
          </a:xfrm>
        </p:spPr>
        <p:txBody>
          <a:bodyPr/>
          <a:lstStyle/>
          <a:p>
            <a:pPr marL="0" lvl="2" algn="ctr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it-IT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Orchestrate Spark models – What’s </a:t>
            </a:r>
            <a:r>
              <a:rPr lang="en-US" sz="2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Apache Livy?</a:t>
            </a:r>
            <a:endParaRPr lang="it-IT" sz="2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D3226-8FFF-43AA-95E9-66E2E31F6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9" y="888508"/>
            <a:ext cx="1452033" cy="54047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36B615F-DED5-4013-BC8E-0791A62F5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64" y="2904006"/>
            <a:ext cx="5230669" cy="1687176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6B447C57-E76C-4421-B8FA-DDF88E62F190}"/>
              </a:ext>
            </a:extLst>
          </p:cNvPr>
          <p:cNvSpPr txBox="1">
            <a:spLocks/>
          </p:cNvSpPr>
          <p:nvPr/>
        </p:nvSpPr>
        <p:spPr>
          <a:xfrm>
            <a:off x="353589" y="1849315"/>
            <a:ext cx="7889875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18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en-US" dirty="0">
                <a:solidFill>
                  <a:schemeClr val="tx2"/>
                </a:solidFill>
              </a:rPr>
              <a:t>Apache Livy is a service enables easy submission of Spark jobs or snippets of Spark code, synchronous or asynchronous result retrieval, as well as Spark Context management, all via a simple REST interface or an RPC client library.</a:t>
            </a:r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733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A48C55-8C2D-41FA-BF7A-7C5819B6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68" y="123868"/>
            <a:ext cx="7891272" cy="457200"/>
          </a:xfrm>
        </p:spPr>
        <p:txBody>
          <a:bodyPr/>
          <a:lstStyle/>
          <a:p>
            <a:pPr marL="0" lvl="2" algn="ctr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it-IT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Orchestrate Spark models – </a:t>
            </a:r>
            <a:r>
              <a:rPr lang="en-US" sz="2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SAS Workflow Manager and Apache Livy</a:t>
            </a:r>
            <a:endParaRPr lang="it-IT" sz="2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C24AD7-BF46-4FFC-B52A-496C19F4D5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2729" y="706931"/>
            <a:ext cx="8590750" cy="3952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Python </a:t>
            </a:r>
            <a:r>
              <a:rPr lang="en-US" dirty="0" err="1"/>
              <a:t>Sklearn</a:t>
            </a:r>
            <a:r>
              <a:rPr lang="en-US" dirty="0"/>
              <a:t> models, we register the parquet version of Spark </a:t>
            </a:r>
            <a:r>
              <a:rPr lang="en-US" dirty="0" err="1"/>
              <a:t>Mlib</a:t>
            </a:r>
            <a:r>
              <a:rPr lang="en-US" dirty="0"/>
              <a:t> model and (optionally) the scoring code: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Parquet model contains the model </a:t>
            </a:r>
            <a:r>
              <a:rPr lang="en-US" dirty="0" err="1"/>
              <a:t>metainfo</a:t>
            </a:r>
            <a:r>
              <a:rPr lang="en-US" dirty="0"/>
              <a:t> to score new data in the Hadoop/Spark ecosystems.</a:t>
            </a:r>
          </a:p>
          <a:p>
            <a:pPr lvl="1"/>
            <a:r>
              <a:rPr lang="en-US" dirty="0"/>
              <a:t>Scoring code is a REST API recipe will submit from Livy Server to Spark cluster for loading the model and get score back</a:t>
            </a:r>
          </a:p>
          <a:p>
            <a:pPr marL="18288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lvl="1" indent="0">
              <a:buNone/>
            </a:pPr>
            <a:r>
              <a:rPr lang="en-US" dirty="0">
                <a:solidFill>
                  <a:schemeClr val="tx2"/>
                </a:solidFill>
              </a:rPr>
              <a:t>Then we use SAS Workflow capabilities (Job execution and REST API service) to:</a:t>
            </a:r>
          </a:p>
          <a:p>
            <a:pPr marL="52578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Submit Scoring REST API call</a:t>
            </a:r>
          </a:p>
          <a:p>
            <a:pPr marL="52578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Get back the scoring data</a:t>
            </a:r>
          </a:p>
          <a:p>
            <a:pPr marL="52578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Generate Performance monitoring </a:t>
            </a:r>
          </a:p>
        </p:txBody>
      </p:sp>
    </p:spTree>
    <p:extLst>
      <p:ext uri="{BB962C8B-B14F-4D97-AF65-F5344CB8AC3E}">
        <p14:creationId xmlns:p14="http://schemas.microsoft.com/office/powerpoint/2010/main" val="246961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7C03F2-98FE-4ACD-A6CA-DE5118C55F03}"/>
              </a:ext>
            </a:extLst>
          </p:cNvPr>
          <p:cNvSpPr/>
          <p:nvPr/>
        </p:nvSpPr>
        <p:spPr>
          <a:xfrm>
            <a:off x="726024" y="1074724"/>
            <a:ext cx="2279101" cy="7770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SAS Model 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B4D97-2C69-4D31-B5EE-8F33C365C4B6}"/>
              </a:ext>
            </a:extLst>
          </p:cNvPr>
          <p:cNvSpPr txBox="1"/>
          <p:nvPr/>
        </p:nvSpPr>
        <p:spPr>
          <a:xfrm>
            <a:off x="672422" y="2478008"/>
            <a:ext cx="1150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GUI/REST 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3B20029-9A8E-40C2-A91F-B2D271514A59}"/>
              </a:ext>
            </a:extLst>
          </p:cNvPr>
          <p:cNvSpPr/>
          <p:nvPr/>
        </p:nvSpPr>
        <p:spPr>
          <a:xfrm>
            <a:off x="895062" y="3526756"/>
            <a:ext cx="1874149" cy="526839"/>
          </a:xfrm>
          <a:prstGeom prst="roundRect">
            <a:avLst/>
          </a:prstGeom>
          <a:solidFill>
            <a:srgbClr val="F07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PySpark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Mlib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501FB4-0053-4FB9-99DF-3D711B642D95}"/>
              </a:ext>
            </a:extLst>
          </p:cNvPr>
          <p:cNvSpPr txBox="1"/>
          <p:nvPr/>
        </p:nvSpPr>
        <p:spPr>
          <a:xfrm>
            <a:off x="1874881" y="2177011"/>
            <a:ext cx="121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Register into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1382C5-58B9-4BB2-9CBF-710FBE36FA84}"/>
              </a:ext>
            </a:extLst>
          </p:cNvPr>
          <p:cNvSpPr/>
          <p:nvPr/>
        </p:nvSpPr>
        <p:spPr>
          <a:xfrm>
            <a:off x="640871" y="3266286"/>
            <a:ext cx="2311193" cy="984478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BFB77C-7C22-4849-99DF-9826E96F48B1}"/>
              </a:ext>
            </a:extLst>
          </p:cNvPr>
          <p:cNvSpPr/>
          <p:nvPr/>
        </p:nvSpPr>
        <p:spPr>
          <a:xfrm>
            <a:off x="441993" y="3119521"/>
            <a:ext cx="2686560" cy="132494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E3CCC-F2AF-493D-B300-332166AF0C64}"/>
              </a:ext>
            </a:extLst>
          </p:cNvPr>
          <p:cNvSpPr txBox="1"/>
          <p:nvPr/>
        </p:nvSpPr>
        <p:spPr>
          <a:xfrm>
            <a:off x="572083" y="4529430"/>
            <a:ext cx="2492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1">
                <a:solidFill>
                  <a:srgbClr val="FFC000"/>
                </a:solidFill>
              </a:rPr>
              <a:t>Spark Development Environment </a:t>
            </a:r>
            <a:endParaRPr lang="en-US" sz="1350" b="1">
              <a:solidFill>
                <a:srgbClr val="FFC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82D3503-A695-40FD-AE3A-F85B4325BF40}"/>
              </a:ext>
            </a:extLst>
          </p:cNvPr>
          <p:cNvSpPr/>
          <p:nvPr/>
        </p:nvSpPr>
        <p:spPr>
          <a:xfrm>
            <a:off x="6001914" y="1074724"/>
            <a:ext cx="2482613" cy="7770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SAS Workflow Manager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FB099-9525-4844-B91B-1BD3175977B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855045" y="1851753"/>
            <a:ext cx="10530" cy="1727628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0637C4-3E8E-4A51-BADA-43B9165ED7EE}"/>
              </a:ext>
            </a:extLst>
          </p:cNvPr>
          <p:cNvSpPr txBox="1"/>
          <p:nvPr/>
        </p:nvSpPr>
        <p:spPr>
          <a:xfrm>
            <a:off x="1901247" y="2611691"/>
            <a:ext cx="129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Model Exported to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F0DA6E-D1EF-4C6B-BBB3-F93F9C9A5046}"/>
              </a:ext>
            </a:extLst>
          </p:cNvPr>
          <p:cNvSpPr txBox="1"/>
          <p:nvPr/>
        </p:nvSpPr>
        <p:spPr>
          <a:xfrm>
            <a:off x="6103671" y="2330899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F6B781-C1A8-48B7-B690-36FD7AD3E34A}"/>
              </a:ext>
            </a:extLst>
          </p:cNvPr>
          <p:cNvSpPr/>
          <p:nvPr/>
        </p:nvSpPr>
        <p:spPr>
          <a:xfrm>
            <a:off x="475994" y="882769"/>
            <a:ext cx="8192011" cy="1261503"/>
          </a:xfrm>
          <a:prstGeom prst="roundRect">
            <a:avLst/>
          </a:prstGeom>
          <a:noFill/>
          <a:ln>
            <a:solidFill>
              <a:srgbClr val="13C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08C0A78-60D2-4696-80F7-D58643A75791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3005125" y="1463238"/>
            <a:ext cx="2996789" cy="1"/>
          </a:xfrm>
          <a:prstGeom prst="bentConnector3">
            <a:avLst/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C9AAA24-9866-4FA6-8CE5-93523D037886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6744457" y="2350515"/>
            <a:ext cx="99752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650AD0B-3CB2-4EBE-A624-9AFDFEE6F324}"/>
              </a:ext>
            </a:extLst>
          </p:cNvPr>
          <p:cNvSpPr/>
          <p:nvPr/>
        </p:nvSpPr>
        <p:spPr>
          <a:xfrm>
            <a:off x="6554035" y="3210049"/>
            <a:ext cx="1469837" cy="369332"/>
          </a:xfrm>
          <a:prstGeom prst="roundRect">
            <a:avLst/>
          </a:prstGeom>
          <a:solidFill>
            <a:srgbClr val="F07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Apache Livy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50980C0-DDC2-4C22-A462-95916DC3D069}"/>
              </a:ext>
            </a:extLst>
          </p:cNvPr>
          <p:cNvSpPr/>
          <p:nvPr/>
        </p:nvSpPr>
        <p:spPr>
          <a:xfrm>
            <a:off x="6171527" y="2921299"/>
            <a:ext cx="2229455" cy="154626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1C38DE-844B-40ED-BB38-05EE12ACBBEC}"/>
              </a:ext>
            </a:extLst>
          </p:cNvPr>
          <p:cNvSpPr txBox="1"/>
          <p:nvPr/>
        </p:nvSpPr>
        <p:spPr>
          <a:xfrm>
            <a:off x="6039805" y="4493382"/>
            <a:ext cx="2492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1">
                <a:solidFill>
                  <a:srgbClr val="FFC000"/>
                </a:solidFill>
              </a:rPr>
              <a:t>Spark Production Environment </a:t>
            </a:r>
            <a:endParaRPr lang="en-US" sz="1350" b="1">
              <a:solidFill>
                <a:srgbClr val="FFC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63A161-ED6D-47E8-B3F0-6542B4FD9AD1}"/>
              </a:ext>
            </a:extLst>
          </p:cNvPr>
          <p:cNvSpPr txBox="1"/>
          <p:nvPr/>
        </p:nvSpPr>
        <p:spPr>
          <a:xfrm>
            <a:off x="3257069" y="2232704"/>
            <a:ext cx="2492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b="1">
                <a:solidFill>
                  <a:srgbClr val="13CBC6"/>
                </a:solidFill>
              </a:rPr>
              <a:t>SAS Viya </a:t>
            </a:r>
          </a:p>
          <a:p>
            <a:pPr algn="ctr"/>
            <a:r>
              <a:rPr lang="it-IT" sz="1350" b="1">
                <a:solidFill>
                  <a:srgbClr val="13CBC6"/>
                </a:solidFill>
              </a:rPr>
              <a:t>Governance Environment </a:t>
            </a:r>
            <a:endParaRPr lang="en-US" sz="1350" b="1">
              <a:solidFill>
                <a:srgbClr val="13CBC6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F23CBF2-81F7-428E-8523-1D8AE882446A}"/>
              </a:ext>
            </a:extLst>
          </p:cNvPr>
          <p:cNvSpPr/>
          <p:nvPr/>
        </p:nvSpPr>
        <p:spPr>
          <a:xfrm>
            <a:off x="6361321" y="3087141"/>
            <a:ext cx="1849868" cy="1189083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2B11E-80D6-431C-8B98-E217F7E879ED}"/>
              </a:ext>
            </a:extLst>
          </p:cNvPr>
          <p:cNvSpPr txBox="1"/>
          <p:nvPr/>
        </p:nvSpPr>
        <p:spPr>
          <a:xfrm>
            <a:off x="6457678" y="3758525"/>
            <a:ext cx="165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bg1"/>
                </a:solidFill>
              </a:rPr>
              <a:t>Score new data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CBC4281-966F-47A1-A0DD-D350858188B7}"/>
              </a:ext>
            </a:extLst>
          </p:cNvPr>
          <p:cNvCxnSpPr/>
          <p:nvPr/>
        </p:nvCxnSpPr>
        <p:spPr>
          <a:xfrm flipV="1">
            <a:off x="3150942" y="3758525"/>
            <a:ext cx="2996789" cy="1"/>
          </a:xfrm>
          <a:prstGeom prst="bentConnector3">
            <a:avLst/>
          </a:prstGeom>
          <a:ln w="28575">
            <a:solidFill>
              <a:schemeClr val="bg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4A831789-DB59-4D47-BFC1-5578C6A3F541}"/>
              </a:ext>
            </a:extLst>
          </p:cNvPr>
          <p:cNvSpPr txBox="1">
            <a:spLocks/>
          </p:cNvSpPr>
          <p:nvPr/>
        </p:nvSpPr>
        <p:spPr>
          <a:xfrm>
            <a:off x="627061" y="85388"/>
            <a:ext cx="7889875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Orchestrate Spark models: SAS Workflow and Apache Livy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177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>
            <a:extLst>
              <a:ext uri="{FF2B5EF4-FFF2-40B4-BE49-F238E27FC236}">
                <a16:creationId xmlns:a16="http://schemas.microsoft.com/office/drawing/2014/main" id="{4A831789-DB59-4D47-BFC1-5578C6A3F541}"/>
              </a:ext>
            </a:extLst>
          </p:cNvPr>
          <p:cNvSpPr txBox="1">
            <a:spLocks/>
          </p:cNvSpPr>
          <p:nvPr/>
        </p:nvSpPr>
        <p:spPr>
          <a:xfrm>
            <a:off x="627062" y="125490"/>
            <a:ext cx="7889875" cy="457200"/>
          </a:xfrm>
          <a:prstGeom prst="rect">
            <a:avLst/>
          </a:prstGeom>
        </p:spPr>
        <p:txBody>
          <a:bodyPr/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 defTabSz="182880">
              <a:lnSpc>
                <a:spcPct val="150000"/>
              </a:lnSpc>
              <a:spcBef>
                <a:spcPct val="0"/>
              </a:spcBef>
              <a:buClr>
                <a:schemeClr val="accent3"/>
              </a:buClr>
              <a:buSzPct val="80000"/>
            </a:pPr>
            <a:r>
              <a:rPr lang="it-IT" sz="2400" dirty="0">
                <a:latin typeface="+mj-lt"/>
                <a:ea typeface="+mj-ea"/>
                <a:cs typeface="+mj-cs"/>
              </a:rPr>
              <a:t>Orchestrate Spark models:  The «Livy»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9C5C0-1021-4C8D-8475-41AA938A184A}"/>
              </a:ext>
            </a:extLst>
          </p:cNvPr>
          <p:cNvSpPr txBox="1"/>
          <p:nvPr/>
        </p:nvSpPr>
        <p:spPr>
          <a:xfrm>
            <a:off x="495522" y="1140589"/>
            <a:ext cx="2759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In this scenario MM/WF Manager acting more like orchestrator of service taska and user reviews.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r>
              <a:rPr lang="it-IT" dirty="0">
                <a:solidFill>
                  <a:schemeClr val="tx2"/>
                </a:solidFill>
              </a:rPr>
              <a:t>We utilize build-in viya capabilities for creating Model Manager reports, based on the scored data provided by native spark.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98E10-313B-4B69-933C-0B84AECA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54" y="721112"/>
            <a:ext cx="4423785" cy="37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3348-AFE1-4A88-85FD-31C8B25D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Thanks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9859134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E4B7-3186-2846-A503-FD662B1456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4788" y="1502595"/>
            <a:ext cx="6194425" cy="1952625"/>
          </a:xfrm>
          <a:ln>
            <a:solidFill>
              <a:srgbClr val="04304B"/>
            </a:solidFill>
          </a:ln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+mn-lt"/>
              </a:rPr>
              <a:t>Govern Spark Models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F68569-2705-0E4D-AFEC-465BD1F36E82}"/>
              </a:ext>
            </a:extLst>
          </p:cNvPr>
          <p:cNvCxnSpPr/>
          <p:nvPr/>
        </p:nvCxnSpPr>
        <p:spPr>
          <a:xfrm>
            <a:off x="4216837" y="2888870"/>
            <a:ext cx="437628" cy="0"/>
          </a:xfrm>
          <a:prstGeom prst="line">
            <a:avLst/>
          </a:prstGeom>
          <a:ln>
            <a:solidFill>
              <a:srgbClr val="38D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134760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SAS-Confidential-16x9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Confidential-16x9" id="{8F6EB3A7-7129-8546-BAB3-DA94249E9A29}" vid="{B97DB20D-021D-5E48-8469-B18AEBCAFB7E}"/>
    </a:ext>
  </a:extLst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0340033F36A244C9791926821543DDD" ma:contentTypeVersion="11" ma:contentTypeDescription="Utwórz nowy dokument." ma:contentTypeScope="" ma:versionID="84598936f6c2954c4012b67c40761e6c">
  <xsd:schema xmlns:xsd="http://www.w3.org/2001/XMLSchema" xmlns:xs="http://www.w3.org/2001/XMLSchema" xmlns:p="http://schemas.microsoft.com/office/2006/metadata/properties" xmlns:ns2="5b433c0b-ccd2-408c-9101-1ccbe5837d53" xmlns:ns3="954709b0-9f53-47cd-ada1-045d32e8cee5" targetNamespace="http://schemas.microsoft.com/office/2006/metadata/properties" ma:root="true" ma:fieldsID="617d0abd6003481ef484327da10efab7" ns2:_="" ns3:_="">
    <xsd:import namespace="5b433c0b-ccd2-408c-9101-1ccbe5837d53"/>
    <xsd:import namespace="954709b0-9f53-47cd-ada1-045d32e8cee5"/>
    <xsd:element name="properties">
      <xsd:complexType>
        <xsd:sequence>
          <xsd:element name="documentManagement">
            <xsd:complexType>
              <xsd:all>
                <xsd:element ref="ns2:Use_x0020_Case_x0020_Owner"/>
                <xsd:element ref="ns2:Use_x0020_Case_x0020_Description" minOccurs="0"/>
                <xsd:element ref="ns2:UC_x0020_Status"/>
                <xsd:element ref="ns2:Primary_x0020_VP_x0020_"/>
                <xsd:element ref="ns2:Use_x0020_Case_x0020_Name"/>
                <xsd:element ref="ns2:MediaServiceMetadata" minOccurs="0"/>
                <xsd:element ref="ns2:MediaServiceFastMetadata" minOccurs="0"/>
                <xsd:element ref="ns2:Asset_x0020_Typ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33c0b-ccd2-408c-9101-1ccbe5837d53" elementFormDefault="qualified">
    <xsd:import namespace="http://schemas.microsoft.com/office/2006/documentManagement/types"/>
    <xsd:import namespace="http://schemas.microsoft.com/office/infopath/2007/PartnerControls"/>
    <xsd:element name="Use_x0020_Case_x0020_Owner" ma:index="8" ma:displayName="Use Case Owner" ma:description="The owner of this Use Case" ma:list="UserInfo" ma:SharePointGroup="0" ma:internalName="Use_x0020_Case_x0020_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se_x0020_Case_x0020_Description" ma:index="9" nillable="true" ma:displayName="Use Case Description" ma:internalName="Use_x0020_Case_x0020_Description">
      <xsd:simpleType>
        <xsd:restriction base="dms:Note">
          <xsd:maxLength value="255"/>
        </xsd:restriction>
      </xsd:simpleType>
    </xsd:element>
    <xsd:element name="UC_x0020_Status" ma:index="10" ma:displayName="UC Status" ma:default="In Development" ma:description="Use Case Status " ma:internalName="UC_x0020_Status">
      <xsd:simpleType>
        <xsd:restriction base="dms:Choice">
          <xsd:enumeration value="In Development"/>
          <xsd:enumeration value="In Review"/>
          <xsd:enumeration value="Published"/>
        </xsd:restriction>
      </xsd:simpleType>
    </xsd:element>
    <xsd:element name="Primary_x0020_VP_x0020_" ma:index="11" ma:displayName="Primary VP " ma:description="Primary VP this use Case is linked to" ma:internalName="Primary_x0020_VP_x0020_">
      <xsd:simpleType>
        <xsd:restriction base="dms:Text">
          <xsd:maxLength value="50"/>
        </xsd:restriction>
      </xsd:simpleType>
    </xsd:element>
    <xsd:element name="Use_x0020_Case_x0020_Name" ma:index="12" ma:displayName="Use Case Name" ma:description="Unique Use Case Name in the form&#10;UCxxxx - Name&#10;xxxx is a number" ma:internalName="Use_x0020_Case_x0020_Name">
      <xsd:simpleType>
        <xsd:restriction base="dms:Text">
          <xsd:maxLength value="255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Asset_x0020_Type" ma:index="15" nillable="true" ma:displayName="Asset Type" ma:description="Use Case Asset Type" ma:internalName="Asset_x0020_Type">
      <xsd:simpleType>
        <xsd:restriction base="dms:Choice">
          <xsd:enumeration value="Control"/>
          <xsd:enumeration value="Template"/>
          <xsd:enumeration value="UC Powerpoint"/>
          <xsd:enumeration value="UC Demo "/>
          <xsd:enumeration value="UC Word Documen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709b0-9f53-47cd-ada1-045d32e8ce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C_x0020_Status xmlns="5b433c0b-ccd2-408c-9101-1ccbe5837d53">Published</UC_x0020_Status>
    <Asset_x0020_Type xmlns="5b433c0b-ccd2-408c-9101-1ccbe5837d53">UC Powerpoint</Asset_x0020_Type>
    <Primary_x0020_VP_x0020_ xmlns="5b433c0b-ccd2-408c-9101-1ccbe5837d53">Network Analytics</Primary_x0020_VP_x0020_>
    <Use_x0020_Case_x0020_Description xmlns="5b433c0b-ccd2-408c-9101-1ccbe5837d53" xsi:nil="true"/>
    <Use_x0020_Case_x0020_Name xmlns="5b433c0b-ccd2-408c-9101-1ccbe5837d53">UC0001</Use_x0020_Case_x0020_Name>
    <Use_x0020_Case_x0020_Owner xmlns="5b433c0b-ccd2-408c-9101-1ccbe5837d53">
      <UserInfo>
        <DisplayName>Biagio Grasso</DisplayName>
        <AccountId>26</AccountId>
        <AccountType/>
      </UserInfo>
    </Use_x0020_Case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CC7391-5393-4CE5-A9A6-784FD5B1D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433c0b-ccd2-408c-9101-1ccbe5837d53"/>
    <ds:schemaRef ds:uri="954709b0-9f53-47cd-ada1-045d32e8ce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BE8351-0CBC-418B-A366-CF833116012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954709b0-9f53-47cd-ada1-045d32e8cee5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b433c0b-ccd2-408c-9101-1ccbe5837d5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On-screen Show (16:9)</PresentationFormat>
  <Paragraphs>97</Paragraphs>
  <Slides>15</Slides>
  <Notes>9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Univers Condensed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SAS-Confidential-16x9</vt:lpstr>
      <vt:lpstr>SAS Governance and Apache Spark™</vt:lpstr>
      <vt:lpstr>SAS Governance options with Apache® Spark Analytics</vt:lpstr>
      <vt:lpstr>Orchestrate Spark Models</vt:lpstr>
      <vt:lpstr>Orchestrate Spark models – What’s Apache Livy?</vt:lpstr>
      <vt:lpstr>Orchestrate Spark models – SAS Workflow Manager and Apache Livy</vt:lpstr>
      <vt:lpstr>PowerPoint Presentation</vt:lpstr>
      <vt:lpstr>PowerPoint Presentation</vt:lpstr>
      <vt:lpstr>Thanks for the attention</vt:lpstr>
      <vt:lpstr>Govern Spark Models</vt:lpstr>
      <vt:lpstr>SAS Governance options with Apache® Spark Analytics</vt:lpstr>
      <vt:lpstr>Govern Spark models – Spark PMML </vt:lpstr>
      <vt:lpstr>Govern Spark models – Spark PMML </vt:lpstr>
      <vt:lpstr>PowerPoint Presentation</vt:lpstr>
      <vt:lpstr>Govern Spark models: The «PMML» workflow</vt:lpstr>
      <vt:lpstr>Pro and Cons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Claims Prevention for Telco</dc:title>
  <dc:creator/>
  <cp:lastModifiedBy/>
  <cp:revision>28</cp:revision>
  <dcterms:modified xsi:type="dcterms:W3CDTF">2020-04-12T19:11:49Z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0x01010010340033F36A244C9791926821543DDD</vt:lpwstr>
  </property>
  <property fmtid="{D5CDD505-2E9C-101B-9397-08002B2CF9AE}" pid="3" name="Primary VP">
    <vt:lpwstr>Network Analytics</vt:lpwstr>
  </property>
</Properties>
</file>