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9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8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2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993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68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3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10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32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5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0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2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39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1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5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2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675A3D-B5A4-4D90-90CF-D8ED7D35A297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6EAB3-D8B5-422C-8F1A-C8720A8E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856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11E03-0FBB-46CE-814D-B3320D6B3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2474"/>
            <a:ext cx="8825658" cy="1603107"/>
          </a:xfrm>
        </p:spPr>
        <p:txBody>
          <a:bodyPr/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Частное облачное хранилище.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00B9D-545A-4694-9DDF-4558969A44B5}"/>
              </a:ext>
            </a:extLst>
          </p:cNvPr>
          <p:cNvSpPr txBox="1"/>
          <p:nvPr/>
        </p:nvSpPr>
        <p:spPr>
          <a:xfrm>
            <a:off x="7282543" y="5058951"/>
            <a:ext cx="4572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215" algn="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Назолин Иван Андреевич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450215" algn="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10Л класс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450215" algn="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Сесин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Анатолий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7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99616-787A-46C0-95BA-2B85FBB4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024" y="94578"/>
            <a:ext cx="9404723" cy="705522"/>
          </a:xfrm>
        </p:spPr>
        <p:txBody>
          <a:bodyPr/>
          <a:lstStyle/>
          <a:p>
            <a:pPr algn="ctr"/>
            <a:r>
              <a:rPr lang="ru-RU" dirty="0"/>
              <a:t>Архивация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9B8DE-B185-47A3-9A8A-B875E9475249}"/>
              </a:ext>
            </a:extLst>
          </p:cNvPr>
          <p:cNvSpPr txBox="1"/>
          <p:nvPr/>
        </p:nvSpPr>
        <p:spPr>
          <a:xfrm>
            <a:off x="249986" y="800100"/>
            <a:ext cx="552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Архивация требуется для передачи целой директории. Так как есть файлы которые легко сжимаются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есть 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которые сжимаются плохо в проекте использована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АРХИВАЦИЯ БЕЗ СЖАТИЯ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72E130-DEF0-4711-B223-FAEED5DE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25" y="2266828"/>
            <a:ext cx="4804661" cy="44965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77570B-97B2-4C12-8CE6-863E4283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86" y="1242060"/>
            <a:ext cx="5295594" cy="5273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7DDC6E-857C-4423-9983-B8A821692B67}"/>
              </a:ext>
            </a:extLst>
          </p:cNvPr>
          <p:cNvSpPr txBox="1"/>
          <p:nvPr/>
        </p:nvSpPr>
        <p:spPr>
          <a:xfrm>
            <a:off x="5340798" y="6330434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61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FF1CC-D8B3-4402-A45F-24FF9248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79338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доступа к серверу в локальной сети.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0966BB-B637-433E-905F-344571AB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188"/>
              </p:ext>
            </p:extLst>
          </p:nvPr>
        </p:nvGraphicFramePr>
        <p:xfrm>
          <a:off x="1501140" y="1479868"/>
          <a:ext cx="8945880" cy="5019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3157">
                  <a:extLst>
                    <a:ext uri="{9D8B030D-6E8A-4147-A177-3AD203B41FA5}">
                      <a16:colId xmlns:a16="http://schemas.microsoft.com/office/drawing/2014/main" val="1552763015"/>
                    </a:ext>
                  </a:extLst>
                </a:gridCol>
                <a:gridCol w="4089375">
                  <a:extLst>
                    <a:ext uri="{9D8B030D-6E8A-4147-A177-3AD203B41FA5}">
                      <a16:colId xmlns:a16="http://schemas.microsoft.com/office/drawing/2014/main" val="2600047715"/>
                    </a:ext>
                  </a:extLst>
                </a:gridCol>
                <a:gridCol w="3103348">
                  <a:extLst>
                    <a:ext uri="{9D8B030D-6E8A-4147-A177-3AD203B41FA5}">
                      <a16:colId xmlns:a16="http://schemas.microsoft.com/office/drawing/2014/main" val="327316853"/>
                    </a:ext>
                  </a:extLst>
                </a:gridCol>
              </a:tblGrid>
              <a:tr h="413729"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Критерий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Белый IP + Открытый порт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VPN-соединение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extLst>
                  <a:ext uri="{0D108BD9-81ED-4DB2-BD59-A6C34878D82A}">
                    <a16:rowId xmlns:a16="http://schemas.microsoft.com/office/drawing/2014/main" val="3579250038"/>
                  </a:ext>
                </a:extLst>
              </a:tr>
              <a:tr h="701926"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Доступность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Прямой доступ к устройствам из интернета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Требуется настройка VPN-клиента на каждом устройстве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extLst>
                  <a:ext uri="{0D108BD9-81ED-4DB2-BD59-A6C34878D82A}">
                    <a16:rowId xmlns:a16="http://schemas.microsoft.com/office/drawing/2014/main" val="1182038113"/>
                  </a:ext>
                </a:extLst>
              </a:tr>
              <a:tr h="696164"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Безопасность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Уязвимость к прямым атакам (сканирование портов, DDoS)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Высокая безопасность благодаря шифрованию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extLst>
                  <a:ext uri="{0D108BD9-81ED-4DB2-BD59-A6C34878D82A}">
                    <a16:rowId xmlns:a16="http://schemas.microsoft.com/office/drawing/2014/main" val="3619710209"/>
                  </a:ext>
                </a:extLst>
              </a:tr>
              <a:tr h="837354"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Простота настройки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Легко настроить с помощью NAT и проброса портов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Настройка VPN требует знаний и программного обеспечения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extLst>
                  <a:ext uri="{0D108BD9-81ED-4DB2-BD59-A6C34878D82A}">
                    <a16:rowId xmlns:a16="http://schemas.microsoft.com/office/drawing/2014/main" val="453337523"/>
                  </a:ext>
                </a:extLst>
              </a:tr>
              <a:tr h="978490"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Скорость соединения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Скорость зависит только от пропускной способности провайдера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Возможны задержки из-за шифрования данных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extLst>
                  <a:ext uri="{0D108BD9-81ED-4DB2-BD59-A6C34878D82A}">
                    <a16:rowId xmlns:a16="http://schemas.microsoft.com/office/drawing/2014/main" val="2292756402"/>
                  </a:ext>
                </a:extLst>
              </a:tr>
              <a:tr h="554974"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Стабильность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Высокая, нет зависимости от сторонних серверов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Зависит от стабильности VPN-сервера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extLst>
                  <a:ext uri="{0D108BD9-81ED-4DB2-BD59-A6C34878D82A}">
                    <a16:rowId xmlns:a16="http://schemas.microsoft.com/office/drawing/2014/main" val="2010065856"/>
                  </a:ext>
                </a:extLst>
              </a:tr>
              <a:tr h="837354"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Анонимность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IP-адрес устройства виден в интернете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IP-адрес устройства скрыт, используется IP VPN-сервера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49371" marR="49371" marT="0" marB="0" anchor="b"/>
                </a:tc>
                <a:extLst>
                  <a:ext uri="{0D108BD9-81ED-4DB2-BD59-A6C34878D82A}">
                    <a16:rowId xmlns:a16="http://schemas.microsoft.com/office/drawing/2014/main" val="366129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5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13778-8DE6-47EC-B445-27512840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4098"/>
            <a:ext cx="9404723" cy="81982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экран.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9B9DCC-C1BD-4E1F-96BF-E09DB17E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883920"/>
            <a:ext cx="8945880" cy="44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1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BF5EB19-1956-4428-817B-215E171A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050"/>
            <a:ext cx="9404723" cy="65418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CA7E8-A3C0-43EE-80DD-6640DBFDB1F5}"/>
              </a:ext>
            </a:extLst>
          </p:cNvPr>
          <p:cNvSpPr txBox="1"/>
          <p:nvPr/>
        </p:nvSpPr>
        <p:spPr>
          <a:xfrm>
            <a:off x="164317" y="1401508"/>
            <a:ext cx="52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6C38E652-6C09-46B4-8B1C-7ACB72379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85542"/>
              </p:ext>
            </p:extLst>
          </p:nvPr>
        </p:nvGraphicFramePr>
        <p:xfrm>
          <a:off x="1666240" y="5731758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23234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970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91309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F500B2C2-3CC4-4924-AA6E-83639BC87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61777"/>
              </p:ext>
            </p:extLst>
          </p:nvPr>
        </p:nvGraphicFramePr>
        <p:xfrm>
          <a:off x="1052286" y="755402"/>
          <a:ext cx="9995684" cy="566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842">
                  <a:extLst>
                    <a:ext uri="{9D8B030D-6E8A-4147-A177-3AD203B41FA5}">
                      <a16:colId xmlns:a16="http://schemas.microsoft.com/office/drawing/2014/main" val="3438485665"/>
                    </a:ext>
                  </a:extLst>
                </a:gridCol>
                <a:gridCol w="4997842">
                  <a:extLst>
                    <a:ext uri="{9D8B030D-6E8A-4147-A177-3AD203B41FA5}">
                      <a16:colId xmlns:a16="http://schemas.microsoft.com/office/drawing/2014/main" val="362637212"/>
                    </a:ext>
                  </a:extLst>
                </a:gridCol>
              </a:tblGrid>
              <a:tr h="334092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работы.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Задачи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8145542"/>
                  </a:ext>
                </a:extLst>
              </a:tr>
              <a:tr h="6833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Целью работы является создания сервиса частного облачного хранилища и получение к нему доступа за пределами локальной сети. </a:t>
                      </a:r>
                    </a:p>
                    <a:p>
                      <a:pPr algn="l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Создание серверной части для сайта на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Flask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Реализация системы аутентификации.</a:t>
                      </a:r>
                    </a:p>
                    <a:p>
                      <a:pPr marL="450215" indent="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Использование хеширования паролей с помощью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hashlib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hmac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450215" indent="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Создание формы аутентификации</a:t>
                      </a:r>
                    </a:p>
                    <a:p>
                      <a:pPr marL="450215" indent="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Использования механизма временных сессий.</a:t>
                      </a:r>
                    </a:p>
                    <a:p>
                      <a:pPr marL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Реализация функций работы с файлами. </a:t>
                      </a:r>
                    </a:p>
                    <a:p>
                      <a:pPr marL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3.1 Поиск файлов и папок в выбранной директории.</a:t>
                      </a:r>
                    </a:p>
                    <a:p>
                      <a:pPr marL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3.2 Сжатие директорий в архив в случае их пересылки.</a:t>
                      </a:r>
                    </a:p>
                    <a:p>
                      <a:pPr algn="l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684990"/>
                  </a:ext>
                </a:extLst>
              </a:tr>
              <a:tr h="4114800">
                <a:tc>
                  <a:txBody>
                    <a:bodyPr/>
                    <a:lstStyle/>
                    <a:p>
                      <a:pPr algn="l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9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8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E55D4-6F57-488E-94D4-A1B64941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00021"/>
            <a:ext cx="9404723" cy="74253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Хеширование данных.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212D7-D437-4AB4-82AE-925702F5154B}"/>
              </a:ext>
            </a:extLst>
          </p:cNvPr>
          <p:cNvSpPr txBox="1"/>
          <p:nvPr/>
        </p:nvSpPr>
        <p:spPr>
          <a:xfrm>
            <a:off x="223428" y="992752"/>
            <a:ext cx="117451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процесс преобразования входных данных (например, строки, файла или другого объекта) в фиксированное значение или короткую строку определённой длины, называемую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Этот процесс выполняется с использованием специального алгоритма, называемого хеш-функцией.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35E06F-C61C-4216-A0D3-2637B23A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6" y="2066280"/>
            <a:ext cx="6488703" cy="45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3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2CB74-4E29-4BB3-9D7E-D9CF7902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5741"/>
            <a:ext cx="9404723" cy="7033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аутентификации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AB39F-812A-472C-8C8A-3D22D80049DB}"/>
              </a:ext>
            </a:extLst>
          </p:cNvPr>
          <p:cNvSpPr txBox="1"/>
          <p:nvPr/>
        </p:nvSpPr>
        <p:spPr>
          <a:xfrm>
            <a:off x="339634" y="849086"/>
            <a:ext cx="1123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аутентификации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процесс проверки подлинности пользователя, который позволяет удостовериться, что он является тем, за кого себя выдаёт. Основной задачей аутентификации является подтверждение, что человек или система, пытающаяся получить доступ к ресурсу, действительно имеет право на этот доступ.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28459-994F-4999-9EC9-9238B56B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32" y="1861457"/>
            <a:ext cx="4428334" cy="355848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B11B6A5-6DBA-4298-B3C4-7D4A639E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04" y="1713914"/>
            <a:ext cx="6871062" cy="45243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5E788C-59A3-4BC0-B82A-20EF0556C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687" y="1120649"/>
            <a:ext cx="7050676" cy="56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0D8E2-2E2F-42EB-9E00-5EB727CE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62689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временных сессий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CDC76-C5F6-4861-A7AD-2D6989CD58CD}"/>
              </a:ext>
            </a:extLst>
          </p:cNvPr>
          <p:cNvSpPr txBox="1"/>
          <p:nvPr/>
        </p:nvSpPr>
        <p:spPr>
          <a:xfrm>
            <a:off x="222610" y="1001554"/>
            <a:ext cx="9404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Сессии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механизм хранения данных, который позволяет сохранять информацию о пользователе или о текущем сеансе взаимодействия между клиентом и сервером на протяжении нескольких запросов.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558E48-E1AC-46AE-A181-CD3E9BF4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2244012"/>
            <a:ext cx="7548154" cy="3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9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FCD5E-160B-4805-B5FC-B34DA7C7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80427"/>
            <a:ext cx="9404723" cy="70334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6CAE-542D-46C9-B5DE-3D145DA8E1FB}"/>
              </a:ext>
            </a:extLst>
          </p:cNvPr>
          <p:cNvSpPr txBox="1"/>
          <p:nvPr/>
        </p:nvSpPr>
        <p:spPr>
          <a:xfrm>
            <a:off x="706755" y="890519"/>
            <a:ext cx="5799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проекте рассмотрено несколько аспектов работы с файлами это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hlinkClick r:id="rId2" action="ppaction://hlinksldjump"/>
              </a:rPr>
              <a:t>Загрузка файла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hlinkClick r:id="rId3" action="ppaction://hlinksldjump"/>
              </a:rPr>
              <a:t>Скачивание файла 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hlinkClick r:id="rId4" action="ppaction://hlinksldjump"/>
              </a:rPr>
              <a:t>Создание папки 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hlinkClick r:id="rId5" action="ppaction://hlinksldjump"/>
              </a:rPr>
              <a:t>Архивация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C000CC-CC51-4E4F-B8ED-B0A9B0123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55" y="3348532"/>
            <a:ext cx="11144250" cy="657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56FA5-1DAA-4643-BF3A-1B461CB9366E}"/>
              </a:ext>
            </a:extLst>
          </p:cNvPr>
          <p:cNvSpPr txBox="1"/>
          <p:nvPr/>
        </p:nvSpPr>
        <p:spPr>
          <a:xfrm>
            <a:off x="11057709" y="6250578"/>
            <a:ext cx="12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7" action="ppaction://hlinksldjump"/>
              </a:rPr>
              <a:t>Далее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80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07533-4DB0-48F3-BE76-3A6AC1AF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22943"/>
            <a:ext cx="9404723" cy="703345"/>
          </a:xfrm>
        </p:spPr>
        <p:txBody>
          <a:bodyPr/>
          <a:lstStyle/>
          <a:p>
            <a:pPr algn="ctr"/>
            <a:r>
              <a:rPr lang="ru-RU" dirty="0"/>
              <a:t>Загрузка файла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D7ACF5A-5870-4473-95B1-66D78EB13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03" y="777421"/>
            <a:ext cx="1005941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загрузки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существования папки назначения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я получаю запрос на загрузку файла, первым делом я проверяю, существует ли указанная папка для сохранения. Если папка не существует, я создаю её с помощью 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os.makedirs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файла из запроса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запросе файл передается через форму HTML с помощью элемента &lt;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"&gt;. Я получаю этот файл с помощью 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request.files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проверяя, есть ли файл в запросе.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имени файла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я получил файл, я проверяю, есть ли у него имя. Я использую функцию 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os.path.basename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чтобы безопасно извлечь имя файла и избежать проблем с путями (например, атак типа ../../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файла на сервере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файл прошел все проверки, я сохраняю его на сервере с помощью метода </a:t>
            </a:r>
            <a:r>
              <a:rPr lang="ru-RU" alt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file.save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указав полный путь к месту, где файл должен быть сохранен.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Перенаправление пользователя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успешной загрузки файла я перенаправляю пользователя обратно на страницу, с которой он пришел, чтобы он мог увидеть новый загруженный файл.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B26CE0-1168-4BD1-ABE2-FBF79FBF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66" y="957445"/>
            <a:ext cx="4939349" cy="5293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86C5D-1415-44D6-96BD-692E04757376}"/>
              </a:ext>
            </a:extLst>
          </p:cNvPr>
          <p:cNvSpPr txBox="1"/>
          <p:nvPr/>
        </p:nvSpPr>
        <p:spPr>
          <a:xfrm>
            <a:off x="227778" y="6134100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3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1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10091-0C85-4FD8-AEC8-F3504D73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1" y="86958"/>
            <a:ext cx="9404723" cy="781722"/>
          </a:xfrm>
        </p:spPr>
        <p:txBody>
          <a:bodyPr/>
          <a:lstStyle/>
          <a:p>
            <a:pPr algn="ctr"/>
            <a:r>
              <a:rPr lang="ru-RU" dirty="0"/>
              <a:t>Скачивание файла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11F9A-D02B-4B4A-A713-B5E8C7A5E82F}"/>
              </a:ext>
            </a:extLst>
          </p:cNvPr>
          <p:cNvSpPr txBox="1"/>
          <p:nvPr/>
        </p:nvSpPr>
        <p:spPr>
          <a:xfrm>
            <a:off x="173671" y="705534"/>
            <a:ext cx="519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Этот этап производится в несколько действий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18111D-7DFA-40EA-95F3-6F5FD9705022}"/>
              </a:ext>
            </a:extLst>
          </p:cNvPr>
          <p:cNvSpPr/>
          <p:nvPr/>
        </p:nvSpPr>
        <p:spPr>
          <a:xfrm>
            <a:off x="4583841" y="1351865"/>
            <a:ext cx="3261360" cy="452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запроса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203B343-10B9-48F4-889C-1806BC337D0A}"/>
              </a:ext>
            </a:extLst>
          </p:cNvPr>
          <p:cNvSpPr/>
          <p:nvPr/>
        </p:nvSpPr>
        <p:spPr>
          <a:xfrm>
            <a:off x="4583841" y="2152863"/>
            <a:ext cx="3261360" cy="5746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существования файла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2D3C63-15D8-4573-A75C-57CF26687433}"/>
              </a:ext>
            </a:extLst>
          </p:cNvPr>
          <p:cNvSpPr/>
          <p:nvPr/>
        </p:nvSpPr>
        <p:spPr>
          <a:xfrm>
            <a:off x="2953161" y="2923368"/>
            <a:ext cx="3261360" cy="5746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файла пакетами пользователю.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003C7F-8EEC-491C-A31B-B56E4B896D4C}"/>
              </a:ext>
            </a:extLst>
          </p:cNvPr>
          <p:cNvSpPr/>
          <p:nvPr/>
        </p:nvSpPr>
        <p:spPr>
          <a:xfrm>
            <a:off x="6366153" y="3737810"/>
            <a:ext cx="3261360" cy="5746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404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B642BA-8C0F-45CA-8CCB-F5367ED4C83D}"/>
              </a:ext>
            </a:extLst>
          </p:cNvPr>
          <p:cNvSpPr/>
          <p:nvPr/>
        </p:nvSpPr>
        <p:spPr>
          <a:xfrm>
            <a:off x="2953161" y="3737810"/>
            <a:ext cx="3261360" cy="5746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ответа пользователя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22A86C2-CE1B-418D-8269-5CBC5F928F0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214521" y="1804584"/>
            <a:ext cx="0" cy="34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F4AFBE5-F7BD-4D55-BE9F-74447300867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583841" y="2727502"/>
            <a:ext cx="1630680" cy="19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3264354-36A0-4124-907C-97790BEE446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214521" y="2727502"/>
            <a:ext cx="1782312" cy="101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83AFA6-1DF2-4ED7-AE1C-E66F9D0B3E9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583841" y="3498007"/>
            <a:ext cx="0" cy="23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6C22D3D-B7FA-441C-ACD8-E0007D5D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21" y="1126391"/>
            <a:ext cx="8195997" cy="50260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690C5D-7853-401C-B557-9F570BECDD45}"/>
              </a:ext>
            </a:extLst>
          </p:cNvPr>
          <p:cNvSpPr txBox="1"/>
          <p:nvPr/>
        </p:nvSpPr>
        <p:spPr>
          <a:xfrm>
            <a:off x="227778" y="6134100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3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4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25B96-E337-43BE-B1DB-3D755F27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02198"/>
            <a:ext cx="9404723" cy="71314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папки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B744F-3ED9-4B6C-AA67-1D9EE532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09" y="981641"/>
            <a:ext cx="118795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/>
              <a:t>Проверка существования родительской папки: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/>
              <a:t> если родительская папка не существует, будет возвращена ошибка 404.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/>
              <a:t>Создание новой папки: если родительская папка существует, создается новая папка с указанным именем.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B4440E-2F7D-48CA-9F34-BFF77225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40" y="2348271"/>
            <a:ext cx="6337773" cy="4233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C6035-7390-4C07-B613-63332BC3736A}"/>
              </a:ext>
            </a:extLst>
          </p:cNvPr>
          <p:cNvSpPr txBox="1"/>
          <p:nvPr/>
        </p:nvSpPr>
        <p:spPr>
          <a:xfrm>
            <a:off x="227778" y="6134100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3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654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</TotalTime>
  <Words>634</Words>
  <Application>Microsoft Office PowerPoint</Application>
  <PresentationFormat>Широкоэкранный</PresentationFormat>
  <Paragraphs>82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Ион</vt:lpstr>
      <vt:lpstr>Частное облачное хранилище.</vt:lpstr>
      <vt:lpstr>Цели и задачи.</vt:lpstr>
      <vt:lpstr>Хеширование данных.</vt:lpstr>
      <vt:lpstr>Система аутентификации</vt:lpstr>
      <vt:lpstr>Система временных сессий </vt:lpstr>
      <vt:lpstr>Работа с файлами.</vt:lpstr>
      <vt:lpstr>Загрузка файла</vt:lpstr>
      <vt:lpstr>Скачивание файла </vt:lpstr>
      <vt:lpstr>Создание папки  </vt:lpstr>
      <vt:lpstr>Архивация</vt:lpstr>
      <vt:lpstr>Получение доступа к серверу в локальной сети.</vt:lpstr>
      <vt:lpstr>Основной экран.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Частное облачное хранилище.</dc:title>
  <dc:creator>Ivan Nazolin</dc:creator>
  <cp:lastModifiedBy>Ivan Nazolin</cp:lastModifiedBy>
  <cp:revision>4</cp:revision>
  <dcterms:created xsi:type="dcterms:W3CDTF">2024-12-17T14:21:39Z</dcterms:created>
  <dcterms:modified xsi:type="dcterms:W3CDTF">2024-12-17T21:22:53Z</dcterms:modified>
</cp:coreProperties>
</file>