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24"/>
  </p:notesMasterIdLst>
  <p:handoutMasterIdLst>
    <p:handoutMasterId r:id="rId25"/>
  </p:handoutMasterIdLst>
  <p:sldIdLst>
    <p:sldId id="277" r:id="rId2"/>
    <p:sldId id="299" r:id="rId3"/>
    <p:sldId id="300" r:id="rId4"/>
    <p:sldId id="303" r:id="rId5"/>
    <p:sldId id="304" r:id="rId6"/>
    <p:sldId id="305" r:id="rId7"/>
    <p:sldId id="306" r:id="rId8"/>
    <p:sldId id="307" r:id="rId9"/>
    <p:sldId id="308" r:id="rId10"/>
    <p:sldId id="301" r:id="rId11"/>
    <p:sldId id="309" r:id="rId12"/>
    <p:sldId id="310" r:id="rId13"/>
    <p:sldId id="302" r:id="rId14"/>
    <p:sldId id="278" r:id="rId15"/>
    <p:sldId id="287" r:id="rId16"/>
    <p:sldId id="296" r:id="rId17"/>
    <p:sldId id="293" r:id="rId18"/>
    <p:sldId id="294" r:id="rId19"/>
    <p:sldId id="295" r:id="rId20"/>
    <p:sldId id="297" r:id="rId21"/>
    <p:sldId id="298" r:id="rId22"/>
    <p:sldId id="26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versità di Firenze" id="{520D3306-1561-5743-87FC-F53F0B38378C}">
          <p14:sldIdLst>
            <p14:sldId id="277"/>
            <p14:sldId id="299"/>
            <p14:sldId id="300"/>
            <p14:sldId id="303"/>
            <p14:sldId id="304"/>
            <p14:sldId id="305"/>
            <p14:sldId id="306"/>
            <p14:sldId id="307"/>
            <p14:sldId id="308"/>
            <p14:sldId id="301"/>
            <p14:sldId id="309"/>
            <p14:sldId id="310"/>
            <p14:sldId id="302"/>
            <p14:sldId id="278"/>
            <p14:sldId id="287"/>
            <p14:sldId id="296"/>
            <p14:sldId id="293"/>
            <p14:sldId id="294"/>
            <p14:sldId id="295"/>
            <p14:sldId id="297"/>
            <p14:sldId id="29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A41"/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5033" autoAdjust="0"/>
  </p:normalViewPr>
  <p:slideViewPr>
    <p:cSldViewPr snapToGrid="0" snapToObjects="1">
      <p:cViewPr varScale="1">
        <p:scale>
          <a:sx n="109" d="100"/>
          <a:sy n="109" d="100"/>
        </p:scale>
        <p:origin x="44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35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9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1" y="1617760"/>
            <a:ext cx="7043738" cy="942899"/>
          </a:xfrm>
          <a:prstGeom prst="rect">
            <a:avLst/>
          </a:prstGeom>
        </p:spPr>
        <p:txBody>
          <a:bodyPr/>
          <a:lstStyle>
            <a:lvl1pPr>
              <a:defRPr sz="262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1" y="2608876"/>
            <a:ext cx="7043738" cy="72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4120161"/>
            <a:ext cx="5379244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50" y="4120162"/>
            <a:ext cx="4178299" cy="267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9" y="4388052"/>
            <a:ext cx="4178299" cy="267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5" name="Immagine 4" descr="HR Excellence in Research">
            <a:extLst>
              <a:ext uri="{FF2B5EF4-FFF2-40B4-BE49-F238E27FC236}">
                <a16:creationId xmlns:a16="http://schemas.microsoft.com/office/drawing/2014/main" id="{EB1FE0B3-E237-F655-2CB5-09BEFBD7DC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  <p:pic>
        <p:nvPicPr>
          <p:cNvPr id="6" name="Immagine 5" descr="Università degli Studi di Firenze. Da un secolo, oltre.">
            <a:extLst>
              <a:ext uri="{FF2B5EF4-FFF2-40B4-BE49-F238E27FC236}">
                <a16:creationId xmlns:a16="http://schemas.microsoft.com/office/drawing/2014/main" id="{46B18506-2E3D-E405-15D6-5ADA380A9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268285" y="180024"/>
            <a:ext cx="2576516" cy="11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ABED76EB-6791-8050-F49D-19C05F923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361238"/>
            <a:ext cx="8103948" cy="3352538"/>
          </a:xfrm>
          <a:prstGeom prst="rect">
            <a:avLst/>
          </a:prstGeom>
        </p:spPr>
        <p:txBody>
          <a:bodyPr/>
          <a:lstStyle>
            <a:lvl1pPr marL="4466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3" name="Immagine 2" descr="Università degli Studi di Firenze. Da un secolo, oltre.">
            <a:extLst>
              <a:ext uri="{FF2B5EF4-FFF2-40B4-BE49-F238E27FC236}">
                <a16:creationId xmlns:a16="http://schemas.microsoft.com/office/drawing/2014/main" id="{7104996A-B070-BEF0-494C-DABD0A554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28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A03C3FC7-52E7-0B64-0466-9A4D86FE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8" y="1883539"/>
            <a:ext cx="3709185" cy="29723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734E8-6B2F-5CA9-7C12-F5EEF8E73A2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1883539"/>
            <a:ext cx="3793718" cy="29723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DA5E618-8EB1-99FD-D361-0B4F428A0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4" y="1434207"/>
            <a:ext cx="3709186" cy="400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C78880C-913E-07A8-29B6-CAB7F051E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0441" y="1434205"/>
            <a:ext cx="3793718" cy="400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il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1C55D50-96D1-3DF8-B2CB-257532B42D4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879277"/>
            <a:ext cx="0" cy="297548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i generali relazione">
            <a:extLst>
              <a:ext uri="{FF2B5EF4-FFF2-40B4-BE49-F238E27FC236}">
                <a16:creationId xmlns:a16="http://schemas.microsoft.com/office/drawing/2014/main" id="{77C6F8B1-1443-60AF-5358-3043DED58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12" name="Immagine 11" descr="HR Excellence in Research">
            <a:extLst>
              <a:ext uri="{FF2B5EF4-FFF2-40B4-BE49-F238E27FC236}">
                <a16:creationId xmlns:a16="http://schemas.microsoft.com/office/drawing/2014/main" id="{E44D36D0-417A-C421-F83B-054E50450E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5" name="Immagine 14" descr="Università degli Studi di Firenze. Da un secolo, oltre.">
            <a:extLst>
              <a:ext uri="{FF2B5EF4-FFF2-40B4-BE49-F238E27FC236}">
                <a16:creationId xmlns:a16="http://schemas.microsoft.com/office/drawing/2014/main" id="{7E5625C0-CB92-A003-6422-E81463A97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59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F6060C99-BB9A-56FB-FBD1-E12CD222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80" y="2087137"/>
            <a:ext cx="2242583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47F5891E-A2F5-43A0-4C8F-2D503F0B50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7" y="2087137"/>
            <a:ext cx="2327115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C47FF0D6-2987-AA15-17F5-B7B4C5BF0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50" y="2087137"/>
            <a:ext cx="2327115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2AA653E-37D8-375F-23C9-B814B6E0A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7" y="1431580"/>
            <a:ext cx="2242583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C1C990-9EFB-E0AD-1DF3-CE878822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8447" y="1431579"/>
            <a:ext cx="2327115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52BB241-8BCE-9077-01FB-AC2C8D31D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7050" y="1431579"/>
            <a:ext cx="2327115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4D895E0F-2353-B02B-D67B-92995FC0EC2D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082875"/>
            <a:ext cx="0" cy="275210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54D121D-DE2E-3B6B-3CBC-799D930EC079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082875"/>
            <a:ext cx="0" cy="275210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i generali relazione">
            <a:extLst>
              <a:ext uri="{FF2B5EF4-FFF2-40B4-BE49-F238E27FC236}">
                <a16:creationId xmlns:a16="http://schemas.microsoft.com/office/drawing/2014/main" id="{A586F74A-4394-B52D-46CB-0E2F0585E4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6" name="Immagine 5" descr="HR Excellence in Research">
            <a:extLst>
              <a:ext uri="{FF2B5EF4-FFF2-40B4-BE49-F238E27FC236}">
                <a16:creationId xmlns:a16="http://schemas.microsoft.com/office/drawing/2014/main" id="{CC0DD914-B627-8B18-9F59-A12AD2D66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A3BD4A37-B951-DA84-407E-2529D8755F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60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7" y="1439857"/>
            <a:ext cx="3117275" cy="269843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8" y="1439856"/>
            <a:ext cx="5399999" cy="2598221"/>
          </a:xfrm>
          <a:prstGeom prst="rect">
            <a:avLst/>
          </a:prstGeom>
        </p:spPr>
        <p:txBody>
          <a:bodyPr/>
          <a:lstStyle>
            <a:lvl1pPr marL="366713" indent="0">
              <a:buNone/>
              <a:tabLst/>
              <a:defRPr sz="101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8FCA301-C4DF-C821-081F-64C1694D52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" y="3777264"/>
            <a:ext cx="5399999" cy="604241"/>
          </a:xfrm>
          <a:prstGeom prst="rect">
            <a:avLst/>
          </a:prstGeom>
          <a:solidFill>
            <a:srgbClr val="004C7E">
              <a:alpha val="69086"/>
            </a:srgbClr>
          </a:solidFill>
        </p:spPr>
        <p:txBody>
          <a:bodyPr>
            <a:noAutofit/>
          </a:bodyPr>
          <a:lstStyle>
            <a:lvl1pPr marL="536972" indent="0">
              <a:lnSpc>
                <a:spcPct val="100000"/>
              </a:lnSpc>
              <a:buNone/>
              <a:tabLst/>
              <a:defRPr sz="11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9" name="Immagine 8" descr="HR Excellence in Research">
            <a:extLst>
              <a:ext uri="{FF2B5EF4-FFF2-40B4-BE49-F238E27FC236}">
                <a16:creationId xmlns:a16="http://schemas.microsoft.com/office/drawing/2014/main" id="{35A9B7D0-C4BE-6BF7-B7A4-70C9922E6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A40CB21C-B6A8-4CFA-3CFC-6FBBB75C7D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439854"/>
            <a:ext cx="9144000" cy="3355389"/>
          </a:xfrm>
          <a:prstGeom prst="rect">
            <a:avLst/>
          </a:prstGeom>
        </p:spPr>
        <p:txBody>
          <a:bodyPr/>
          <a:lstStyle>
            <a:lvl1pPr marL="366713" indent="0">
              <a:buNone/>
              <a:tabLst/>
              <a:defRPr sz="101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68C288A2-F4C6-5B1F-8679-87018EA7F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" y="3777264"/>
            <a:ext cx="5399999" cy="604241"/>
          </a:xfrm>
          <a:prstGeom prst="rect">
            <a:avLst/>
          </a:prstGeom>
          <a:solidFill>
            <a:srgbClr val="004C7E">
              <a:alpha val="56000"/>
            </a:srgbClr>
          </a:solidFill>
        </p:spPr>
        <p:txBody>
          <a:bodyPr>
            <a:noAutofit/>
          </a:bodyPr>
          <a:lstStyle>
            <a:lvl1pPr marL="536972" indent="0">
              <a:lnSpc>
                <a:spcPct val="100000"/>
              </a:lnSpc>
              <a:buNone/>
              <a:tabLst/>
              <a:defRPr sz="112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9" name="Immagine 8" descr="HR Excellence in Research">
            <a:extLst>
              <a:ext uri="{FF2B5EF4-FFF2-40B4-BE49-F238E27FC236}">
                <a16:creationId xmlns:a16="http://schemas.microsoft.com/office/drawing/2014/main" id="{7BE1CE76-4D21-2569-9898-F22022C1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51578675-0821-B155-E977-45F67DA4A3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6CED19FB-3545-49A3-228D-FC85FB02A2F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14375" y="1510402"/>
            <a:ext cx="8193088" cy="32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4A266D8-A4AF-84D7-ADF6-1828E181C8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5" name="Immagine 4" descr="HR Excellence in Research">
            <a:extLst>
              <a:ext uri="{FF2B5EF4-FFF2-40B4-BE49-F238E27FC236}">
                <a16:creationId xmlns:a16="http://schemas.microsoft.com/office/drawing/2014/main" id="{9D6CE07E-284D-AD75-EE61-3FC9EC074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9" name="Immagine 8" descr="Università degli Studi di Firenze. Da un secolo, oltre.">
            <a:extLst>
              <a:ext uri="{FF2B5EF4-FFF2-40B4-BE49-F238E27FC236}">
                <a16:creationId xmlns:a16="http://schemas.microsoft.com/office/drawing/2014/main" id="{61E5078F-F20E-B30C-F09C-0266649D4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1" y="1425256"/>
            <a:ext cx="7043738" cy="1146495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338" y="2049912"/>
            <a:ext cx="6610666" cy="3093591"/>
          </a:xfrm>
          <a:prstGeom prst="rect">
            <a:avLst/>
          </a:prstGeom>
        </p:spPr>
      </p:pic>
      <p:pic>
        <p:nvPicPr>
          <p:cNvPr id="7" name="Immagine 6" descr="HR Excellence in Research">
            <a:extLst>
              <a:ext uri="{FF2B5EF4-FFF2-40B4-BE49-F238E27FC236}">
                <a16:creationId xmlns:a16="http://schemas.microsoft.com/office/drawing/2014/main" id="{76B12A7E-CAFE-8485-5915-6A32A5C9FB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  <p:pic>
        <p:nvPicPr>
          <p:cNvPr id="8" name="Immagine 7" descr="Università degli Studi di Firenze. Da un secolo, oltre.">
            <a:extLst>
              <a:ext uri="{FF2B5EF4-FFF2-40B4-BE49-F238E27FC236}">
                <a16:creationId xmlns:a16="http://schemas.microsoft.com/office/drawing/2014/main" id="{54BBABA5-5E37-BA79-8470-5AB2FF6A7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268285" y="180024"/>
            <a:ext cx="2576516" cy="11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98E8233-7190-CB96-D148-DC4A795B5EDB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8400" y="4956929"/>
            <a:ext cx="7574104" cy="18658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buNone/>
              <a:defRPr sz="75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98" y="2366733"/>
            <a:ext cx="8261350" cy="358280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22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641" y="2800561"/>
            <a:ext cx="8261306" cy="364762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187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98" y="3468284"/>
            <a:ext cx="6249988" cy="238990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643" y="3769619"/>
            <a:ext cx="6249988" cy="210067"/>
          </a:xfrm>
          <a:prstGeom prst="rect">
            <a:avLst/>
          </a:prstGeom>
        </p:spPr>
        <p:txBody>
          <a:bodyPr>
            <a:noAutofit/>
          </a:bodyPr>
          <a:lstStyle>
            <a:lvl1pPr marL="4466" indent="0">
              <a:buNone/>
              <a:tabLst/>
              <a:defRPr sz="135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643" y="4042025"/>
            <a:ext cx="6249988" cy="242373"/>
          </a:xfrm>
          <a:prstGeom prst="rect">
            <a:avLst/>
          </a:prstGeom>
        </p:spPr>
        <p:txBody>
          <a:bodyPr>
            <a:noAutofit/>
          </a:bodyPr>
          <a:lstStyle>
            <a:lvl1pPr marL="4466" indent="0">
              <a:buNone/>
              <a:tabLst/>
              <a:defRPr sz="135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98" y="1206937"/>
            <a:ext cx="8261306" cy="7059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7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B6157011-E2F2-75A2-1EFF-F599F5B8E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6161" y="67763"/>
            <a:ext cx="967839" cy="836213"/>
          </a:xfrm>
          <a:prstGeom prst="rect">
            <a:avLst/>
          </a:prstGeom>
        </p:spPr>
      </p:pic>
      <p:pic>
        <p:nvPicPr>
          <p:cNvPr id="8" name="Immagine 7" descr="Università degli Studi di Firenze. Da un secolo, oltre.">
            <a:extLst>
              <a:ext uri="{FF2B5EF4-FFF2-40B4-BE49-F238E27FC236}">
                <a16:creationId xmlns:a16="http://schemas.microsoft.com/office/drawing/2014/main" id="{47466927-E375-3F07-4D66-5B0E68E76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197853" y="160120"/>
            <a:ext cx="1577474" cy="7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13" r:id="rId3"/>
    <p:sldLayoutId id="2147483714" r:id="rId4"/>
    <p:sldLayoutId id="2147483689" r:id="rId5"/>
    <p:sldLayoutId id="2147483712" r:id="rId6"/>
    <p:sldLayoutId id="2147483711" r:id="rId7"/>
    <p:sldLayoutId id="2147483710" r:id="rId8"/>
    <p:sldLayoutId id="2147483705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fi.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tobotanico.sma.unifi.i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04F2D-5A80-071A-AD03-1429902C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 di copertura dinamico per il monitoraggio cooperativo in tempo reale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09573-A532-F2EF-B3A2-B752657A1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Relatore: Prof. Giorgio Battistelli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719AB1-3644-6B6B-B7EF-F1A8EE46F9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Correlatore: Dott. Nicola Forti</a:t>
            </a:r>
          </a:p>
        </p:txBody>
      </p:sp>
    </p:spTree>
    <p:extLst>
      <p:ext uri="{BB962C8B-B14F-4D97-AF65-F5344CB8AC3E}">
        <p14:creationId xmlns:p14="http://schemas.microsoft.com/office/powerpoint/2010/main" val="40656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F85E0-7649-A68E-6513-C4555F08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132" y="174617"/>
            <a:ext cx="4919736" cy="640944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Implementazione degli algoritmi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D56A04-5725-EE22-9AA2-9392F724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229" y="2159284"/>
            <a:ext cx="2242583" cy="1459388"/>
          </a:xfrm>
        </p:spPr>
        <p:txBody>
          <a:bodyPr>
            <a:normAutofit/>
          </a:bodyPr>
          <a:lstStyle/>
          <a:p>
            <a:r>
              <a:rPr lang="it-IT" dirty="0"/>
              <a:t>Librerie utilizzate: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NumPy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Pickle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Matplotlib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Pytorch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7C546E-C5CB-DCC3-2C34-F6788D8C84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2" y="2072523"/>
            <a:ext cx="2327115" cy="1826312"/>
          </a:xfrm>
        </p:spPr>
        <p:txBody>
          <a:bodyPr/>
          <a:lstStyle/>
          <a:p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Libreria open-source per il training dei modelli di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Utilizzata per il calcolo del gradiente dell’indice di copertura totale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A453966-93BF-5ED0-037E-6EBF39B01B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36366" y="1435287"/>
            <a:ext cx="2028482" cy="571500"/>
          </a:xfrm>
        </p:spPr>
        <p:txBody>
          <a:bodyPr/>
          <a:lstStyle/>
          <a:p>
            <a:r>
              <a:rPr lang="it-IT" dirty="0"/>
              <a:t>Operazioni preliminari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3A5C7E-87C8-C8B0-C4E0-8614F2BBBCA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50" y="1916052"/>
            <a:ext cx="2327115" cy="236041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Setting dei parametri iniziali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Estrazione delle traiettorie dei targets (da un dataset fornito)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Generazione delle posizioni iniziali degli agenti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Calcolo degli indici di copertura iniziali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10E58B2-807C-0F9D-F674-7D69F9FE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Implementazione degli algoritmi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99E01A4-4678-6C9A-C0FA-E849B0DD2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687" y="1446705"/>
            <a:ext cx="2789668" cy="383682"/>
          </a:xfrm>
        </p:spPr>
        <p:txBody>
          <a:bodyPr/>
          <a:lstStyle/>
          <a:p>
            <a:r>
              <a:rPr lang="it-IT" dirty="0"/>
              <a:t>Codice implementato in Python: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4A461DF3-53A5-4993-0D89-A1F25C620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1713" y="1400565"/>
            <a:ext cx="1065079" cy="640944"/>
          </a:xfrm>
        </p:spPr>
        <p:txBody>
          <a:bodyPr/>
          <a:lstStyle/>
          <a:p>
            <a:r>
              <a:rPr lang="it-IT" dirty="0" err="1"/>
              <a:t>Pytorch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0004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Simulazione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35DC1DB-5BF5-3611-5F38-5A76A26BDBD8}"/>
              </a:ext>
            </a:extLst>
          </p:cNvPr>
          <p:cNvSpPr txBox="1">
            <a:spLocks/>
          </p:cNvSpPr>
          <p:nvPr/>
        </p:nvSpPr>
        <p:spPr>
          <a:xfrm>
            <a:off x="511941" y="879614"/>
            <a:ext cx="2540748" cy="274919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it-IT" dirty="0"/>
          </a:p>
          <a:p>
            <a:endParaRPr lang="it-IT" dirty="0"/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4826" y="3848563"/>
            <a:ext cx="4869174" cy="604241"/>
          </a:xfrm>
        </p:spPr>
        <p:txBody>
          <a:bodyPr/>
          <a:lstStyle/>
          <a:p>
            <a:r>
              <a:rPr lang="it-IT" dirty="0"/>
              <a:t>Dataset contenente le traiettorie dei target</a:t>
            </a:r>
          </a:p>
        </p:txBody>
      </p:sp>
      <p:pic>
        <p:nvPicPr>
          <p:cNvPr id="9" name="Immagine 8" descr="Immagine che contiene Policromia, Elementi grafici, Arte frattale, arte&#10;&#10;Descrizione generata automaticamente">
            <a:extLst>
              <a:ext uri="{FF2B5EF4-FFF2-40B4-BE49-F238E27FC236}">
                <a16:creationId xmlns:a16="http://schemas.microsoft.com/office/drawing/2014/main" id="{70702D02-CA83-01FA-0718-DA729EF93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7" t="11665" r="7692" b="1633"/>
          <a:stretch/>
        </p:blipFill>
        <p:spPr>
          <a:xfrm>
            <a:off x="4274826" y="896892"/>
            <a:ext cx="4054694" cy="293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testo 5">
                <a:extLst>
                  <a:ext uri="{FF2B5EF4-FFF2-40B4-BE49-F238E27FC236}">
                    <a16:creationId xmlns:a16="http://schemas.microsoft.com/office/drawing/2014/main" id="{5A74F9E7-2C3E-EAFC-88B4-432C1E2A1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495" y="861262"/>
                <a:ext cx="3431742" cy="3402624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𝑴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𝟏𝟎</m:t>
                    </m:r>
                  </m:oMath>
                </a14:m>
                <a:endParaRPr lang="it-IT" sz="1400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𝑵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𝟒</m:t>
                    </m:r>
                  </m:oMath>
                </a14:m>
                <a:endParaRPr lang="it-IT" sz="1400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it-IT" sz="1600" b="1" i="1" dirty="0" err="1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initialAreaSize</a:t>
                </a:r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= 200</a:t>
                </a:r>
              </a:p>
              <a:p>
                <a:pPr>
                  <a:lnSpc>
                    <a:spcPct val="120000"/>
                  </a:lnSpc>
                </a:pPr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Duration = 150  [s]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𝒓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𝟏𝟓𝟎</m:t>
                    </m:r>
                  </m:oMath>
                </a14:m>
                <a:endParaRPr lang="it-IT" sz="1400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𝑴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𝒑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𝟏</m:t>
                    </m:r>
                  </m:oMath>
                </a14:m>
                <a:r>
                  <a:rPr lang="it-IT" dirty="0"/>
                  <a:t> </a:t>
                </a:r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(determina il contributo di ogni agente)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E* = [1, 2]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𝟏𝟓𝟎</m:t>
                    </m:r>
                  </m:oMath>
                </a14:m>
                <a:endParaRPr lang="it-IT" sz="16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</m:t>
                    </m:r>
                  </m:oMath>
                </a14:m>
                <a:endParaRPr lang="it-IT" sz="16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it-IT" sz="16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10" name="Segnaposto testo 5">
                <a:extLst>
                  <a:ext uri="{FF2B5EF4-FFF2-40B4-BE49-F238E27FC236}">
                    <a16:creationId xmlns:a16="http://schemas.microsoft.com/office/drawing/2014/main" id="{5A74F9E7-2C3E-EAFC-88B4-432C1E2A1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95" y="861262"/>
                <a:ext cx="3431742" cy="3402624"/>
              </a:xfrm>
              <a:prstGeom prst="rect">
                <a:avLst/>
              </a:prstGeom>
              <a:blipFill>
                <a:blip r:embed="rId3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46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565" y="353659"/>
            <a:ext cx="3450870" cy="455479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Simulazione con E*=2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Simulazione, E*=2</a:t>
            </a:r>
          </a:p>
          <a:p>
            <a:endParaRPr lang="it-IT" dirty="0"/>
          </a:p>
        </p:txBody>
      </p:sp>
      <p:pic>
        <p:nvPicPr>
          <p:cNvPr id="14" name="Immagine 1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68C2053-FCA4-B15B-4ADA-9D645417A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87"/>
          <a:stretch/>
        </p:blipFill>
        <p:spPr>
          <a:xfrm>
            <a:off x="0" y="2206034"/>
            <a:ext cx="3009690" cy="2487498"/>
          </a:xfrm>
          <a:prstGeom prst="rect">
            <a:avLst/>
          </a:prstGeom>
        </p:spPr>
      </p:pic>
      <p:pic>
        <p:nvPicPr>
          <p:cNvPr id="16" name="Immagine 1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6E229FD-5863-2217-0A1C-29D344C9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87"/>
          <a:stretch/>
        </p:blipFill>
        <p:spPr>
          <a:xfrm>
            <a:off x="3069937" y="2206034"/>
            <a:ext cx="3009687" cy="2487498"/>
          </a:xfrm>
          <a:prstGeom prst="rect">
            <a:avLst/>
          </a:prstGeom>
        </p:spPr>
      </p:pic>
      <p:pic>
        <p:nvPicPr>
          <p:cNvPr id="18" name="Immagine 1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49156D2-0861-01AA-579D-592719DFB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7"/>
          <a:stretch/>
        </p:blipFill>
        <p:spPr>
          <a:xfrm>
            <a:off x="6134313" y="2206034"/>
            <a:ext cx="3009687" cy="2489842"/>
          </a:xfrm>
          <a:prstGeom prst="rect">
            <a:avLst/>
          </a:prstGeom>
        </p:spPr>
      </p:pic>
      <p:pic>
        <p:nvPicPr>
          <p:cNvPr id="20" name="Immagine 19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2B3DD53-3F5E-40E8-9193-AFF06C330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27" t="4614" r="1152" b="57843"/>
          <a:stretch/>
        </p:blipFill>
        <p:spPr>
          <a:xfrm>
            <a:off x="1795773" y="353660"/>
            <a:ext cx="847179" cy="1685332"/>
          </a:xfrm>
          <a:prstGeom prst="rect">
            <a:avLst/>
          </a:prstGeom>
        </p:spPr>
      </p:pic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81A53E7-EF95-253D-B115-28FCDAF8A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09" t="42097" r="1055" b="52137"/>
          <a:stretch/>
        </p:blipFill>
        <p:spPr>
          <a:xfrm>
            <a:off x="2846565" y="1742399"/>
            <a:ext cx="942535" cy="2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670F7EB7-96F3-D892-8037-57F1D6BFD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C570540-EA48-8ACD-77F6-33D12D72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EF00E-BA1E-24D5-8A2D-E9B7D811CA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893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schemi di diapositiva…</a:t>
            </a:r>
          </a:p>
        </p:txBody>
      </p:sp>
    </p:spTree>
    <p:extLst>
      <p:ext uri="{BB962C8B-B14F-4D97-AF65-F5344CB8AC3E}">
        <p14:creationId xmlns:p14="http://schemas.microsoft.com/office/powerpoint/2010/main" val="109262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solo testo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Questi sono due esempi di </a:t>
            </a:r>
            <a:r>
              <a:rPr lang="it-IT" b="1" dirty="0"/>
              <a:t>collegamento ipertestuale: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3" tooltip="Sito web dell'Università degli Studi di Firenze"/>
              </a:rPr>
              <a:t>Sito dell’Università di Firenze</a:t>
            </a:r>
            <a:endParaRPr lang="it-IT" dirty="0"/>
          </a:p>
          <a:p>
            <a:r>
              <a:rPr lang="it-IT" dirty="0">
                <a:hlinkClick r:id="rId4"/>
              </a:rPr>
              <a:t>Orto botanico di Firenze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7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E9B24-6E4F-F7EB-4C10-2A97852E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tabella a doppia entrata</a:t>
            </a:r>
          </a:p>
        </p:txBody>
      </p:sp>
      <p:graphicFrame>
        <p:nvGraphicFramePr>
          <p:cNvPr id="5" name="Tabella 11">
            <a:extLst>
              <a:ext uri="{FF2B5EF4-FFF2-40B4-BE49-F238E27FC236}">
                <a16:creationId xmlns:a16="http://schemas.microsoft.com/office/drawing/2014/main" id="{152FEEC3-73A8-4F1B-1111-9F16B0F9E77A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644149593"/>
              </p:ext>
            </p:extLst>
          </p:nvPr>
        </p:nvGraphicFramePr>
        <p:xfrm>
          <a:off x="794479" y="1259174"/>
          <a:ext cx="8027230" cy="131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446">
                  <a:extLst>
                    <a:ext uri="{9D8B030D-6E8A-4147-A177-3AD203B41FA5}">
                      <a16:colId xmlns:a16="http://schemas.microsoft.com/office/drawing/2014/main" val="2027681112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2832886921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488229091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538969095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3072910527"/>
                    </a:ext>
                  </a:extLst>
                </a:gridCol>
              </a:tblGrid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Variabile A/</a:t>
                      </a:r>
                      <a:r>
                        <a:rPr lang="it-IT" sz="110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1</a:t>
                      </a: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61997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X</a:t>
                      </a: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92648347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6659199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Nota 1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52070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97E104-0AEE-B88B-31D8-B2FF831FA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03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#parola chiave</a:t>
            </a:r>
          </a:p>
        </p:txBody>
      </p:sp>
    </p:spTree>
    <p:extLst>
      <p:ext uri="{BB962C8B-B14F-4D97-AF65-F5344CB8AC3E}">
        <p14:creationId xmlns:p14="http://schemas.microsoft.com/office/powerpoint/2010/main" val="343279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</a:t>
            </a:r>
          </a:p>
        </p:txBody>
      </p:sp>
      <p:pic>
        <p:nvPicPr>
          <p:cNvPr id="7" name="Segnaposto immagine 6" descr="Studentesse sedute su una panchina all'Orto botanico di Firenze.">
            <a:extLst>
              <a:ext uri="{FF2B5EF4-FFF2-40B4-BE49-F238E27FC236}">
                <a16:creationId xmlns:a16="http://schemas.microsoft.com/office/drawing/2014/main" id="{22D50104-7E08-2F2D-10C8-380A3234CE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2D6880-2A5D-2955-D11B-F7D26160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" y="3777265"/>
            <a:ext cx="5399999" cy="449962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24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9A2D7E3-848B-6CBD-17CE-14130C17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 e testo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664A87-C6C9-9A06-22A6-B8BACADEE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7" y="1439857"/>
            <a:ext cx="3117275" cy="319210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Segnaposto immagine 7" descr="Studentesse sedute su una panchina all'Orto botanico di Firenze.">
            <a:extLst>
              <a:ext uri="{FF2B5EF4-FFF2-40B4-BE49-F238E27FC236}">
                <a16:creationId xmlns:a16="http://schemas.microsoft.com/office/drawing/2014/main" id="{9B5AD85D-7736-960C-1F4F-F329B380AC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FCDE491-987F-AD57-4E2F-8E154AE4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" y="3477465"/>
            <a:ext cx="5399999" cy="464952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95350A-591D-AE02-75C6-C3BED0735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5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308" y="345642"/>
            <a:ext cx="4749384" cy="455479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Controllo di copertura dinamico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endParaRPr lang="it-IT" dirty="0"/>
          </a:p>
        </p:txBody>
      </p:sp>
      <p:pic>
        <p:nvPicPr>
          <p:cNvPr id="11" name="Immagine 10" descr="Immagine che contiene Arte bambini, diagramma, design&#10;&#10;Descrizione generata automaticamente">
            <a:extLst>
              <a:ext uri="{FF2B5EF4-FFF2-40B4-BE49-F238E27FC236}">
                <a16:creationId xmlns:a16="http://schemas.microsoft.com/office/drawing/2014/main" id="{ABA7D3E0-5A92-A18A-739B-33C09D1E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5" t="4190" r="10196" b="3851"/>
          <a:stretch/>
        </p:blipFill>
        <p:spPr>
          <a:xfrm>
            <a:off x="4394480" y="1255102"/>
            <a:ext cx="4444309" cy="3397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2795112"/>
                <a:ext cx="3736502" cy="274919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𝑨𝒍𝒈𝒐𝒓𝒊𝒕𝒎𝒐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𝒄𝒐𝒑𝒆𝒓𝒕𝒖𝒓𝒂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𝒅𝒊𝒏𝒂𝒎𝒊𝒄𝒐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:</m:t>
                      </m:r>
                    </m:oMath>
                  </m:oMathPara>
                </a14:m>
                <a:endParaRPr lang="it-IT" sz="1800" b="1" dirty="0">
                  <a:solidFill>
                    <a:srgbClr val="72727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Strategia ‘</a:t>
                </a:r>
                <a:r>
                  <a:rPr lang="it-IT" sz="1400" i="1" dirty="0" err="1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greedy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’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Tecnica di ottimizzazione: metodo di ascesa del gradiente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Implementazione in 3 versioni differenti</a:t>
                </a:r>
              </a:p>
              <a:p>
                <a:pPr>
                  <a:lnSpc>
                    <a:spcPct val="110000"/>
                  </a:lnSpc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2795112"/>
                <a:ext cx="3736502" cy="2749190"/>
              </a:xfrm>
              <a:prstGeom prst="rect">
                <a:avLst/>
              </a:prstGeom>
              <a:blipFill>
                <a:blip r:embed="rId3"/>
                <a:stretch>
                  <a:fillRect l="-326" r="-1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testo 5">
                <a:extLst>
                  <a:ext uri="{FF2B5EF4-FFF2-40B4-BE49-F238E27FC236}">
                    <a16:creationId xmlns:a16="http://schemas.microsoft.com/office/drawing/2014/main" id="{EEE3DD13-461E-5A96-4B26-E2B336A061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1130024"/>
                <a:ext cx="3736502" cy="14417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7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𝑶𝒃𝒃𝒊𝒆𝒕𝒕𝒊𝒗𝒐</m:t>
                      </m:r>
                      <m:r>
                        <a:rPr lang="it-IT" sz="17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:</m:t>
                      </m:r>
                    </m:oMath>
                  </m:oMathPara>
                </a14:m>
                <a:endParaRPr lang="it-IT" sz="1700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Implementazione di un algoritmo che permetta di determinare le traiettorie degli agenti al fine di coprire al meglio i target dinamici nel tempo 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3" name="Segnaposto testo 5">
                <a:extLst>
                  <a:ext uri="{FF2B5EF4-FFF2-40B4-BE49-F238E27FC236}">
                    <a16:creationId xmlns:a16="http://schemas.microsoft.com/office/drawing/2014/main" id="{EEE3DD13-461E-5A96-4B26-E2B336A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1130024"/>
                <a:ext cx="3736502" cy="1441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1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A3129-65E5-F23F-92DE-937F55F4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2 colonne di testo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B08D8C-D67B-78D3-20E1-9F798DC5A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424246-ED3B-B3D9-D3BF-C22D1453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CEC069C-669F-1616-E410-3FD415D77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500F27-E965-C28F-B938-1571356C25D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8093F5C-0C01-2A95-57A6-C50E77DF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46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F85E0-7649-A68E-6513-C4555F08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3 colonne di testo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72A1808-55C2-08F5-5A35-AE1802E3D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D56A04-5725-EE22-9AA2-9392F724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67943FE-52BD-257B-D420-426587CCBE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7C546E-C5CB-DCC3-2C34-F6788D8C84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A453966-93BF-5ED0-037E-6EBF39B01B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3A5C7E-87C8-C8B0-C4E0-8614F2BBBCA8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10E58B2-807C-0F9D-F674-7D69F9FE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05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BC80FAA-9435-E04B-A7B3-D175AA51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7916F2-F149-6048-9C0C-A3C1EE95E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CD1E0-52F9-E149-A57F-714D4553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BA6F7-C967-CF4D-AD7D-FC0390131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B8E93C-7698-414F-97DD-BFDA41429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C35DC1DB-5BF5-3611-5F38-5A76A26BD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941" y="879614"/>
                <a:ext cx="3431742" cy="27491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𝑴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#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targets dinamici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𝒒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𝒋</m:t>
                        </m:r>
                      </m:sub>
                    </m:sSub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𝒕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ℝ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 dirty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posizioni target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𝑵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#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agenti dinamici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𝒑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ℝ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posizioni agenti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𝒓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ℝ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raggio di copertura agenti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𝒍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1600" b="1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600" b="1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it-IT" sz="1600" b="1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 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distanza tra l’agente i e il target j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𝑴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𝒑</m:t>
                        </m:r>
                      </m:sub>
                    </m:sSub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ℝ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  </m:t>
                    </m:r>
                  </m:oMath>
                </a14:m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qualità di rilevamento di picco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C35DC1DB-5BF5-3611-5F38-5A76A26B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1" y="879614"/>
                <a:ext cx="3431742" cy="2749190"/>
              </a:xfrm>
              <a:prstGeom prst="rect">
                <a:avLst/>
              </a:prstGeom>
              <a:blipFill>
                <a:blip r:embed="rId2"/>
                <a:stretch>
                  <a:fillRect l="-533" t="-1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DB7D27E1-0B72-1079-17B6-4B218557E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0221" y="879614"/>
                <a:ext cx="4589036" cy="1240110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Funzione di misurazione: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200" b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d>
                        <m:d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it-IT" sz="1200" b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it-IT" sz="1200" b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b="1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sz="1200" b="1" i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sz="1200" b="1" i="1">
                                                  <a:solidFill>
                                                    <a:srgbClr val="72727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200" b="1" i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200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200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𝒊𝒋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it-IT" sz="1200" b="1" i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200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200" b="1">
                                                  <a:solidFill>
                                                    <a:srgbClr val="72727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it-IT" sz="1200" b="1">
                                                  <a:solidFill>
                                                    <a:srgbClr val="72727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1200" b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1200" b="1" i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200" b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it-IT" sz="1200" b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1200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𝒔𝒆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/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it-IT" sz="1200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𝒔𝒆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200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DB7D27E1-0B72-1079-17B6-4B218557E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21" y="879614"/>
                <a:ext cx="4589036" cy="1240110"/>
              </a:xfrm>
              <a:prstGeom prst="rect">
                <a:avLst/>
              </a:prstGeom>
              <a:blipFill>
                <a:blip r:embed="rId3"/>
                <a:stretch>
                  <a:fillRect t="-1471" b="-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schermata, design, cubo">
            <a:extLst>
              <a:ext uri="{FF2B5EF4-FFF2-40B4-BE49-F238E27FC236}">
                <a16:creationId xmlns:a16="http://schemas.microsoft.com/office/drawing/2014/main" id="{1EC74DC5-B5E4-86B0-145D-E8187D948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33" t="16828" r="15684" b="10409"/>
          <a:stretch/>
        </p:blipFill>
        <p:spPr>
          <a:xfrm>
            <a:off x="5200319" y="2202553"/>
            <a:ext cx="2636520" cy="2648877"/>
          </a:xfrm>
          <a:prstGeom prst="rect">
            <a:avLst/>
          </a:prstGeom>
        </p:spPr>
      </p:pic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" y="3777264"/>
            <a:ext cx="4869174" cy="604241"/>
          </a:xfrm>
        </p:spPr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</p:spTree>
    <p:extLst>
      <p:ext uri="{BB962C8B-B14F-4D97-AF65-F5344CB8AC3E}">
        <p14:creationId xmlns:p14="http://schemas.microsoft.com/office/powerpoint/2010/main" val="25924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35DC1DB-5BF5-3611-5F38-5A76A26BDBD8}"/>
              </a:ext>
            </a:extLst>
          </p:cNvPr>
          <p:cNvSpPr txBox="1">
            <a:spLocks/>
          </p:cNvSpPr>
          <p:nvPr/>
        </p:nvSpPr>
        <p:spPr>
          <a:xfrm>
            <a:off x="511941" y="879614"/>
            <a:ext cx="2540748" cy="274919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it-IT" dirty="0"/>
          </a:p>
          <a:p>
            <a:endParaRPr lang="it-IT" dirty="0"/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4826" y="3848563"/>
            <a:ext cx="4869174" cy="604241"/>
          </a:xfrm>
        </p:spPr>
        <p:txBody>
          <a:bodyPr/>
          <a:lstStyle/>
          <a:p>
            <a:r>
              <a:rPr lang="it-IT" dirty="0"/>
              <a:t>Logica della formulazione matematica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Indici di copertura dei target j: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𝑬</m:t>
                          </m:r>
                        </m:e>
                        <m:sub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𝒄𝒐𝒏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𝒇𝒊𝒔𝒔𝒂𝒕𝒐</m:t>
                          </m:r>
                        </m:e>
                      </m:nary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  <a:blipFill>
                <a:blip r:embed="rId2"/>
                <a:stretch>
                  <a:fillRect t="-12500" b="-7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Indice di copertura totale: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𝑬</m:t>
                      </m:r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𝑴</m:t>
                          </m:r>
                        </m:sup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  <a:blipFill>
                <a:blip r:embed="rId3"/>
                <a:stretch>
                  <a:fillRect t="-12500" b="-7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3444281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Funzione sigmoidale: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25" b="1" i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</m:d>
                      <m:r>
                        <a:rPr lang="it-IT" sz="1125" b="1" i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𝐭𝐚𝐧𝐡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</m:d>
                                  <m:r>
                                    <a:rPr lang="it-IT" sz="1125" b="1" i="0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1125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p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num>
                        <m:den>
                          <m:r>
                            <a:rPr lang="it-IT" sz="1125" b="1" i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3444281"/>
                <a:ext cx="4589036" cy="1023194"/>
              </a:xfrm>
              <a:prstGeom prst="rect">
                <a:avLst/>
              </a:prstGeom>
              <a:blipFill>
                <a:blip r:embed="rId4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testo 6">
                <a:extLst>
                  <a:ext uri="{FF2B5EF4-FFF2-40B4-BE49-F238E27FC236}">
                    <a16:creationId xmlns:a16="http://schemas.microsoft.com/office/drawing/2014/main" id="{21A75736-C801-45F6-FF85-1047FFB081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4439481"/>
                <a:ext cx="4589036" cy="682597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𝑬</m:t>
                          </m:r>
                        </m:e>
                        <m:sup>
                          <m: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𝒔𝒐𝒈𝒍𝒊𝒂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𝒅𝒊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𝒄𝒐𝒑𝒆𝒓𝒕𝒖𝒓𝒂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d>
                        <m:dPr>
                          <m:ctrlP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𝑳𝑩</m:t>
                          </m:r>
                        </m:e>
                      </m:d>
                    </m:oMath>
                  </m:oMathPara>
                </a14:m>
                <a:endParaRPr lang="it-IT" sz="1125" b="1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Segnaposto testo 6">
                <a:extLst>
                  <a:ext uri="{FF2B5EF4-FFF2-40B4-BE49-F238E27FC236}">
                    <a16:creationId xmlns:a16="http://schemas.microsoft.com/office/drawing/2014/main" id="{21A75736-C801-45F6-FF85-1047FFB0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4439481"/>
                <a:ext cx="4589036" cy="682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71E7E6F-6661-8D65-B7E5-E6E3B7C88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826" y="1120503"/>
            <a:ext cx="4248124" cy="26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24" y="303845"/>
            <a:ext cx="1541951" cy="483077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Algoritmi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1250779"/>
                <a:ext cx="3736502" cy="27491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𝑴𝒆𝒕𝒐𝒅𝒐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𝒂𝒔𝒄𝒆𝒔𝒂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𝒅𝒆𝒍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𝒈𝒓𝒂𝒅𝒊𝒆𝒏𝒕𝒆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Massimizzazione dell’indice di copertura totale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Per ogni agente viene calcolato il gradiente della funzione obbiettivo rispetto alle posizioni sia di droni che di target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 aggiornate le traiettorie degli agenti seguendo la direzione del gradiente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1250779"/>
                <a:ext cx="3736502" cy="2749190"/>
              </a:xfrm>
              <a:prstGeom prst="rect">
                <a:avLst/>
              </a:prstGeom>
              <a:blipFill>
                <a:blip r:embed="rId2"/>
                <a:stretch>
                  <a:fillRect r="-1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erchio, diagramma, linea, Parallelo&#10;&#10;Descrizione generata automaticamente">
            <a:extLst>
              <a:ext uri="{FF2B5EF4-FFF2-40B4-BE49-F238E27FC236}">
                <a16:creationId xmlns:a16="http://schemas.microsoft.com/office/drawing/2014/main" id="{2F6104DE-681F-8867-EC68-4D98F7E9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3" t="6793" r="7737"/>
          <a:stretch/>
        </p:blipFill>
        <p:spPr>
          <a:xfrm>
            <a:off x="4280087" y="1236328"/>
            <a:ext cx="4478582" cy="35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818" y="276545"/>
            <a:ext cx="4842363" cy="483077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Versione 1: ascesa del gradiente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A9FDD90-8D47-BA94-E72A-331E62D74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" r="1419"/>
          <a:stretch/>
        </p:blipFill>
        <p:spPr>
          <a:xfrm>
            <a:off x="1375260" y="975332"/>
            <a:ext cx="6393480" cy="2817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A5A615F-29EE-9730-21AC-5B8008250A06}"/>
                  </a:ext>
                </a:extLst>
              </p:cNvPr>
              <p:cNvSpPr txBox="1"/>
              <p:nvPr/>
            </p:nvSpPr>
            <p:spPr>
              <a:xfrm>
                <a:off x="246588" y="4321517"/>
                <a:ext cx="5049898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𝑷𝒓𝒐𝒃𝒍𝒆𝒎𝒂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𝒅𝒆𝒍𝒍𝒂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𝒄𝒐𝒍𝒍𝒊𝒔𝒊𝒐𝒏𝒆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𝒕𝒓𝒂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𝒈𝒍𝒊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𝒂𝒈𝒆𝒏𝒕𝒊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A5A615F-29EE-9730-21AC-5B800825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" y="4321517"/>
                <a:ext cx="5049898" cy="39703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DA69236-3695-1DF5-C5B6-9A81F472ED93}"/>
                  </a:ext>
                </a:extLst>
              </p:cNvPr>
              <p:cNvSpPr txBox="1"/>
              <p:nvPr/>
            </p:nvSpPr>
            <p:spPr>
              <a:xfrm>
                <a:off x="246588" y="3930225"/>
                <a:ext cx="8208095" cy="293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3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𝜺</m:t>
                    </m:r>
                    <m:r>
                      <a:rPr lang="it-IT" sz="13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passo di salita, responsabile della velocità con cui gli agenti si muovono seguendo il gradiente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DA69236-3695-1DF5-C5B6-9A81F472E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" y="3930225"/>
                <a:ext cx="8208095" cy="293991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72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988" y="276630"/>
            <a:ext cx="5686021" cy="483077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Versione 2: aggiunta moto Browniano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3B309CC1-0735-863A-F658-461D52CC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47" y="2130377"/>
            <a:ext cx="5728546" cy="2740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5">
                <a:extLst>
                  <a:ext uri="{FF2B5EF4-FFF2-40B4-BE49-F238E27FC236}">
                    <a16:creationId xmlns:a16="http://schemas.microsoft.com/office/drawing/2014/main" id="{42B8622F-76FF-A8FC-E342-9690CB4588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588" y="926743"/>
                <a:ext cx="3246640" cy="38404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𝑪𝒐𝒎𝒑𝒐𝒏𝒆𝒏𝒕𝒆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𝑩𝒓𝒐𝒘𝒏𝒊𝒂𝒏𝒂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400" b="1" dirty="0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  <m:t>η</m:t>
                        </m:r>
                      </m:e>
                      <m:sub>
                        <m:r>
                          <a:rPr lang="it-IT" sz="1400" b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400" b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14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400" b="1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14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𝑔𝑎𝑢𝑠𝑠</m:t>
                                  </m:r>
                                </m:e>
                                <m: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4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it-IT" sz="14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  <m:r>
                                <a:rPr lang="it-IT" sz="14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  ∗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it-IT" sz="14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1400" b="1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4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𝑔𝑎𝑢𝑠𝑠</m:t>
                                  </m:r>
                                </m:e>
                                <m: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4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14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   ∗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it-IT" sz="14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1400" b="1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it-IT" sz="1400" b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it-IT" sz="1400" b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400" b="1" dirty="0">
                    <a:solidFill>
                      <a:srgbClr val="727272"/>
                    </a:solidFill>
                    <a:ea typeface="Verdana" panose="020B0604030504040204" pitchFamily="34" charset="0"/>
                  </a:rPr>
                  <a:t>Direzione casuale del moto: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4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it-IT" sz="14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sz="14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it-IT" sz="14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it-IT" sz="14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400" b="1" dirty="0">
                    <a:solidFill>
                      <a:srgbClr val="727272"/>
                    </a:solidFill>
                    <a:ea typeface="Verdana" panose="020B0604030504040204" pitchFamily="34" charset="0"/>
                  </a:rPr>
                  <a:t>Intensità del moto: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b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𝒈𝒂𝒖𝒔𝒔</m:t>
                        </m:r>
                      </m:e>
                      <m:sub>
                        <m:r>
                          <a:rPr lang="it-IT" sz="1400" b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4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400" b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~ </m:t>
                    </m:r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𝑵</m:t>
                    </m:r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𝟎</m:t>
                    </m:r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𝟏</m:t>
                    </m:r>
                    <m:r>
                      <a:rPr lang="it-IT" sz="1400" b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endParaRPr lang="it-IT" sz="1400" b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Segnaposto testo 5">
                <a:extLst>
                  <a:ext uri="{FF2B5EF4-FFF2-40B4-BE49-F238E27FC236}">
                    <a16:creationId xmlns:a16="http://schemas.microsoft.com/office/drawing/2014/main" id="{42B8622F-76FF-A8FC-E342-9690CB45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" y="926743"/>
                <a:ext cx="3246640" cy="3840480"/>
              </a:xfrm>
              <a:prstGeom prst="rect">
                <a:avLst/>
              </a:prstGeom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668" y="276630"/>
            <a:ext cx="6985947" cy="483077"/>
          </a:xfrm>
        </p:spPr>
        <p:txBody>
          <a:bodyPr/>
          <a:lstStyle/>
          <a:p>
            <a:r>
              <a:rPr lang="it-IT" sz="1900" dirty="0">
                <a:solidFill>
                  <a:srgbClr val="727272"/>
                </a:solidFill>
                <a:cs typeface="+mn-cs"/>
              </a:rPr>
              <a:t>Versione 3: aggiunta di un potenziale repulsivo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p:pic>
        <p:nvPicPr>
          <p:cNvPr id="6" name="Immagine 5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6B4E204C-4F9E-E6F2-0653-C5A553AA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6" y="797134"/>
            <a:ext cx="7122228" cy="3432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E57E4CF-363A-57D5-B0D6-4B0E10293465}"/>
                  </a:ext>
                </a:extLst>
              </p:cNvPr>
              <p:cNvSpPr txBox="1"/>
              <p:nvPr/>
            </p:nvSpPr>
            <p:spPr>
              <a:xfrm>
                <a:off x="246588" y="4383413"/>
                <a:ext cx="5049898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𝑹𝒊𝒔𝒐𝒍𝒗𝒆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𝒍𝒂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𝒄𝒐𝒍𝒍𝒊𝒔𝒊𝒐𝒏𝒆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𝒕𝒓𝒂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𝒈𝒍𝒊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𝒂𝒈𝒆𝒏𝒕𝒊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E57E4CF-363A-57D5-B0D6-4B0E1029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" y="4383413"/>
                <a:ext cx="5049898" cy="39703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5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35DC1DB-5BF5-3611-5F38-5A76A26BDBD8}"/>
              </a:ext>
            </a:extLst>
          </p:cNvPr>
          <p:cNvSpPr txBox="1">
            <a:spLocks/>
          </p:cNvSpPr>
          <p:nvPr/>
        </p:nvSpPr>
        <p:spPr>
          <a:xfrm>
            <a:off x="511941" y="879614"/>
            <a:ext cx="2540748" cy="274919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it-IT" dirty="0"/>
          </a:p>
          <a:p>
            <a:endParaRPr lang="it-IT" dirty="0"/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4826" y="3848563"/>
            <a:ext cx="4869174" cy="604241"/>
          </a:xfrm>
        </p:spPr>
        <p:txBody>
          <a:bodyPr/>
          <a:lstStyle/>
          <a:p>
            <a:r>
              <a:rPr lang="it-IT" dirty="0"/>
              <a:t>Definizione dei parametri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Forza repulsiva totale tra l’agente ‘i’ e l’agente ‘k’: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400" b="1" i="1" dirty="0">
                          <a:solidFill>
                            <a:srgbClr val="727272"/>
                          </a:solidFill>
                          <a:ea typeface="Verdana" panose="020B0604030504040204" pitchFamily="34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it-IT" sz="1400" b="1" i="1" dirty="0" smtClean="0">
                          <a:solidFill>
                            <a:srgbClr val="727272"/>
                          </a:solidFill>
                          <a:ea typeface="Verdan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1400" b="1" i="1" dirty="0">
                          <a:solidFill>
                            <a:srgbClr val="727272"/>
                          </a:solidFill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400" b="1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400" b="1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𝒌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≠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1400" b="1" i="1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sz="1400" b="1" i="1" dirty="0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it-IT" sz="1400" b="1" i="1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it-IT" sz="1400" b="1" i="1" dirty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𝒌</m:t>
                              </m:r>
                            </m:sup>
                          </m:sSubSup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1400" b="1" i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  <a:blipFill>
                <a:blip r:embed="rId2"/>
                <a:stretch>
                  <a:fillRect t="-33929" b="-95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Componente repulsiva: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12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η</m:t>
                          </m:r>
                        </m:e>
                        <m:sub>
                          <m: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</m:sub>
                        <m:sup>
                          <m: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𝒌</m:t>
                          </m:r>
                        </m:sup>
                      </m:sSubSup>
                      <m:d>
                        <m:dPr>
                          <m:ctrlP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2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𝒕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𝒕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𝜹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   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𝒔𝒆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𝒊𝒌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≤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e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𝟎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                                                            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𝒔𝒆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𝒊𝒌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&gt;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125" b="1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  <a:blipFill>
                <a:blip r:embed="rId3"/>
                <a:stretch>
                  <a:fillRect t="-1786"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3906071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Distanza tra l’agente ‘i’ e l’agente ‘k’ al tempo ‘t’: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𝒊𝒌</m:t>
                          </m:r>
                        </m:sub>
                      </m:sSub>
                      <m:d>
                        <m:d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200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it-IT" sz="1200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|</m:t>
                      </m:r>
                    </m:oMath>
                  </m:oMathPara>
                </a14:m>
                <a:endParaRPr lang="it-IT" sz="12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3906071"/>
                <a:ext cx="4589036" cy="1023194"/>
              </a:xfrm>
              <a:prstGeom prst="rect">
                <a:avLst/>
              </a:prstGeom>
              <a:blipFill>
                <a:blip r:embed="rId4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AAA5738-03FD-F016-CC44-B8E2C60A42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3" t="11351" r="8462" b="3282"/>
          <a:stretch/>
        </p:blipFill>
        <p:spPr>
          <a:xfrm>
            <a:off x="4485841" y="916499"/>
            <a:ext cx="4019155" cy="29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3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" id="{F08F80F9-2B5C-1F48-BD1C-1291D8F9AB84}" vid="{561D39FE-6784-7241-80A2-514BA69D0D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344</TotalTime>
  <Words>574</Words>
  <Application>Microsoft Office PowerPoint</Application>
  <PresentationFormat>Presentazione su schermo (16:9)</PresentationFormat>
  <Paragraphs>120</Paragraphs>
  <Slides>22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Fira Sans</vt:lpstr>
      <vt:lpstr>Verdana</vt:lpstr>
      <vt:lpstr>Template UniFI</vt:lpstr>
      <vt:lpstr>Controllo di copertura dinamico per il monitoraggio cooperativo in tempo reale</vt:lpstr>
      <vt:lpstr>Controllo di copertura dinamico</vt:lpstr>
      <vt:lpstr>Presentazione standard di PowerPoint</vt:lpstr>
      <vt:lpstr>Presentazione standard di PowerPoint</vt:lpstr>
      <vt:lpstr>Algoritmi</vt:lpstr>
      <vt:lpstr>Versione 1: ascesa del gradiente</vt:lpstr>
      <vt:lpstr>Versione 2: aggiunta moto Browniano</vt:lpstr>
      <vt:lpstr>Versione 3: aggiunta di un potenziale repulsivo</vt:lpstr>
      <vt:lpstr>Presentazione standard di PowerPoint</vt:lpstr>
      <vt:lpstr>Implementazione degli algoritmi</vt:lpstr>
      <vt:lpstr>Presentazione standard di PowerPoint</vt:lpstr>
      <vt:lpstr>Simulazione con E*=2</vt:lpstr>
      <vt:lpstr>Presentazione standard di PowerPoint</vt:lpstr>
      <vt:lpstr>Alcuni schemi di diapositiva…</vt:lpstr>
      <vt:lpstr>Slide solo testo</vt:lpstr>
      <vt:lpstr>Slide tabella a doppia entrata</vt:lpstr>
      <vt:lpstr>Slide #parola chiave</vt:lpstr>
      <vt:lpstr>Slide immagine</vt:lpstr>
      <vt:lpstr>Slide immagine e testo</vt:lpstr>
      <vt:lpstr>Slide a 2 colonne di testo</vt:lpstr>
      <vt:lpstr>Slide a 3 colonne di testo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cp:keywords/>
  <dc:description/>
  <cp:lastModifiedBy>Ivan Necerini</cp:lastModifiedBy>
  <cp:revision>37</cp:revision>
  <dcterms:created xsi:type="dcterms:W3CDTF">2023-05-29T14:12:34Z</dcterms:created>
  <dcterms:modified xsi:type="dcterms:W3CDTF">2024-07-03T11:02:55Z</dcterms:modified>
  <cp:category/>
</cp:coreProperties>
</file>