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1"/>
  </p:sldMasterIdLst>
  <p:notesMasterIdLst>
    <p:notesMasterId r:id="rId18"/>
  </p:notesMasterIdLst>
  <p:handoutMasterIdLst>
    <p:handoutMasterId r:id="rId19"/>
  </p:handoutMasterIdLst>
  <p:sldIdLst>
    <p:sldId id="277" r:id="rId2"/>
    <p:sldId id="299" r:id="rId3"/>
    <p:sldId id="300" r:id="rId4"/>
    <p:sldId id="303" r:id="rId5"/>
    <p:sldId id="304" r:id="rId6"/>
    <p:sldId id="301" r:id="rId7"/>
    <p:sldId id="302" r:id="rId8"/>
    <p:sldId id="278" r:id="rId9"/>
    <p:sldId id="287" r:id="rId10"/>
    <p:sldId id="296" r:id="rId11"/>
    <p:sldId id="293" r:id="rId12"/>
    <p:sldId id="294" r:id="rId13"/>
    <p:sldId id="295" r:id="rId14"/>
    <p:sldId id="297" r:id="rId15"/>
    <p:sldId id="298" r:id="rId16"/>
    <p:sldId id="262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iversità di Firenze" id="{520D3306-1561-5743-87FC-F53F0B38378C}">
          <p14:sldIdLst>
            <p14:sldId id="277"/>
            <p14:sldId id="299"/>
            <p14:sldId id="300"/>
            <p14:sldId id="303"/>
            <p14:sldId id="304"/>
            <p14:sldId id="301"/>
            <p14:sldId id="302"/>
            <p14:sldId id="278"/>
            <p14:sldId id="287"/>
            <p14:sldId id="296"/>
            <p14:sldId id="293"/>
            <p14:sldId id="294"/>
            <p14:sldId id="295"/>
            <p14:sldId id="297"/>
            <p14:sldId id="298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A41"/>
    <a:srgbClr val="004C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Stile scuro 1 - Color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79" autoAdjust="0"/>
    <p:restoredTop sz="95033" autoAdjust="0"/>
  </p:normalViewPr>
  <p:slideViewPr>
    <p:cSldViewPr snapToGrid="0" snapToObjects="1">
      <p:cViewPr varScale="1">
        <p:scale>
          <a:sx n="109" d="100"/>
          <a:sy n="109" d="100"/>
        </p:scale>
        <p:origin x="442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8" d="100"/>
          <a:sy n="138" d="100"/>
        </p:scale>
        <p:origin x="536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BE8E263-63B2-8F46-AB13-25ACC3A615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5DA6859-990C-7C4C-BE71-DABC78436F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02513-12D4-7C45-A4B1-0A7A90C954B8}" type="datetimeFigureOut">
              <a:rPr lang="it-IT" smtClean="0"/>
              <a:t>02/07/2024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D1BC25-3502-BF49-B8D6-A38595555E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D873EA4-7348-0245-AA8D-B2CBA2DCAB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8D0A8-37A5-BE4D-90A6-FB32B9A6CB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9569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D7045-9255-E947-B6AE-7BFBA280817C}" type="datetimeFigureOut">
              <a:rPr lang="it-IT" smtClean="0"/>
              <a:t>02/07/2024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D7B2-511C-5746-97D1-507EEDB388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215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4357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8938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662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ert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FFE5A08F-DEC0-CE1D-72EE-478401B6064F}"/>
              </a:ext>
            </a:extLst>
          </p:cNvPr>
          <p:cNvSpPr>
            <a:spLocks/>
          </p:cNvSpPr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8" name="Titolo 17">
            <a:extLst>
              <a:ext uri="{FF2B5EF4-FFF2-40B4-BE49-F238E27FC236}">
                <a16:creationId xmlns:a16="http://schemas.microsoft.com/office/drawing/2014/main" id="{CEFB5359-D527-5386-8780-AEC4E614AC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301" y="1617760"/>
            <a:ext cx="7043738" cy="942899"/>
          </a:xfrm>
          <a:prstGeom prst="rect">
            <a:avLst/>
          </a:prstGeom>
        </p:spPr>
        <p:txBody>
          <a:bodyPr/>
          <a:lstStyle>
            <a:lvl1pPr>
              <a:defRPr sz="2625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dirty="0"/>
              <a:t>Titolo della presentazione</a:t>
            </a:r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9E75C62D-ED0C-5FA1-3F80-6577C3AA3E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7301" y="2608876"/>
            <a:ext cx="7043738" cy="728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75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25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25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25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25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it-IT" dirty="0"/>
              <a:t>Sottotitolo (eventuale)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55A2BEB-DFB3-565B-A85A-A341E3D26F31}"/>
              </a:ext>
            </a:extLst>
          </p:cNvPr>
          <p:cNvSpPr>
            <a:spLocks/>
          </p:cNvSpPr>
          <p:nvPr userDrawn="1"/>
        </p:nvSpPr>
        <p:spPr>
          <a:xfrm>
            <a:off x="0" y="4120161"/>
            <a:ext cx="5379244" cy="2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B488F2FC-ABE9-997E-599F-90E276F178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00950" y="4120162"/>
            <a:ext cx="4178299" cy="2678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1">
                <a:solidFill>
                  <a:srgbClr val="004C7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rgbClr val="004C7E"/>
                </a:solidFill>
              </a:defRPr>
            </a:lvl2pPr>
            <a:lvl3pPr>
              <a:defRPr>
                <a:solidFill>
                  <a:srgbClr val="004C7E"/>
                </a:solidFill>
              </a:defRPr>
            </a:lvl3pPr>
            <a:lvl4pPr>
              <a:defRPr>
                <a:solidFill>
                  <a:srgbClr val="004C7E"/>
                </a:solidFill>
              </a:defRPr>
            </a:lvl4pPr>
            <a:lvl5pPr>
              <a:defRPr>
                <a:solidFill>
                  <a:srgbClr val="004C7E"/>
                </a:solidFill>
              </a:defRPr>
            </a:lvl5pPr>
          </a:lstStyle>
          <a:p>
            <a:pPr lvl="0"/>
            <a:r>
              <a:rPr lang="it-IT" dirty="0"/>
              <a:t>Relatore: Verdana 20pt</a:t>
            </a:r>
          </a:p>
        </p:txBody>
      </p:sp>
      <p:sp>
        <p:nvSpPr>
          <p:cNvPr id="24" name="Segnaposto testo 22">
            <a:extLst>
              <a:ext uri="{FF2B5EF4-FFF2-40B4-BE49-F238E27FC236}">
                <a16:creationId xmlns:a16="http://schemas.microsoft.com/office/drawing/2014/main" id="{7E661FC8-9ABE-E7BC-00A3-B4CEDC9565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0949" y="4388052"/>
            <a:ext cx="4178299" cy="2678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rgbClr val="004C7E"/>
                </a:solidFill>
              </a:defRPr>
            </a:lvl2pPr>
            <a:lvl3pPr>
              <a:defRPr>
                <a:solidFill>
                  <a:srgbClr val="004C7E"/>
                </a:solidFill>
              </a:defRPr>
            </a:lvl3pPr>
            <a:lvl4pPr>
              <a:defRPr>
                <a:solidFill>
                  <a:srgbClr val="004C7E"/>
                </a:solidFill>
              </a:defRPr>
            </a:lvl4pPr>
            <a:lvl5pPr>
              <a:defRPr>
                <a:solidFill>
                  <a:srgbClr val="004C7E"/>
                </a:solidFill>
              </a:defRPr>
            </a:lvl5pPr>
          </a:lstStyle>
          <a:p>
            <a:pPr lvl="0"/>
            <a:r>
              <a:rPr lang="it-IT" dirty="0"/>
              <a:t>Ruolo relatore: Verdana 14pt</a:t>
            </a:r>
          </a:p>
        </p:txBody>
      </p:sp>
      <p:pic>
        <p:nvPicPr>
          <p:cNvPr id="5" name="Immagine 4" descr="HR Excellence in Research">
            <a:extLst>
              <a:ext uri="{FF2B5EF4-FFF2-40B4-BE49-F238E27FC236}">
                <a16:creationId xmlns:a16="http://schemas.microsoft.com/office/drawing/2014/main" id="{EB1FE0B3-E237-F655-2CB5-09BEFBD7DC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6500" y="0"/>
            <a:ext cx="1587500" cy="1371600"/>
          </a:xfrm>
          <a:prstGeom prst="rect">
            <a:avLst/>
          </a:prstGeom>
        </p:spPr>
      </p:pic>
      <p:pic>
        <p:nvPicPr>
          <p:cNvPr id="6" name="Immagine 5" descr="Università degli Studi di Firenze. Da un secolo, oltre.">
            <a:extLst>
              <a:ext uri="{FF2B5EF4-FFF2-40B4-BE49-F238E27FC236}">
                <a16:creationId xmlns:a16="http://schemas.microsoft.com/office/drawing/2014/main" id="{46B18506-2E3D-E405-15D6-5ADA380A91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823" t="35186" r="23530" b="38750"/>
          <a:stretch/>
        </p:blipFill>
        <p:spPr>
          <a:xfrm>
            <a:off x="268285" y="180024"/>
            <a:ext cx="2576516" cy="118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9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na_solo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HR Excellence in Research">
            <a:extLst>
              <a:ext uri="{FF2B5EF4-FFF2-40B4-BE49-F238E27FC236}">
                <a16:creationId xmlns:a16="http://schemas.microsoft.com/office/drawing/2014/main" id="{ABED76EB-6791-8050-F49D-19C05F923F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7500" y="95920"/>
            <a:ext cx="883351" cy="597523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1FE2FDE1-D0AC-0BCD-84F1-C27C5C934F42}"/>
              </a:ext>
            </a:extLst>
          </p:cNvPr>
          <p:cNvSpPr/>
          <p:nvPr userDrawn="1"/>
        </p:nvSpPr>
        <p:spPr>
          <a:xfrm>
            <a:off x="3" y="4907756"/>
            <a:ext cx="8897416" cy="235743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2" name="Dati generali relazione">
            <a:extLst>
              <a:ext uri="{FF2B5EF4-FFF2-40B4-BE49-F238E27FC236}">
                <a16:creationId xmlns:a16="http://schemas.microsoft.com/office/drawing/2014/main" id="{37D8B424-C818-4FA2-9F43-383AC97ADC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588" y="4934259"/>
            <a:ext cx="7590251" cy="187819"/>
          </a:xfrm>
          <a:prstGeom prst="rect">
            <a:avLst/>
          </a:prstGeom>
        </p:spPr>
        <p:txBody>
          <a:bodyPr/>
          <a:lstStyle>
            <a:lvl1pPr>
              <a:buNone/>
              <a:defRPr sz="825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563"/>
            </a:lvl2pPr>
            <a:lvl3pPr>
              <a:defRPr sz="563"/>
            </a:lvl3pPr>
            <a:lvl4pPr>
              <a:defRPr sz="563"/>
            </a:lvl4pPr>
            <a:lvl5pPr>
              <a:defRPr sz="563"/>
            </a:lvl5pPr>
          </a:lstStyle>
          <a:p>
            <a:pPr lvl="0"/>
            <a:r>
              <a:rPr lang="it-IT" dirty="0"/>
              <a:t>Titolo _ Relatore (Verdana 11pt)</a:t>
            </a:r>
          </a:p>
        </p:txBody>
      </p:sp>
      <p:sp>
        <p:nvSpPr>
          <p:cNvPr id="7" name="Numero slide">
            <a:extLst>
              <a:ext uri="{FF2B5EF4-FFF2-40B4-BE49-F238E27FC236}">
                <a16:creationId xmlns:a16="http://schemas.microsoft.com/office/drawing/2014/main" id="{FA9D60FB-E0F4-46D2-B15D-4CAD34B259A1}"/>
              </a:ext>
            </a:extLst>
          </p:cNvPr>
          <p:cNvSpPr txBox="1"/>
          <p:nvPr userDrawn="1"/>
        </p:nvSpPr>
        <p:spPr>
          <a:xfrm>
            <a:off x="7799253" y="4927147"/>
            <a:ext cx="1019070" cy="1876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619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619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sto diapositiva">
            <a:extLst>
              <a:ext uri="{FF2B5EF4-FFF2-40B4-BE49-F238E27FC236}">
                <a16:creationId xmlns:a16="http://schemas.microsoft.com/office/drawing/2014/main" id="{344E0AE5-EDEF-46FF-879E-9278F8E8B0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375" y="1361238"/>
            <a:ext cx="8103948" cy="3352538"/>
          </a:xfrm>
          <a:prstGeom prst="rect">
            <a:avLst/>
          </a:prstGeom>
        </p:spPr>
        <p:txBody>
          <a:bodyPr/>
          <a:lstStyle>
            <a:lvl1pPr marL="4466" indent="0">
              <a:lnSpc>
                <a:spcPct val="150000"/>
              </a:lnSpc>
              <a:buFont typeface="Courier New" panose="02070309020205020404" pitchFamily="49" charset="0"/>
              <a:buNone/>
              <a:tabLst/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Font typeface="Courier New" panose="02070309020205020404" pitchFamily="49" charset="0"/>
              <a:buChar char="o"/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Font typeface="Courier New" panose="02070309020205020404" pitchFamily="49" charset="0"/>
              <a:buChar char="o"/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Font typeface="Courier New" panose="02070309020205020404" pitchFamily="49" charset="0"/>
              <a:buChar char="o"/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Font typeface="Courier New" panose="02070309020205020404" pitchFamily="49" charset="0"/>
              <a:buChar char="o"/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9" name="Titolo diapositiva">
            <a:extLst>
              <a:ext uri="{FF2B5EF4-FFF2-40B4-BE49-F238E27FC236}">
                <a16:creationId xmlns:a16="http://schemas.microsoft.com/office/drawing/2014/main" id="{B1A728D7-4BF7-BE41-A0AF-2F9CA93A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713183"/>
            <a:ext cx="8103948" cy="640944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pic>
        <p:nvPicPr>
          <p:cNvPr id="3" name="Immagine 2" descr="Università degli Studi di Firenze. Da un secolo, oltre.">
            <a:extLst>
              <a:ext uri="{FF2B5EF4-FFF2-40B4-BE49-F238E27FC236}">
                <a16:creationId xmlns:a16="http://schemas.microsoft.com/office/drawing/2014/main" id="{7104996A-B070-BEF0-494C-DABD0A5546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7170" y="108549"/>
            <a:ext cx="1066653" cy="59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9289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_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1FE2FDE1-D0AC-0BCD-84F1-C27C5C934F42}"/>
              </a:ext>
            </a:extLst>
          </p:cNvPr>
          <p:cNvSpPr/>
          <p:nvPr userDrawn="1"/>
        </p:nvSpPr>
        <p:spPr>
          <a:xfrm>
            <a:off x="3" y="4907756"/>
            <a:ext cx="8897416" cy="235743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7" name="Numero slide">
            <a:extLst>
              <a:ext uri="{FF2B5EF4-FFF2-40B4-BE49-F238E27FC236}">
                <a16:creationId xmlns:a16="http://schemas.microsoft.com/office/drawing/2014/main" id="{FA9D60FB-E0F4-46D2-B15D-4CAD34B259A1}"/>
              </a:ext>
            </a:extLst>
          </p:cNvPr>
          <p:cNvSpPr txBox="1"/>
          <p:nvPr userDrawn="1"/>
        </p:nvSpPr>
        <p:spPr>
          <a:xfrm>
            <a:off x="7799253" y="4927147"/>
            <a:ext cx="1019070" cy="1876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619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619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itolo diapositiva">
            <a:extLst>
              <a:ext uri="{FF2B5EF4-FFF2-40B4-BE49-F238E27FC236}">
                <a16:creationId xmlns:a16="http://schemas.microsoft.com/office/drawing/2014/main" id="{B1A728D7-4BF7-BE41-A0AF-2F9CA93A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713183"/>
            <a:ext cx="8103948" cy="640944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3">
            <a:extLst>
              <a:ext uri="{FF2B5EF4-FFF2-40B4-BE49-F238E27FC236}">
                <a16:creationId xmlns:a16="http://schemas.microsoft.com/office/drawing/2014/main" id="{A03C3FC7-52E7-0B64-0466-9A4D86FEE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4378" y="1883539"/>
            <a:ext cx="3709185" cy="29723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Fira Sans" panose="020B0503050000020004" pitchFamily="34" charset="0"/>
              <a:buNone/>
              <a:defRPr sz="1050" b="0" i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85744" marR="0" indent="-128582" algn="l" defTabSz="51432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13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10761" marR="0" indent="-128582" algn="l" defTabSz="51432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00068" marR="0" indent="-128582" algn="l" defTabSz="51432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563"/>
            </a:lvl4pPr>
            <a:lvl5pPr marL="1028649" indent="0">
              <a:buNone/>
              <a:defRPr sz="563"/>
            </a:lvl5pPr>
            <a:lvl6pPr marL="1285811" indent="0">
              <a:buNone/>
              <a:defRPr sz="563"/>
            </a:lvl6pPr>
            <a:lvl7pPr marL="1542973" indent="0">
              <a:buNone/>
              <a:defRPr sz="563"/>
            </a:lvl7pPr>
            <a:lvl8pPr marL="1800135" indent="0">
              <a:buNone/>
              <a:defRPr sz="563"/>
            </a:lvl8pPr>
            <a:lvl9pPr marL="2057298" indent="0">
              <a:buNone/>
              <a:defRPr sz="56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EE734E8-6B2F-5CA9-7C12-F5EEF8E73A24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720441" y="1883539"/>
            <a:ext cx="3793718" cy="29723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Fira Sans" panose="020B0503050000020004" pitchFamily="34" charset="0"/>
              <a:buNone/>
              <a:defRPr sz="1050" b="0" i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85744" marR="0" indent="-128582" algn="l" defTabSz="51432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13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10761" marR="0" indent="-128582" algn="l" defTabSz="51432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00068" marR="0" indent="-128582" algn="l" defTabSz="51432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563"/>
            </a:lvl4pPr>
            <a:lvl5pPr marL="1028649" indent="0">
              <a:buNone/>
              <a:defRPr sz="563"/>
            </a:lvl5pPr>
            <a:lvl6pPr marL="1285811" indent="0">
              <a:buNone/>
              <a:defRPr sz="563"/>
            </a:lvl6pPr>
            <a:lvl7pPr marL="1542973" indent="0">
              <a:buNone/>
              <a:defRPr sz="563"/>
            </a:lvl7pPr>
            <a:lvl8pPr marL="1800135" indent="0">
              <a:buNone/>
              <a:defRPr sz="563"/>
            </a:lvl8pPr>
            <a:lvl9pPr marL="2057298" indent="0">
              <a:buNone/>
              <a:defRPr sz="56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DA5E618-8EB1-99FD-D361-0B4F428A09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3184" y="1434207"/>
            <a:ext cx="3709186" cy="4009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25" b="1">
                <a:solidFill>
                  <a:srgbClr val="72727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GB" dirty="0"/>
              <a:t>Fare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sottotitolo</a:t>
            </a:r>
            <a:endParaRPr lang="en-GB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C78880C-913E-07A8-29B6-CAB7F051E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20441" y="1434205"/>
            <a:ext cx="3793718" cy="4009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25" b="1">
                <a:solidFill>
                  <a:srgbClr val="72727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GB" dirty="0"/>
              <a:t>Fare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il </a:t>
            </a:r>
            <a:r>
              <a:rPr lang="en-GB" dirty="0" err="1"/>
              <a:t>sottotitolo</a:t>
            </a:r>
            <a:endParaRPr lang="en-GB" dirty="0"/>
          </a:p>
        </p:txBody>
      </p:sp>
      <p:cxnSp>
        <p:nvCxnSpPr>
          <p:cNvPr id="14" name="Connettore 1 13">
            <a:extLst>
              <a:ext uri="{FF2B5EF4-FFF2-40B4-BE49-F238E27FC236}">
                <a16:creationId xmlns:a16="http://schemas.microsoft.com/office/drawing/2014/main" id="{61C55D50-96D1-3DF8-B2CB-257532B42D44}"/>
              </a:ext>
            </a:extLst>
          </p:cNvPr>
          <p:cNvCxnSpPr>
            <a:cxnSpLocks/>
          </p:cNvCxnSpPr>
          <p:nvPr userDrawn="1"/>
        </p:nvCxnSpPr>
        <p:spPr>
          <a:xfrm>
            <a:off x="4572000" y="1879277"/>
            <a:ext cx="0" cy="2975486"/>
          </a:xfrm>
          <a:prstGeom prst="line">
            <a:avLst/>
          </a:prstGeom>
          <a:ln w="12700">
            <a:solidFill>
              <a:srgbClr val="004C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i generali relazione">
            <a:extLst>
              <a:ext uri="{FF2B5EF4-FFF2-40B4-BE49-F238E27FC236}">
                <a16:creationId xmlns:a16="http://schemas.microsoft.com/office/drawing/2014/main" id="{77C6F8B1-1443-60AF-5358-3043DED58A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588" y="4934259"/>
            <a:ext cx="7590251" cy="187819"/>
          </a:xfrm>
          <a:prstGeom prst="rect">
            <a:avLst/>
          </a:prstGeom>
        </p:spPr>
        <p:txBody>
          <a:bodyPr/>
          <a:lstStyle>
            <a:lvl1pPr>
              <a:buNone/>
              <a:defRPr sz="825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563"/>
            </a:lvl2pPr>
            <a:lvl3pPr>
              <a:defRPr sz="563"/>
            </a:lvl3pPr>
            <a:lvl4pPr>
              <a:defRPr sz="563"/>
            </a:lvl4pPr>
            <a:lvl5pPr>
              <a:defRPr sz="563"/>
            </a:lvl5pPr>
          </a:lstStyle>
          <a:p>
            <a:pPr lvl="0"/>
            <a:r>
              <a:rPr lang="it-IT" dirty="0"/>
              <a:t>Titolo _ Relatore (Verdana 11pt)</a:t>
            </a:r>
          </a:p>
        </p:txBody>
      </p:sp>
      <p:pic>
        <p:nvPicPr>
          <p:cNvPr id="12" name="Immagine 11" descr="HR Excellence in Research">
            <a:extLst>
              <a:ext uri="{FF2B5EF4-FFF2-40B4-BE49-F238E27FC236}">
                <a16:creationId xmlns:a16="http://schemas.microsoft.com/office/drawing/2014/main" id="{E44D36D0-417A-C421-F83B-054E50450E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7500" y="95920"/>
            <a:ext cx="883351" cy="597523"/>
          </a:xfrm>
          <a:prstGeom prst="rect">
            <a:avLst/>
          </a:prstGeom>
        </p:spPr>
      </p:pic>
      <p:pic>
        <p:nvPicPr>
          <p:cNvPr id="15" name="Immagine 14" descr="Università degli Studi di Firenze. Da un secolo, oltre.">
            <a:extLst>
              <a:ext uri="{FF2B5EF4-FFF2-40B4-BE49-F238E27FC236}">
                <a16:creationId xmlns:a16="http://schemas.microsoft.com/office/drawing/2014/main" id="{7E5625C0-CB92-A003-6422-E81463A979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7170" y="108549"/>
            <a:ext cx="1066653" cy="59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3590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_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1FE2FDE1-D0AC-0BCD-84F1-C27C5C934F42}"/>
              </a:ext>
            </a:extLst>
          </p:cNvPr>
          <p:cNvSpPr/>
          <p:nvPr userDrawn="1"/>
        </p:nvSpPr>
        <p:spPr>
          <a:xfrm>
            <a:off x="3" y="4907756"/>
            <a:ext cx="8897416" cy="235743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7" name="Numero slide">
            <a:extLst>
              <a:ext uri="{FF2B5EF4-FFF2-40B4-BE49-F238E27FC236}">
                <a16:creationId xmlns:a16="http://schemas.microsoft.com/office/drawing/2014/main" id="{FA9D60FB-E0F4-46D2-B15D-4CAD34B259A1}"/>
              </a:ext>
            </a:extLst>
          </p:cNvPr>
          <p:cNvSpPr txBox="1"/>
          <p:nvPr userDrawn="1"/>
        </p:nvSpPr>
        <p:spPr>
          <a:xfrm>
            <a:off x="7799253" y="4927147"/>
            <a:ext cx="1019070" cy="1876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619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619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itolo diapositiva">
            <a:extLst>
              <a:ext uri="{FF2B5EF4-FFF2-40B4-BE49-F238E27FC236}">
                <a16:creationId xmlns:a16="http://schemas.microsoft.com/office/drawing/2014/main" id="{B1A728D7-4BF7-BE41-A0AF-2F9CA93A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713183"/>
            <a:ext cx="8103948" cy="640944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F6060C99-BB9A-56FB-FBD1-E12CD2223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4380" y="2087137"/>
            <a:ext cx="2242583" cy="274919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Fira Sans" panose="020B0503050000020004" pitchFamily="34" charset="0"/>
              <a:buNone/>
              <a:defRPr sz="1050" b="0" i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85744" marR="0" indent="-128582" algn="l" defTabSz="51432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10761" marR="0" indent="-128582" algn="l" defTabSz="51432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00068" marR="0" indent="-128582" algn="l" defTabSz="51432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563"/>
            </a:lvl4pPr>
            <a:lvl5pPr marL="1028649" indent="0">
              <a:buNone/>
              <a:defRPr sz="563"/>
            </a:lvl5pPr>
            <a:lvl6pPr marL="1285811" indent="0">
              <a:buNone/>
              <a:defRPr sz="563"/>
            </a:lvl6pPr>
            <a:lvl7pPr marL="1542973" indent="0">
              <a:buNone/>
              <a:defRPr sz="563"/>
            </a:lvl7pPr>
            <a:lvl8pPr marL="1800135" indent="0">
              <a:buNone/>
              <a:defRPr sz="563"/>
            </a:lvl8pPr>
            <a:lvl9pPr marL="2057298" indent="0">
              <a:buNone/>
              <a:defRPr sz="56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testo 3">
            <a:extLst>
              <a:ext uri="{FF2B5EF4-FFF2-40B4-BE49-F238E27FC236}">
                <a16:creationId xmlns:a16="http://schemas.microsoft.com/office/drawing/2014/main" id="{47F5891E-A2F5-43A0-4C8F-2D503F0B50C9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3408447" y="2087137"/>
            <a:ext cx="2327115" cy="274919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Fira Sans" panose="020B0503050000020004" pitchFamily="34" charset="0"/>
              <a:buNone/>
              <a:defRPr sz="1050" b="0" i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85744" marR="0" indent="-128582" algn="l" defTabSz="51432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10761" marR="0" indent="-128582" algn="l" defTabSz="51432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00068" marR="0" indent="-128582" algn="l" defTabSz="51432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563"/>
            </a:lvl4pPr>
            <a:lvl5pPr marL="1028649" indent="0">
              <a:buNone/>
              <a:defRPr sz="563"/>
            </a:lvl5pPr>
            <a:lvl6pPr marL="1285811" indent="0">
              <a:buNone/>
              <a:defRPr sz="563"/>
            </a:lvl6pPr>
            <a:lvl7pPr marL="1542973" indent="0">
              <a:buNone/>
              <a:defRPr sz="563"/>
            </a:lvl7pPr>
            <a:lvl8pPr marL="1800135" indent="0">
              <a:buNone/>
              <a:defRPr sz="563"/>
            </a:lvl8pPr>
            <a:lvl9pPr marL="2057298" indent="0">
              <a:buNone/>
              <a:defRPr sz="56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testo 3">
            <a:extLst>
              <a:ext uri="{FF2B5EF4-FFF2-40B4-BE49-F238E27FC236}">
                <a16:creationId xmlns:a16="http://schemas.microsoft.com/office/drawing/2014/main" id="{C47FF0D6-2987-AA15-17F5-B7B4C5BF0AE7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6187050" y="2087137"/>
            <a:ext cx="2327115" cy="274919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Fira Sans" panose="020B0503050000020004" pitchFamily="34" charset="0"/>
              <a:buNone/>
              <a:defRPr sz="1050" b="0" i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85744" marR="0" indent="-128582" algn="l" defTabSz="51432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10761" marR="0" indent="-128582" algn="l" defTabSz="51432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00068" marR="0" indent="-128582" algn="l" defTabSz="51432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563"/>
            </a:lvl4pPr>
            <a:lvl5pPr marL="1028649" indent="0">
              <a:buNone/>
              <a:defRPr sz="563"/>
            </a:lvl5pPr>
            <a:lvl6pPr marL="1285811" indent="0">
              <a:buNone/>
              <a:defRPr sz="563"/>
            </a:lvl6pPr>
            <a:lvl7pPr marL="1542973" indent="0">
              <a:buNone/>
              <a:defRPr sz="563"/>
            </a:lvl7pPr>
            <a:lvl8pPr marL="1800135" indent="0">
              <a:buNone/>
              <a:defRPr sz="563"/>
            </a:lvl8pPr>
            <a:lvl9pPr marL="2057298" indent="0">
              <a:buNone/>
              <a:defRPr sz="56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D2AA653E-37D8-375F-23C9-B814B6E0A8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3187" y="1431580"/>
            <a:ext cx="2242583" cy="571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25" b="1">
                <a:solidFill>
                  <a:srgbClr val="72727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GB" dirty="0"/>
              <a:t>Fare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sottotitolo</a:t>
            </a:r>
            <a:endParaRPr lang="en-GB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8FC1C990-9EFB-E0AD-1DF3-CE87882283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08447" y="1431579"/>
            <a:ext cx="2327115" cy="571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25" b="1">
                <a:solidFill>
                  <a:srgbClr val="72727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GB" dirty="0"/>
              <a:t>Fare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sottotitolo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352BB241-8BCE-9077-01FB-AC2C8D31D6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7050" y="1431579"/>
            <a:ext cx="2327115" cy="571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25" b="1">
                <a:solidFill>
                  <a:srgbClr val="72727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GB" dirty="0"/>
              <a:t>Fare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sottotitolo</a:t>
            </a:r>
            <a:endParaRPr lang="en-GB" dirty="0"/>
          </a:p>
        </p:txBody>
      </p:sp>
      <p:cxnSp>
        <p:nvCxnSpPr>
          <p:cNvPr id="20" name="Connettore 1 19">
            <a:extLst>
              <a:ext uri="{FF2B5EF4-FFF2-40B4-BE49-F238E27FC236}">
                <a16:creationId xmlns:a16="http://schemas.microsoft.com/office/drawing/2014/main" id="{4D895E0F-2353-B02B-D67B-92995FC0EC2D}"/>
              </a:ext>
            </a:extLst>
          </p:cNvPr>
          <p:cNvCxnSpPr>
            <a:cxnSpLocks/>
          </p:cNvCxnSpPr>
          <p:nvPr userDrawn="1"/>
        </p:nvCxnSpPr>
        <p:spPr>
          <a:xfrm>
            <a:off x="3188525" y="2082875"/>
            <a:ext cx="0" cy="2752106"/>
          </a:xfrm>
          <a:prstGeom prst="line">
            <a:avLst/>
          </a:prstGeom>
          <a:ln w="12700">
            <a:solidFill>
              <a:srgbClr val="004C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20">
            <a:extLst>
              <a:ext uri="{FF2B5EF4-FFF2-40B4-BE49-F238E27FC236}">
                <a16:creationId xmlns:a16="http://schemas.microsoft.com/office/drawing/2014/main" id="{154D121D-DE2E-3B6B-3CBC-799D930EC079}"/>
              </a:ext>
            </a:extLst>
          </p:cNvPr>
          <p:cNvCxnSpPr>
            <a:cxnSpLocks/>
          </p:cNvCxnSpPr>
          <p:nvPr userDrawn="1"/>
        </p:nvCxnSpPr>
        <p:spPr>
          <a:xfrm>
            <a:off x="5956960" y="2082875"/>
            <a:ext cx="0" cy="2752106"/>
          </a:xfrm>
          <a:prstGeom prst="line">
            <a:avLst/>
          </a:prstGeom>
          <a:ln w="12700">
            <a:solidFill>
              <a:srgbClr val="004C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i generali relazione">
            <a:extLst>
              <a:ext uri="{FF2B5EF4-FFF2-40B4-BE49-F238E27FC236}">
                <a16:creationId xmlns:a16="http://schemas.microsoft.com/office/drawing/2014/main" id="{A586F74A-4394-B52D-46CB-0E2F0585E4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588" y="4934259"/>
            <a:ext cx="7590251" cy="187819"/>
          </a:xfrm>
          <a:prstGeom prst="rect">
            <a:avLst/>
          </a:prstGeom>
        </p:spPr>
        <p:txBody>
          <a:bodyPr/>
          <a:lstStyle>
            <a:lvl1pPr>
              <a:buNone/>
              <a:defRPr sz="825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563"/>
            </a:lvl2pPr>
            <a:lvl3pPr>
              <a:defRPr sz="563"/>
            </a:lvl3pPr>
            <a:lvl4pPr>
              <a:defRPr sz="563"/>
            </a:lvl4pPr>
            <a:lvl5pPr>
              <a:defRPr sz="563"/>
            </a:lvl5pPr>
          </a:lstStyle>
          <a:p>
            <a:pPr lvl="0"/>
            <a:r>
              <a:rPr lang="it-IT" dirty="0"/>
              <a:t>Titolo _ Relatore (Verdana 11pt)</a:t>
            </a:r>
          </a:p>
        </p:txBody>
      </p:sp>
      <p:pic>
        <p:nvPicPr>
          <p:cNvPr id="6" name="Immagine 5" descr="HR Excellence in Research">
            <a:extLst>
              <a:ext uri="{FF2B5EF4-FFF2-40B4-BE49-F238E27FC236}">
                <a16:creationId xmlns:a16="http://schemas.microsoft.com/office/drawing/2014/main" id="{CC0DD914-B627-8B18-9F59-A12AD2D66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7500" y="95920"/>
            <a:ext cx="883351" cy="597523"/>
          </a:xfrm>
          <a:prstGeom prst="rect">
            <a:avLst/>
          </a:prstGeom>
        </p:spPr>
      </p:pic>
      <p:pic>
        <p:nvPicPr>
          <p:cNvPr id="10" name="Immagine 9" descr="Università degli Studi di Firenze. Da un secolo, oltre.">
            <a:extLst>
              <a:ext uri="{FF2B5EF4-FFF2-40B4-BE49-F238E27FC236}">
                <a16:creationId xmlns:a16="http://schemas.microsoft.com/office/drawing/2014/main" id="{A3BD4A37-B951-DA84-407E-2529D8755F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7170" y="108549"/>
            <a:ext cx="1066653" cy="59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1602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_immagine+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AFEBC9-36F4-829B-EBF5-1F92443A0978}"/>
              </a:ext>
            </a:extLst>
          </p:cNvPr>
          <p:cNvSpPr/>
          <p:nvPr userDrawn="1"/>
        </p:nvSpPr>
        <p:spPr>
          <a:xfrm>
            <a:off x="3" y="4907756"/>
            <a:ext cx="8897416" cy="235743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2" name="Testo diapositiva">
            <a:extLst>
              <a:ext uri="{FF2B5EF4-FFF2-40B4-BE49-F238E27FC236}">
                <a16:creationId xmlns:a16="http://schemas.microsoft.com/office/drawing/2014/main" id="{06560E4B-8499-284E-A286-D054BA3065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90427" y="1439857"/>
            <a:ext cx="3117275" cy="269843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50000"/>
              </a:lnSpc>
              <a:buNone/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013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13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13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13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Immagine">
            <a:extLst>
              <a:ext uri="{FF2B5EF4-FFF2-40B4-BE49-F238E27FC236}">
                <a16:creationId xmlns:a16="http://schemas.microsoft.com/office/drawing/2014/main" id="{7135EFF6-F50F-2A40-B081-5697016AB7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6588" y="1439856"/>
            <a:ext cx="5399999" cy="2598221"/>
          </a:xfrm>
          <a:prstGeom prst="rect">
            <a:avLst/>
          </a:prstGeom>
        </p:spPr>
        <p:txBody>
          <a:bodyPr/>
          <a:lstStyle>
            <a:lvl1pPr marL="366713" indent="0">
              <a:buNone/>
              <a:tabLst/>
              <a:defRPr sz="1013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1" name="Titolo diapositiva">
            <a:extLst>
              <a:ext uri="{FF2B5EF4-FFF2-40B4-BE49-F238E27FC236}">
                <a16:creationId xmlns:a16="http://schemas.microsoft.com/office/drawing/2014/main" id="{F335035B-9DA0-E04D-8801-700051EC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713183"/>
            <a:ext cx="8193322" cy="640944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7" name="Numero slide">
            <a:extLst>
              <a:ext uri="{FF2B5EF4-FFF2-40B4-BE49-F238E27FC236}">
                <a16:creationId xmlns:a16="http://schemas.microsoft.com/office/drawing/2014/main" id="{39523D7C-4A15-4E4C-B5C5-DFF870ABD1DA}"/>
              </a:ext>
            </a:extLst>
          </p:cNvPr>
          <p:cNvSpPr txBox="1"/>
          <p:nvPr userDrawn="1"/>
        </p:nvSpPr>
        <p:spPr>
          <a:xfrm>
            <a:off x="7799253" y="4927147"/>
            <a:ext cx="1019070" cy="1876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619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619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Dati generali relazione">
            <a:extLst>
              <a:ext uri="{FF2B5EF4-FFF2-40B4-BE49-F238E27FC236}">
                <a16:creationId xmlns:a16="http://schemas.microsoft.com/office/drawing/2014/main" id="{28FCA301-C4DF-C821-081F-64C1694D52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588" y="4934259"/>
            <a:ext cx="7590251" cy="187819"/>
          </a:xfrm>
          <a:prstGeom prst="rect">
            <a:avLst/>
          </a:prstGeom>
        </p:spPr>
        <p:txBody>
          <a:bodyPr/>
          <a:lstStyle>
            <a:lvl1pPr>
              <a:buNone/>
              <a:defRPr sz="825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563"/>
            </a:lvl2pPr>
            <a:lvl3pPr>
              <a:defRPr sz="563"/>
            </a:lvl3pPr>
            <a:lvl4pPr>
              <a:defRPr sz="563"/>
            </a:lvl4pPr>
            <a:lvl5pPr>
              <a:defRPr sz="563"/>
            </a:lvl5pPr>
          </a:lstStyle>
          <a:p>
            <a:pPr lvl="0"/>
            <a:r>
              <a:rPr lang="it-IT" dirty="0"/>
              <a:t>Titolo _ Relatore (Verdana 11pt)</a:t>
            </a:r>
          </a:p>
        </p:txBody>
      </p:sp>
      <p:sp>
        <p:nvSpPr>
          <p:cNvPr id="11" name="Didascalia immagine">
            <a:extLst>
              <a:ext uri="{FF2B5EF4-FFF2-40B4-BE49-F238E27FC236}">
                <a16:creationId xmlns:a16="http://schemas.microsoft.com/office/drawing/2014/main" id="{E4D8622F-9F00-41E1-A968-CE27A3D0DF1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" y="3777264"/>
            <a:ext cx="5399999" cy="604241"/>
          </a:xfrm>
          <a:prstGeom prst="rect">
            <a:avLst/>
          </a:prstGeom>
          <a:solidFill>
            <a:srgbClr val="004C7E">
              <a:alpha val="69086"/>
            </a:srgbClr>
          </a:solidFill>
        </p:spPr>
        <p:txBody>
          <a:bodyPr>
            <a:noAutofit/>
          </a:bodyPr>
          <a:lstStyle>
            <a:lvl1pPr marL="536972" indent="0">
              <a:lnSpc>
                <a:spcPct val="100000"/>
              </a:lnSpc>
              <a:buNone/>
              <a:tabLst/>
              <a:defRPr sz="1125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Didascalia immagine</a:t>
            </a:r>
          </a:p>
        </p:txBody>
      </p:sp>
      <p:pic>
        <p:nvPicPr>
          <p:cNvPr id="9" name="Immagine 8" descr="HR Excellence in Research">
            <a:extLst>
              <a:ext uri="{FF2B5EF4-FFF2-40B4-BE49-F238E27FC236}">
                <a16:creationId xmlns:a16="http://schemas.microsoft.com/office/drawing/2014/main" id="{35A9B7D0-C4BE-6BF7-B7A4-70C9922E67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7500" y="95920"/>
            <a:ext cx="883351" cy="597523"/>
          </a:xfrm>
          <a:prstGeom prst="rect">
            <a:avLst/>
          </a:prstGeom>
        </p:spPr>
      </p:pic>
      <p:pic>
        <p:nvPicPr>
          <p:cNvPr id="10" name="Immagine 9" descr="Università degli Studi di Firenze. Da un secolo, oltre.">
            <a:extLst>
              <a:ext uri="{FF2B5EF4-FFF2-40B4-BE49-F238E27FC236}">
                <a16:creationId xmlns:a16="http://schemas.microsoft.com/office/drawing/2014/main" id="{A40CB21C-B6A8-4CFA-3CFC-6FBBB75C7D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7170" y="108549"/>
            <a:ext cx="1066653" cy="59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7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na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mmagine">
            <a:extLst>
              <a:ext uri="{FF2B5EF4-FFF2-40B4-BE49-F238E27FC236}">
                <a16:creationId xmlns:a16="http://schemas.microsoft.com/office/drawing/2014/main" id="{7135EFF6-F50F-2A40-B081-5697016AB7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439854"/>
            <a:ext cx="9144000" cy="3355389"/>
          </a:xfrm>
          <a:prstGeom prst="rect">
            <a:avLst/>
          </a:prstGeom>
        </p:spPr>
        <p:txBody>
          <a:bodyPr/>
          <a:lstStyle>
            <a:lvl1pPr marL="366713" indent="0">
              <a:buNone/>
              <a:tabLst/>
              <a:defRPr sz="1013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2AFEBC9-36F4-829B-EBF5-1F92443A0978}"/>
              </a:ext>
            </a:extLst>
          </p:cNvPr>
          <p:cNvSpPr/>
          <p:nvPr userDrawn="1"/>
        </p:nvSpPr>
        <p:spPr>
          <a:xfrm>
            <a:off x="3" y="4907756"/>
            <a:ext cx="8897416" cy="235743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1" name="Titolo diapositiva">
            <a:extLst>
              <a:ext uri="{FF2B5EF4-FFF2-40B4-BE49-F238E27FC236}">
                <a16:creationId xmlns:a16="http://schemas.microsoft.com/office/drawing/2014/main" id="{F335035B-9DA0-E04D-8801-700051EC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713183"/>
            <a:ext cx="8193322" cy="640944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7" name="Numero slide">
            <a:extLst>
              <a:ext uri="{FF2B5EF4-FFF2-40B4-BE49-F238E27FC236}">
                <a16:creationId xmlns:a16="http://schemas.microsoft.com/office/drawing/2014/main" id="{39523D7C-4A15-4E4C-B5C5-DFF870ABD1DA}"/>
              </a:ext>
            </a:extLst>
          </p:cNvPr>
          <p:cNvSpPr txBox="1"/>
          <p:nvPr userDrawn="1"/>
        </p:nvSpPr>
        <p:spPr>
          <a:xfrm>
            <a:off x="7799253" y="4927147"/>
            <a:ext cx="1019070" cy="1876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619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619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Dati generali relazione">
            <a:extLst>
              <a:ext uri="{FF2B5EF4-FFF2-40B4-BE49-F238E27FC236}">
                <a16:creationId xmlns:a16="http://schemas.microsoft.com/office/drawing/2014/main" id="{68C288A2-F4C6-5B1F-8679-87018EA7FA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588" y="4934259"/>
            <a:ext cx="7590251" cy="187819"/>
          </a:xfrm>
          <a:prstGeom prst="rect">
            <a:avLst/>
          </a:prstGeom>
        </p:spPr>
        <p:txBody>
          <a:bodyPr/>
          <a:lstStyle>
            <a:lvl1pPr>
              <a:buNone/>
              <a:defRPr sz="825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563"/>
            </a:lvl2pPr>
            <a:lvl3pPr>
              <a:defRPr sz="563"/>
            </a:lvl3pPr>
            <a:lvl4pPr>
              <a:defRPr sz="563"/>
            </a:lvl4pPr>
            <a:lvl5pPr>
              <a:defRPr sz="563"/>
            </a:lvl5pPr>
          </a:lstStyle>
          <a:p>
            <a:pPr lvl="0"/>
            <a:r>
              <a:rPr lang="it-IT" dirty="0"/>
              <a:t>Titolo _ Relatore (Verdana 11pt)</a:t>
            </a:r>
          </a:p>
        </p:txBody>
      </p:sp>
      <p:sp>
        <p:nvSpPr>
          <p:cNvPr id="11" name="Didascalia immagine">
            <a:extLst>
              <a:ext uri="{FF2B5EF4-FFF2-40B4-BE49-F238E27FC236}">
                <a16:creationId xmlns:a16="http://schemas.microsoft.com/office/drawing/2014/main" id="{E4D8622F-9F00-41E1-A968-CE27A3D0DF1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" y="3777264"/>
            <a:ext cx="5399999" cy="604241"/>
          </a:xfrm>
          <a:prstGeom prst="rect">
            <a:avLst/>
          </a:prstGeom>
          <a:solidFill>
            <a:srgbClr val="004C7E">
              <a:alpha val="56000"/>
            </a:srgbClr>
          </a:solidFill>
        </p:spPr>
        <p:txBody>
          <a:bodyPr>
            <a:noAutofit/>
          </a:bodyPr>
          <a:lstStyle>
            <a:lvl1pPr marL="536972" indent="0">
              <a:lnSpc>
                <a:spcPct val="100000"/>
              </a:lnSpc>
              <a:buNone/>
              <a:tabLst/>
              <a:defRPr sz="1125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Didascalia immagine</a:t>
            </a:r>
          </a:p>
        </p:txBody>
      </p:sp>
      <p:pic>
        <p:nvPicPr>
          <p:cNvPr id="9" name="Immagine 8" descr="HR Excellence in Research">
            <a:extLst>
              <a:ext uri="{FF2B5EF4-FFF2-40B4-BE49-F238E27FC236}">
                <a16:creationId xmlns:a16="http://schemas.microsoft.com/office/drawing/2014/main" id="{7BE1CE76-4D21-2569-9898-F22022C1C8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7500" y="95920"/>
            <a:ext cx="883351" cy="597523"/>
          </a:xfrm>
          <a:prstGeom prst="rect">
            <a:avLst/>
          </a:prstGeom>
        </p:spPr>
      </p:pic>
      <p:pic>
        <p:nvPicPr>
          <p:cNvPr id="10" name="Immagine 9" descr="Università degli Studi di Firenze. Da un secolo, oltre.">
            <a:extLst>
              <a:ext uri="{FF2B5EF4-FFF2-40B4-BE49-F238E27FC236}">
                <a16:creationId xmlns:a16="http://schemas.microsoft.com/office/drawing/2014/main" id="{51578675-0821-B155-E977-45F67DA4A3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7170" y="108549"/>
            <a:ext cx="1066653" cy="59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3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_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AFEBC9-36F4-829B-EBF5-1F92443A0978}"/>
              </a:ext>
            </a:extLst>
          </p:cNvPr>
          <p:cNvSpPr/>
          <p:nvPr userDrawn="1"/>
        </p:nvSpPr>
        <p:spPr>
          <a:xfrm>
            <a:off x="3" y="4907756"/>
            <a:ext cx="8897416" cy="235743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1" name="Titolo diapositiva">
            <a:extLst>
              <a:ext uri="{FF2B5EF4-FFF2-40B4-BE49-F238E27FC236}">
                <a16:creationId xmlns:a16="http://schemas.microsoft.com/office/drawing/2014/main" id="{F335035B-9DA0-E04D-8801-700051EC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713183"/>
            <a:ext cx="8193322" cy="640944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7" name="Numero slide">
            <a:extLst>
              <a:ext uri="{FF2B5EF4-FFF2-40B4-BE49-F238E27FC236}">
                <a16:creationId xmlns:a16="http://schemas.microsoft.com/office/drawing/2014/main" id="{39523D7C-4A15-4E4C-B5C5-DFF870ABD1DA}"/>
              </a:ext>
            </a:extLst>
          </p:cNvPr>
          <p:cNvSpPr txBox="1"/>
          <p:nvPr userDrawn="1"/>
        </p:nvSpPr>
        <p:spPr>
          <a:xfrm>
            <a:off x="7799253" y="4927147"/>
            <a:ext cx="1019070" cy="1876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619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619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Segnaposto tabella 7">
            <a:extLst>
              <a:ext uri="{FF2B5EF4-FFF2-40B4-BE49-F238E27FC236}">
                <a16:creationId xmlns:a16="http://schemas.microsoft.com/office/drawing/2014/main" id="{6CED19FB-3545-49A3-228D-FC85FB02A2F1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714375" y="1510402"/>
            <a:ext cx="8193088" cy="32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75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sull'icona per inserire una tabella</a:t>
            </a:r>
            <a:endParaRPr lang="it-IT" dirty="0"/>
          </a:p>
        </p:txBody>
      </p:sp>
      <p:sp>
        <p:nvSpPr>
          <p:cNvPr id="3" name="Dati generali relazione">
            <a:extLst>
              <a:ext uri="{FF2B5EF4-FFF2-40B4-BE49-F238E27FC236}">
                <a16:creationId xmlns:a16="http://schemas.microsoft.com/office/drawing/2014/main" id="{24A266D8-A4AF-84D7-ADF6-1828E181C8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588" y="4934259"/>
            <a:ext cx="7590251" cy="187819"/>
          </a:xfrm>
          <a:prstGeom prst="rect">
            <a:avLst/>
          </a:prstGeom>
        </p:spPr>
        <p:txBody>
          <a:bodyPr/>
          <a:lstStyle>
            <a:lvl1pPr>
              <a:buNone/>
              <a:defRPr sz="825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563"/>
            </a:lvl2pPr>
            <a:lvl3pPr>
              <a:defRPr sz="563"/>
            </a:lvl3pPr>
            <a:lvl4pPr>
              <a:defRPr sz="563"/>
            </a:lvl4pPr>
            <a:lvl5pPr>
              <a:defRPr sz="563"/>
            </a:lvl5pPr>
          </a:lstStyle>
          <a:p>
            <a:pPr lvl="0"/>
            <a:r>
              <a:rPr lang="it-IT" dirty="0"/>
              <a:t>Titolo _ Relatore (Verdana 11pt)</a:t>
            </a:r>
          </a:p>
        </p:txBody>
      </p:sp>
      <p:pic>
        <p:nvPicPr>
          <p:cNvPr id="5" name="Immagine 4" descr="HR Excellence in Research">
            <a:extLst>
              <a:ext uri="{FF2B5EF4-FFF2-40B4-BE49-F238E27FC236}">
                <a16:creationId xmlns:a16="http://schemas.microsoft.com/office/drawing/2014/main" id="{9D6CE07E-284D-AD75-EE61-3FC9EC074F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7500" y="95920"/>
            <a:ext cx="883351" cy="597523"/>
          </a:xfrm>
          <a:prstGeom prst="rect">
            <a:avLst/>
          </a:prstGeom>
        </p:spPr>
      </p:pic>
      <p:pic>
        <p:nvPicPr>
          <p:cNvPr id="9" name="Immagine 8" descr="Università degli Studi di Firenze. Da un secolo, oltre.">
            <a:extLst>
              <a:ext uri="{FF2B5EF4-FFF2-40B4-BE49-F238E27FC236}">
                <a16:creationId xmlns:a16="http://schemas.microsoft.com/office/drawing/2014/main" id="{61E5078F-F20E-B30C-F09C-0266649D45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7170" y="108549"/>
            <a:ext cx="1066653" cy="59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3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ola chia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FFE5A08F-DEC0-CE1D-72EE-478401B6064F}"/>
              </a:ext>
            </a:extLst>
          </p:cNvPr>
          <p:cNvSpPr>
            <a:spLocks/>
          </p:cNvSpPr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8" name="Titolo 17">
            <a:extLst>
              <a:ext uri="{FF2B5EF4-FFF2-40B4-BE49-F238E27FC236}">
                <a16:creationId xmlns:a16="http://schemas.microsoft.com/office/drawing/2014/main" id="{CEFB5359-D527-5386-8780-AEC4E614AC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301" y="1425256"/>
            <a:ext cx="7043738" cy="1146495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dirty="0"/>
              <a:t>#Parola chiave</a:t>
            </a:r>
          </a:p>
        </p:txBody>
      </p:sp>
      <p:pic>
        <p:nvPicPr>
          <p:cNvPr id="4" name="Immagine 3" descr="Immagine che contiene blu, schermata, Blu elettrico, Blu intenso&#10;&#10;Descrizione generata automaticamente">
            <a:extLst>
              <a:ext uri="{FF2B5EF4-FFF2-40B4-BE49-F238E27FC236}">
                <a16:creationId xmlns:a16="http://schemas.microsoft.com/office/drawing/2014/main" id="{86C2457C-3737-4294-7E3B-54E47D221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33338" y="2049912"/>
            <a:ext cx="6610666" cy="3093591"/>
          </a:xfrm>
          <a:prstGeom prst="rect">
            <a:avLst/>
          </a:prstGeom>
        </p:spPr>
      </p:pic>
      <p:pic>
        <p:nvPicPr>
          <p:cNvPr id="7" name="Immagine 6" descr="HR Excellence in Research">
            <a:extLst>
              <a:ext uri="{FF2B5EF4-FFF2-40B4-BE49-F238E27FC236}">
                <a16:creationId xmlns:a16="http://schemas.microsoft.com/office/drawing/2014/main" id="{76B12A7E-CAFE-8485-5915-6A32A5C9FB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6500" y="0"/>
            <a:ext cx="1587500" cy="1371600"/>
          </a:xfrm>
          <a:prstGeom prst="rect">
            <a:avLst/>
          </a:prstGeom>
        </p:spPr>
      </p:pic>
      <p:pic>
        <p:nvPicPr>
          <p:cNvPr id="8" name="Immagine 7" descr="Università degli Studi di Firenze. Da un secolo, oltre.">
            <a:extLst>
              <a:ext uri="{FF2B5EF4-FFF2-40B4-BE49-F238E27FC236}">
                <a16:creationId xmlns:a16="http://schemas.microsoft.com/office/drawing/2014/main" id="{54BBABA5-5E37-BA79-8470-5AB2FF6A7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823" t="35186" r="23530" b="38750"/>
          <a:stretch/>
        </p:blipFill>
        <p:spPr>
          <a:xfrm>
            <a:off x="268285" y="180024"/>
            <a:ext cx="2576516" cy="118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0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rocopert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98E8233-7190-CB96-D148-DC4A795B5EDB}"/>
              </a:ext>
            </a:extLst>
          </p:cNvPr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8" name="Dati generali intervento">
            <a:extLst>
              <a:ext uri="{FF2B5EF4-FFF2-40B4-BE49-F238E27FC236}">
                <a16:creationId xmlns:a16="http://schemas.microsoft.com/office/drawing/2014/main" id="{B65FE21C-997A-4B8A-9D0E-D086916D47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8400" y="4956929"/>
            <a:ext cx="7574104" cy="18658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buNone/>
              <a:defRPr sz="750">
                <a:solidFill>
                  <a:srgbClr val="004C7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Titolo Sottotitolo _ Relatore | Carica relatore (</a:t>
            </a:r>
            <a:r>
              <a:rPr lang="it-IT" dirty="0" err="1"/>
              <a:t>Verdana</a:t>
            </a:r>
            <a:r>
              <a:rPr lang="it-IT" dirty="0"/>
              <a:t> 10pt)</a:t>
            </a:r>
          </a:p>
        </p:txBody>
      </p:sp>
      <p:sp>
        <p:nvSpPr>
          <p:cNvPr id="17" name="Titolo conclusione">
            <a:extLst>
              <a:ext uri="{FF2B5EF4-FFF2-40B4-BE49-F238E27FC236}">
                <a16:creationId xmlns:a16="http://schemas.microsoft.com/office/drawing/2014/main" id="{C061A7DF-BBC8-4D30-A08B-77CC494834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98" y="2366733"/>
            <a:ext cx="8261350" cy="358280"/>
          </a:xfrm>
          <a:prstGeom prst="rect">
            <a:avLst/>
          </a:prstGeom>
        </p:spPr>
        <p:txBody>
          <a:bodyPr/>
          <a:lstStyle>
            <a:lvl1pPr marL="4466" indent="0">
              <a:buNone/>
              <a:tabLst/>
              <a:defRPr sz="225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Titolo_Verdana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30pt</a:t>
            </a:r>
          </a:p>
        </p:txBody>
      </p:sp>
      <p:sp>
        <p:nvSpPr>
          <p:cNvPr id="19" name="Sottotitolo conclusione">
            <a:extLst>
              <a:ext uri="{FF2B5EF4-FFF2-40B4-BE49-F238E27FC236}">
                <a16:creationId xmlns:a16="http://schemas.microsoft.com/office/drawing/2014/main" id="{4F0ABCB7-31A6-496B-AD17-F77B84CB91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8641" y="2800561"/>
            <a:ext cx="8261306" cy="364762"/>
          </a:xfrm>
          <a:prstGeom prst="rect">
            <a:avLst/>
          </a:prstGeom>
        </p:spPr>
        <p:txBody>
          <a:bodyPr/>
          <a:lstStyle>
            <a:lvl1pPr marL="4466" indent="0">
              <a:buNone/>
              <a:tabLst/>
              <a:defRPr sz="1875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Sottotitolo_Verdana</a:t>
            </a:r>
            <a:r>
              <a:rPr lang="it-IT" dirty="0"/>
              <a:t> 25pt</a:t>
            </a:r>
          </a:p>
        </p:txBody>
      </p:sp>
      <p:sp>
        <p:nvSpPr>
          <p:cNvPr id="22" name="Nome e cognome relatore">
            <a:extLst>
              <a:ext uri="{FF2B5EF4-FFF2-40B4-BE49-F238E27FC236}">
                <a16:creationId xmlns:a16="http://schemas.microsoft.com/office/drawing/2014/main" id="{044A7CD4-EF29-4642-ACF5-AC1EB31784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8598" y="3468284"/>
            <a:ext cx="6249988" cy="238990"/>
          </a:xfrm>
          <a:prstGeom prst="rect">
            <a:avLst/>
          </a:prstGeom>
        </p:spPr>
        <p:txBody>
          <a:bodyPr/>
          <a:lstStyle>
            <a:lvl1pPr marL="4466" indent="0">
              <a:buNone/>
              <a:tabLst/>
              <a:defRPr sz="15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Relatore_Arial</a:t>
            </a:r>
            <a:r>
              <a:rPr lang="it-IT" dirty="0"/>
              <a:t> 20pt</a:t>
            </a:r>
          </a:p>
        </p:txBody>
      </p:sp>
      <p:sp>
        <p:nvSpPr>
          <p:cNvPr id="24" name="Ruolo relatore">
            <a:extLst>
              <a:ext uri="{FF2B5EF4-FFF2-40B4-BE49-F238E27FC236}">
                <a16:creationId xmlns:a16="http://schemas.microsoft.com/office/drawing/2014/main" id="{D07DE807-7EFE-48B4-81E7-589431F10E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8643" y="3769619"/>
            <a:ext cx="6249988" cy="210067"/>
          </a:xfrm>
          <a:prstGeom prst="rect">
            <a:avLst/>
          </a:prstGeom>
        </p:spPr>
        <p:txBody>
          <a:bodyPr>
            <a:noAutofit/>
          </a:bodyPr>
          <a:lstStyle>
            <a:lvl1pPr marL="4466" indent="0">
              <a:buNone/>
              <a:tabLst/>
              <a:defRPr sz="1350" i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Ruolo </a:t>
            </a:r>
            <a:r>
              <a:rPr lang="it-IT" dirty="0" err="1"/>
              <a:t>relatore_Arial</a:t>
            </a:r>
            <a:r>
              <a:rPr lang="it-IT" dirty="0"/>
              <a:t> 18pt</a:t>
            </a:r>
          </a:p>
        </p:txBody>
      </p:sp>
      <p:sp>
        <p:nvSpPr>
          <p:cNvPr id="26" name="Contatto relatore">
            <a:extLst>
              <a:ext uri="{FF2B5EF4-FFF2-40B4-BE49-F238E27FC236}">
                <a16:creationId xmlns:a16="http://schemas.microsoft.com/office/drawing/2014/main" id="{9517D058-2E7E-44D5-A849-24ED5F4E9D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643" y="4042025"/>
            <a:ext cx="6249988" cy="242373"/>
          </a:xfrm>
          <a:prstGeom prst="rect">
            <a:avLst/>
          </a:prstGeom>
        </p:spPr>
        <p:txBody>
          <a:bodyPr>
            <a:noAutofit/>
          </a:bodyPr>
          <a:lstStyle>
            <a:lvl1pPr marL="4466" indent="0">
              <a:buNone/>
              <a:tabLst/>
              <a:defRPr sz="1350" i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email_Arial</a:t>
            </a:r>
            <a:r>
              <a:rPr lang="it-IT" dirty="0"/>
              <a:t> 18pt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D0964DA0-8367-4940-9492-6502D51FDF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598" y="1206937"/>
            <a:ext cx="8261306" cy="7059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75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Conclusione_Verana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45pt</a:t>
            </a:r>
          </a:p>
        </p:txBody>
      </p:sp>
      <p:pic>
        <p:nvPicPr>
          <p:cNvPr id="4" name="Immagine 3" descr="HR Excellence in Research">
            <a:extLst>
              <a:ext uri="{FF2B5EF4-FFF2-40B4-BE49-F238E27FC236}">
                <a16:creationId xmlns:a16="http://schemas.microsoft.com/office/drawing/2014/main" id="{B6157011-E2F2-75A2-1EFF-F599F5B8E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6161" y="67763"/>
            <a:ext cx="967839" cy="836213"/>
          </a:xfrm>
          <a:prstGeom prst="rect">
            <a:avLst/>
          </a:prstGeom>
        </p:spPr>
      </p:pic>
      <p:pic>
        <p:nvPicPr>
          <p:cNvPr id="8" name="Immagine 7" descr="Università degli Studi di Firenze. Da un secolo, oltre.">
            <a:extLst>
              <a:ext uri="{FF2B5EF4-FFF2-40B4-BE49-F238E27FC236}">
                <a16:creationId xmlns:a16="http://schemas.microsoft.com/office/drawing/2014/main" id="{47466927-E375-3F07-4D66-5B0E68E766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823" t="35186" r="23530" b="38750"/>
          <a:stretch/>
        </p:blipFill>
        <p:spPr>
          <a:xfrm>
            <a:off x="197853" y="160120"/>
            <a:ext cx="1577474" cy="72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6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0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13" r:id="rId3"/>
    <p:sldLayoutId id="2147483714" r:id="rId4"/>
    <p:sldLayoutId id="2147483689" r:id="rId5"/>
    <p:sldLayoutId id="2147483712" r:id="rId6"/>
    <p:sldLayoutId id="2147483711" r:id="rId7"/>
    <p:sldLayoutId id="2147483710" r:id="rId8"/>
    <p:sldLayoutId id="2147483705" r:id="rId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fi.i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rtobotanico.sma.unifi.i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104F2D-5A80-071A-AD03-1429902C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Controllo di copertura dinamico per il monitoraggio cooperativo in tempo reale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0909573-A532-F2EF-B3A2-B752657A1D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Relatore: Prof. Giorgio Battistelli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3719AB1-3644-6B6B-B7EF-F1A8EE46F9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/>
              <a:t>Correlatore: Dott. Nicola Forti</a:t>
            </a:r>
          </a:p>
        </p:txBody>
      </p:sp>
    </p:spTree>
    <p:extLst>
      <p:ext uri="{BB962C8B-B14F-4D97-AF65-F5344CB8AC3E}">
        <p14:creationId xmlns:p14="http://schemas.microsoft.com/office/powerpoint/2010/main" val="4065654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9E9B24-6E4F-F7EB-4C10-2A97852E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Slide tabella a doppia entrata</a:t>
            </a:r>
          </a:p>
        </p:txBody>
      </p:sp>
      <p:graphicFrame>
        <p:nvGraphicFramePr>
          <p:cNvPr id="5" name="Tabella 11">
            <a:extLst>
              <a:ext uri="{FF2B5EF4-FFF2-40B4-BE49-F238E27FC236}">
                <a16:creationId xmlns:a16="http://schemas.microsoft.com/office/drawing/2014/main" id="{152FEEC3-73A8-4F1B-1111-9F16B0F9E77A}"/>
              </a:ext>
            </a:extLst>
          </p:cNvPr>
          <p:cNvGraphicFramePr>
            <a:graphicFrameLocks noGrp="1"/>
          </p:cNvGraphicFramePr>
          <p:nvPr>
            <p:ph type="tbl" sz="quarter" idx="15"/>
            <p:extLst>
              <p:ext uri="{D42A27DB-BD31-4B8C-83A1-F6EECF244321}">
                <p14:modId xmlns:p14="http://schemas.microsoft.com/office/powerpoint/2010/main" val="1644149593"/>
              </p:ext>
            </p:extLst>
          </p:nvPr>
        </p:nvGraphicFramePr>
        <p:xfrm>
          <a:off x="794479" y="1259174"/>
          <a:ext cx="8027230" cy="1312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5446">
                  <a:extLst>
                    <a:ext uri="{9D8B030D-6E8A-4147-A177-3AD203B41FA5}">
                      <a16:colId xmlns:a16="http://schemas.microsoft.com/office/drawing/2014/main" val="2027681112"/>
                    </a:ext>
                  </a:extLst>
                </a:gridCol>
                <a:gridCol w="1605446">
                  <a:extLst>
                    <a:ext uri="{9D8B030D-6E8A-4147-A177-3AD203B41FA5}">
                      <a16:colId xmlns:a16="http://schemas.microsoft.com/office/drawing/2014/main" val="2832886921"/>
                    </a:ext>
                  </a:extLst>
                </a:gridCol>
                <a:gridCol w="1605446">
                  <a:extLst>
                    <a:ext uri="{9D8B030D-6E8A-4147-A177-3AD203B41FA5}">
                      <a16:colId xmlns:a16="http://schemas.microsoft.com/office/drawing/2014/main" val="488229091"/>
                    </a:ext>
                  </a:extLst>
                </a:gridCol>
                <a:gridCol w="1605446">
                  <a:extLst>
                    <a:ext uri="{9D8B030D-6E8A-4147-A177-3AD203B41FA5}">
                      <a16:colId xmlns:a16="http://schemas.microsoft.com/office/drawing/2014/main" val="538969095"/>
                    </a:ext>
                  </a:extLst>
                </a:gridCol>
                <a:gridCol w="1605446">
                  <a:extLst>
                    <a:ext uri="{9D8B030D-6E8A-4147-A177-3AD203B41FA5}">
                      <a16:colId xmlns:a16="http://schemas.microsoft.com/office/drawing/2014/main" val="3072910527"/>
                    </a:ext>
                  </a:extLst>
                </a:gridCol>
              </a:tblGrid>
              <a:tr h="328145">
                <a:tc>
                  <a:txBody>
                    <a:bodyPr/>
                    <a:lstStyle/>
                    <a:p>
                      <a:pPr algn="l"/>
                      <a:r>
                        <a:rPr lang="it-IT" sz="11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Variabile A/</a:t>
                      </a:r>
                      <a:r>
                        <a:rPr lang="it-IT" sz="1100" dirty="0" err="1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</a:t>
                      </a:r>
                      <a:endParaRPr lang="it-IT" sz="11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004C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1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Titolo 1</a:t>
                      </a:r>
                    </a:p>
                  </a:txBody>
                  <a:tcPr marL="68580" marR="68580" marT="34290" marB="34290" anchor="ctr">
                    <a:solidFill>
                      <a:srgbClr val="004C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1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004C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1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004C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1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004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061997"/>
                  </a:ext>
                </a:extLst>
              </a:tr>
              <a:tr h="328145">
                <a:tc>
                  <a:txBody>
                    <a:bodyPr/>
                    <a:lstStyle/>
                    <a:p>
                      <a:pPr algn="l"/>
                      <a:r>
                        <a:rPr lang="it-IT" sz="11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Titolo X</a:t>
                      </a:r>
                    </a:p>
                  </a:txBody>
                  <a:tcPr marL="68580" marR="68580" marT="34290" marB="34290" anchor="ctr">
                    <a:solidFill>
                      <a:srgbClr val="004C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1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endParaRPr lang="it-IT" sz="11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endParaRPr lang="it-IT" sz="11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endParaRPr lang="it-IT" sz="11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92648347"/>
                  </a:ext>
                </a:extLst>
              </a:tr>
              <a:tr h="328145">
                <a:tc>
                  <a:txBody>
                    <a:bodyPr/>
                    <a:lstStyle/>
                    <a:p>
                      <a:pPr algn="l"/>
                      <a:endParaRPr lang="it-IT" sz="11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004C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1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endParaRPr lang="it-IT" sz="11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endParaRPr lang="it-IT" sz="11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endParaRPr lang="it-IT" sz="11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66659199"/>
                  </a:ext>
                </a:extLst>
              </a:tr>
              <a:tr h="328145">
                <a:tc>
                  <a:txBody>
                    <a:bodyPr/>
                    <a:lstStyle/>
                    <a:p>
                      <a:pPr algn="l"/>
                      <a:r>
                        <a:rPr lang="it-IT" sz="11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Note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1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Nota 1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1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1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1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352070"/>
                  </a:ext>
                </a:extLst>
              </a:tr>
            </a:tbl>
          </a:graphicData>
        </a:graphic>
      </p:graphicFrame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597E104-0AEE-B88B-31D8-B2FF831FA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1036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BA5B94-538F-17B2-7B92-C5FE2E05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Slide #parola chiave</a:t>
            </a:r>
          </a:p>
        </p:txBody>
      </p:sp>
    </p:spTree>
    <p:extLst>
      <p:ext uri="{BB962C8B-B14F-4D97-AF65-F5344CB8AC3E}">
        <p14:creationId xmlns:p14="http://schemas.microsoft.com/office/powerpoint/2010/main" val="3432791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3C39F8EF-079C-0635-E0EB-307ECF0A1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Slide immagine</a:t>
            </a:r>
          </a:p>
        </p:txBody>
      </p:sp>
      <p:pic>
        <p:nvPicPr>
          <p:cNvPr id="7" name="Segnaposto immagine 6" descr="Studentesse sedute su una panchina all'Orto botanico di Firenze.">
            <a:extLst>
              <a:ext uri="{FF2B5EF4-FFF2-40B4-BE49-F238E27FC236}">
                <a16:creationId xmlns:a16="http://schemas.microsoft.com/office/drawing/2014/main" id="{22D50104-7E08-2F2D-10C8-380A3234CE8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E2D6880-2A5D-2955-D11B-F7D261605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" y="3777265"/>
            <a:ext cx="5399999" cy="449962"/>
          </a:xfrm>
        </p:spPr>
        <p:txBody>
          <a:bodyPr/>
          <a:lstStyle/>
          <a:p>
            <a:r>
              <a:rPr lang="it-IT" b="0" dirty="0" err="1"/>
              <a:t>UniFi</a:t>
            </a:r>
            <a:r>
              <a:rPr lang="it-IT" b="0" dirty="0"/>
              <a:t>, Orto botanico</a:t>
            </a:r>
            <a:br>
              <a:rPr lang="it-IT" b="0" dirty="0"/>
            </a:br>
            <a:r>
              <a:rPr lang="it-IT" b="0" dirty="0"/>
              <a:t>studentesse dell’Università di Firenze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2625F9-0BB8-F254-5575-2691C4992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4246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9A2D7E3-848B-6CBD-17CE-14130C17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Slide immagine e testo</a:t>
            </a:r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B4664A87-C6C9-9A06-22A6-B8BACADEE9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90427" y="1439857"/>
            <a:ext cx="3117275" cy="3192104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8" name="Segnaposto immagine 7" descr="Studentesse sedute su una panchina all'Orto botanico di Firenze.">
            <a:extLst>
              <a:ext uri="{FF2B5EF4-FFF2-40B4-BE49-F238E27FC236}">
                <a16:creationId xmlns:a16="http://schemas.microsoft.com/office/drawing/2014/main" id="{9B5AD85D-7736-960C-1F4F-F329B380AC5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FCDE491-987F-AD57-4E2F-8E154AE4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" y="3477465"/>
            <a:ext cx="5399999" cy="464952"/>
          </a:xfrm>
        </p:spPr>
        <p:txBody>
          <a:bodyPr/>
          <a:lstStyle/>
          <a:p>
            <a:r>
              <a:rPr lang="it-IT" b="0" dirty="0" err="1"/>
              <a:t>UniFi</a:t>
            </a:r>
            <a:r>
              <a:rPr lang="it-IT" b="0" dirty="0"/>
              <a:t>, Orto botanico</a:t>
            </a:r>
            <a:br>
              <a:rPr lang="it-IT" b="0" dirty="0"/>
            </a:br>
            <a:r>
              <a:rPr lang="it-IT" b="0" dirty="0"/>
              <a:t>studentesse dell’Università di Firenze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A95350A-591D-AE02-75C6-C3BED0735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7500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0A3129-65E5-F23F-92DE-937F55F4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Slide a 2 colonne di testo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1B08D8C-D67B-78D3-20E1-9F798DC5A0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424246-ED3B-B3D9-D3BF-C22D14534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2CEC069C-669F-1616-E410-3FD415D779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500F27-E965-C28F-B938-1571356C25D2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08093F5C-0C01-2A95-57A6-C50E77DF3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1468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7F85E0-7649-A68E-6513-C4555F08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Slide a 3 colonne di testo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472A1808-55C2-08F5-5A35-AE1802E3D9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D56A04-5725-EE22-9AA2-9392F7241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D67943FE-52BD-257B-D420-426587CCBE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27C546E-C5CB-DCC3-2C34-F6788D8C8476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A453966-93BF-5ED0-037E-6EBF39B01B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43A5C7E-87C8-C8B0-C4E0-8614F2BBBCA8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610E58B2-807C-0F9D-F674-7D69F9FEF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7055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D4EA38DD-12F7-FB4B-8A7D-28D03E1D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Conclusione</a:t>
            </a:r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ABC80FAA-9435-E04B-A7B3-D175AA5155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D7916F2-F149-6048-9C0C-A3C1EE95E3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60CD1E0-52F9-E149-A57F-714D455359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FBA6F7-C967-CF4D-AD7D-FC03901314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7500" lnSpcReduction="20000"/>
          </a:bodyPr>
          <a:lstStyle/>
          <a:p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EB8E93C-7698-414F-97DD-BFDA414291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55D5C45F-1F83-9949-83E6-E9AFC97601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228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3C39F8EF-079C-0635-E0EB-307ECF0A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133" y="332849"/>
            <a:ext cx="5025242" cy="640944"/>
          </a:xfrm>
        </p:spPr>
        <p:txBody>
          <a:bodyPr/>
          <a:lstStyle/>
          <a:p>
            <a:r>
              <a:rPr lang="it-IT" sz="2000" dirty="0">
                <a:solidFill>
                  <a:srgbClr val="727272"/>
                </a:solidFill>
                <a:cs typeface="+mn-cs"/>
              </a:rPr>
              <a:t>Controllo di copertura dinamico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2625F9-0BB8-F254-5575-2691C4992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  <a:p>
            <a:endParaRPr lang="it-IT" dirty="0"/>
          </a:p>
        </p:txBody>
      </p:sp>
      <p:pic>
        <p:nvPicPr>
          <p:cNvPr id="11" name="Immagine 10" descr="Immagine che contiene Arte bambini, diagramma, design&#10;&#10;Descrizione generata automaticamente">
            <a:extLst>
              <a:ext uri="{FF2B5EF4-FFF2-40B4-BE49-F238E27FC236}">
                <a16:creationId xmlns:a16="http://schemas.microsoft.com/office/drawing/2014/main" id="{ABA7D3E0-5A92-A18A-739B-33C09D1E5F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65" t="4190" r="10196" b="3851"/>
          <a:stretch/>
        </p:blipFill>
        <p:spPr>
          <a:xfrm>
            <a:off x="4394480" y="1255102"/>
            <a:ext cx="4444309" cy="33978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Segnaposto testo 5">
                <a:extLst>
                  <a:ext uri="{FF2B5EF4-FFF2-40B4-BE49-F238E27FC236}">
                    <a16:creationId xmlns:a16="http://schemas.microsoft.com/office/drawing/2014/main" id="{D882F3BE-9090-E256-F724-A9E5CFCF84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5211" y="2795112"/>
                <a:ext cx="3736502" cy="2749190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𝑨𝒍𝒈𝒐𝒓𝒊𝒕𝒎𝒐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𝒅𝒊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𝒄𝒐𝒑𝒆𝒓𝒕𝒖𝒓𝒂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𝒅𝒊𝒏𝒂𝒎𝒊𝒄𝒐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:</m:t>
                      </m:r>
                    </m:oMath>
                  </m:oMathPara>
                </a14:m>
                <a:endParaRPr lang="it-IT" sz="1800" b="1" dirty="0">
                  <a:solidFill>
                    <a:srgbClr val="727272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it-IT" sz="1400" i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Strategia ‘</a:t>
                </a:r>
                <a:r>
                  <a:rPr lang="it-IT" sz="1400" i="1" dirty="0" err="1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greedy</a:t>
                </a:r>
                <a:r>
                  <a:rPr lang="it-IT" sz="1400" i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’</a:t>
                </a:r>
              </a:p>
              <a:p>
                <a:pPr>
                  <a:lnSpc>
                    <a:spcPct val="110000"/>
                  </a:lnSpc>
                </a:pPr>
                <a:r>
                  <a:rPr lang="it-IT" sz="1400" i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Tecnica di ottimizzazione: metodo di ascesa del gradiente</a:t>
                </a:r>
              </a:p>
              <a:p>
                <a:pPr>
                  <a:lnSpc>
                    <a:spcPct val="110000"/>
                  </a:lnSpc>
                </a:pPr>
                <a:r>
                  <a:rPr lang="it-IT" sz="1400" i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Implementazione in 3 versioni differenti</a:t>
                </a:r>
              </a:p>
              <a:p>
                <a:pPr>
                  <a:lnSpc>
                    <a:spcPct val="110000"/>
                  </a:lnSpc>
                </a:pPr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12" name="Segnaposto testo 5">
                <a:extLst>
                  <a:ext uri="{FF2B5EF4-FFF2-40B4-BE49-F238E27FC236}">
                    <a16:creationId xmlns:a16="http://schemas.microsoft.com/office/drawing/2014/main" id="{D882F3BE-9090-E256-F724-A9E5CFCF8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11" y="2795112"/>
                <a:ext cx="3736502" cy="2749190"/>
              </a:xfrm>
              <a:prstGeom prst="rect">
                <a:avLst/>
              </a:prstGeom>
              <a:blipFill>
                <a:blip r:embed="rId3"/>
                <a:stretch>
                  <a:fillRect l="-326" r="-1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Segnaposto testo 5">
                <a:extLst>
                  <a:ext uri="{FF2B5EF4-FFF2-40B4-BE49-F238E27FC236}">
                    <a16:creationId xmlns:a16="http://schemas.microsoft.com/office/drawing/2014/main" id="{EEE3DD13-461E-5A96-4B26-E2B336A061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5211" y="1130024"/>
                <a:ext cx="3736502" cy="144172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7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𝑶𝒃𝒃𝒊𝒆𝒕𝒕𝒊𝒗𝒐</m:t>
                      </m:r>
                      <m:r>
                        <a:rPr lang="it-IT" sz="17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:</m:t>
                      </m:r>
                    </m:oMath>
                  </m:oMathPara>
                </a14:m>
                <a:endParaRPr lang="it-IT" sz="1700" i="1" dirty="0">
                  <a:solidFill>
                    <a:srgbClr val="72727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it-IT" sz="1300" i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Implementazione di un algoritmo che permetta di determinare le traiettorie degli agenti al fine di coprire al meglio i target dinamici nel tempo </a:t>
                </a:r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13" name="Segnaposto testo 5">
                <a:extLst>
                  <a:ext uri="{FF2B5EF4-FFF2-40B4-BE49-F238E27FC236}">
                    <a16:creationId xmlns:a16="http://schemas.microsoft.com/office/drawing/2014/main" id="{EEE3DD13-461E-5A96-4B26-E2B336A06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11" y="1130024"/>
                <a:ext cx="3736502" cy="14417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01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0356F0E-C03E-698B-FA95-5EE08052C1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Formulazione matematica del problema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testo 5">
                <a:extLst>
                  <a:ext uri="{FF2B5EF4-FFF2-40B4-BE49-F238E27FC236}">
                    <a16:creationId xmlns:a16="http://schemas.microsoft.com/office/drawing/2014/main" id="{C35DC1DB-5BF5-3611-5F38-5A76A26BDB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1941" y="879614"/>
                <a:ext cx="3431742" cy="2749190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𝑴</m:t>
                    </m:r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:</m:t>
                    </m:r>
                  </m:oMath>
                </a14:m>
                <a:r>
                  <a:rPr lang="it-IT" sz="1600" b="1" i="1" dirty="0">
                    <a:solidFill>
                      <a:srgbClr val="727272"/>
                    </a:solidFill>
                    <a:latin typeface="Cambria Math" panose="02040503050406030204" pitchFamily="18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sz="1400" i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targets dinamici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𝒒</m:t>
                        </m:r>
                      </m:e>
                      <m:sub>
                        <m: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𝒋</m:t>
                        </m:r>
                      </m:sub>
                    </m:sSub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𝒕</m:t>
                    </m:r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it-IT" sz="1600" b="1" i="1" dirty="0">
                    <a:solidFill>
                      <a:srgbClr val="727272"/>
                    </a:solidFill>
                    <a:latin typeface="Cambria Math" panose="02040503050406030204" pitchFamily="18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∈</m:t>
                    </m:r>
                    <m:sSup>
                      <m:sSupPr>
                        <m:ctrlP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ℝ</m:t>
                        </m:r>
                      </m:e>
                      <m:sup>
                        <m: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𝟐</m:t>
                        </m:r>
                      </m:sup>
                    </m:sSup>
                    <m:r>
                      <a:rPr lang="it-IT" sz="1600" b="1" i="1" dirty="0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:</m:t>
                    </m:r>
                  </m:oMath>
                </a14:m>
                <a:r>
                  <a:rPr lang="it-IT" sz="1600" b="1" i="1" dirty="0">
                    <a:solidFill>
                      <a:srgbClr val="727272"/>
                    </a:solidFill>
                    <a:latin typeface="Cambria Math" panose="02040503050406030204" pitchFamily="18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</a:t>
                </a:r>
                <a:r>
                  <a:rPr lang="it-IT" sz="1400" i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posizioni target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𝑵</m:t>
                    </m:r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:</m:t>
                    </m:r>
                  </m:oMath>
                </a14:m>
                <a:r>
                  <a:rPr lang="it-IT" sz="1600" b="1" i="1" dirty="0">
                    <a:solidFill>
                      <a:srgbClr val="727272"/>
                    </a:solidFill>
                    <a:latin typeface="Cambria Math" panose="02040503050406030204" pitchFamily="18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sz="1400" i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agenti dinamici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𝒑</m:t>
                        </m:r>
                      </m:e>
                      <m:sub>
                        <m: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𝒕</m:t>
                        </m:r>
                      </m:e>
                    </m:d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∈</m:t>
                    </m:r>
                    <m:sSup>
                      <m:sSupPr>
                        <m:ctrlP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ℝ</m:t>
                        </m:r>
                      </m:e>
                      <m:sup>
                        <m: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𝟐</m:t>
                        </m:r>
                      </m:sup>
                    </m:sSup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:</m:t>
                    </m:r>
                  </m:oMath>
                </a14:m>
                <a:r>
                  <a:rPr lang="it-IT" sz="1600" b="1" i="1" dirty="0">
                    <a:solidFill>
                      <a:srgbClr val="727272"/>
                    </a:solidFill>
                    <a:latin typeface="Cambria Math" panose="02040503050406030204" pitchFamily="18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sz="1400" i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posizioni agenti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𝒓</m:t>
                    </m:r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∈</m:t>
                    </m:r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ℝ</m:t>
                    </m:r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:</m:t>
                    </m:r>
                  </m:oMath>
                </a14:m>
                <a:r>
                  <a:rPr lang="it-IT" sz="1600" b="1" i="1" dirty="0">
                    <a:solidFill>
                      <a:srgbClr val="727272"/>
                    </a:solidFill>
                    <a:latin typeface="Cambria Math" panose="02040503050406030204" pitchFamily="18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sz="1400" i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raggio di copertura agenti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𝒍</m:t>
                        </m:r>
                      </m:e>
                      <m:sub>
                        <m: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𝒕</m:t>
                        </m:r>
                      </m:e>
                    </m:d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sSup>
                      <m:sSupPr>
                        <m:ctrlP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it-IT" sz="1600" b="1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1600" b="1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600" b="1" i="1">
                                        <a:solidFill>
                                          <a:srgbClr val="727272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>
                                        <a:solidFill>
                                          <a:srgbClr val="727272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it-IT" sz="1600" b="1" i="1">
                                        <a:solidFill>
                                          <a:srgbClr val="727272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sz="1600" b="1" i="1">
                                        <a:solidFill>
                                          <a:srgbClr val="727272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600" b="1" i="1">
                                        <a:solidFill>
                                          <a:srgbClr val="727272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it-IT" sz="1600" b="1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sz="1600" b="1" i="1">
                                        <a:solidFill>
                                          <a:srgbClr val="727272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>
                                        <a:solidFill>
                                          <a:srgbClr val="727272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it-IT" sz="1600" b="1" i="1">
                                        <a:solidFill>
                                          <a:srgbClr val="727272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sz="1600" b="1" i="1">
                                        <a:solidFill>
                                          <a:srgbClr val="727272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600" b="1" i="1">
                                        <a:solidFill>
                                          <a:srgbClr val="727272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𝟐</m:t>
                        </m:r>
                      </m:sup>
                    </m:sSup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: </m:t>
                    </m:r>
                  </m:oMath>
                </a14:m>
                <a:r>
                  <a:rPr lang="it-IT" sz="1600" b="1" i="1" dirty="0">
                    <a:solidFill>
                      <a:srgbClr val="727272"/>
                    </a:solidFill>
                    <a:latin typeface="Cambria Math" panose="02040503050406030204" pitchFamily="18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sz="1400" i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distanza tra l’agente i e il target j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𝑴</m:t>
                        </m:r>
                      </m:e>
                      <m:sub>
                        <m: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𝒑</m:t>
                        </m:r>
                      </m:sub>
                    </m:sSub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∈</m:t>
                    </m:r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ℝ</m:t>
                    </m:r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:  </m:t>
                    </m:r>
                  </m:oMath>
                </a14:m>
                <a:r>
                  <a:rPr lang="it-IT" sz="1400" i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qualità di rilevamento di picco</a:t>
                </a:r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6" name="Segnaposto testo 5">
                <a:extLst>
                  <a:ext uri="{FF2B5EF4-FFF2-40B4-BE49-F238E27FC236}">
                    <a16:creationId xmlns:a16="http://schemas.microsoft.com/office/drawing/2014/main" id="{C35DC1DB-5BF5-3611-5F38-5A76A26BD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41" y="879614"/>
                <a:ext cx="3431742" cy="2749190"/>
              </a:xfrm>
              <a:prstGeom prst="rect">
                <a:avLst/>
              </a:prstGeom>
              <a:blipFill>
                <a:blip r:embed="rId2"/>
                <a:stretch>
                  <a:fillRect l="-533" t="-4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Segnaposto testo 6">
                <a:extLst>
                  <a:ext uri="{FF2B5EF4-FFF2-40B4-BE49-F238E27FC236}">
                    <a16:creationId xmlns:a16="http://schemas.microsoft.com/office/drawing/2014/main" id="{DB7D27E1-0B72-1079-17B6-4B218557E7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80221" y="879614"/>
                <a:ext cx="4589036" cy="1240110"/>
              </a:xfrm>
              <a:prstGeom prst="rect">
                <a:avLst/>
              </a:prstGeom>
            </p:spPr>
            <p:txBody>
              <a:bodyPr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1125" b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Funzione di misurazione:</a:t>
                </a:r>
              </a:p>
              <a:p>
                <a:pPr marL="0" indent="0">
                  <a:buNone/>
                </a:pPr>
                <a:endParaRPr lang="it-IT" sz="1125" b="1" dirty="0">
                  <a:solidFill>
                    <a:srgbClr val="72727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125" b="1">
                              <a:solidFill>
                                <a:srgbClr val="727272"/>
                              </a:solidFill>
                            </a:rPr>
                          </m:ctrlPr>
                        </m:sSubPr>
                        <m:e>
                          <m:r>
                            <a:rPr lang="it-IT" sz="1125" b="1">
                              <a:solidFill>
                                <a:srgbClr val="727272"/>
                              </a:solidFill>
                            </a:rPr>
                            <m:t>𝑬</m:t>
                          </m:r>
                        </m:e>
                        <m:sub>
                          <m:r>
                            <a:rPr lang="it-IT" sz="1125" b="1">
                              <a:solidFill>
                                <a:srgbClr val="727272"/>
                              </a:solidFill>
                            </a:rPr>
                            <m:t>𝒊𝒋</m:t>
                          </m:r>
                        </m:sub>
                      </m:sSub>
                      <m:d>
                        <m:dPr>
                          <m:ctrlPr>
                            <a:rPr lang="it-IT" sz="1125" b="1">
                              <a:solidFill>
                                <a:srgbClr val="727272"/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125" b="1">
                                  <a:solidFill>
                                    <a:srgbClr val="727272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it-IT" sz="1125" b="1">
                                  <a:solidFill>
                                    <a:srgbClr val="727272"/>
                                  </a:solidFill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it-IT" sz="1125" b="1">
                                  <a:solidFill>
                                    <a:srgbClr val="727272"/>
                                  </a:solidFill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125" b="1">
                                  <a:solidFill>
                                    <a:srgbClr val="727272"/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it-IT" sz="1125" b="1">
                                  <a:solidFill>
                                    <a:srgbClr val="727272"/>
                                  </a:solidFill>
                                </a:rPr>
                                <m:t>𝒕</m:t>
                              </m:r>
                            </m:e>
                          </m:d>
                          <m:r>
                            <a:rPr lang="it-IT" sz="1125" b="1">
                              <a:solidFill>
                                <a:srgbClr val="727272"/>
                              </a:solidFill>
                            </a:rPr>
                            <m:t>, </m:t>
                          </m:r>
                          <m:sSub>
                            <m:sSubPr>
                              <m:ctrlPr>
                                <a:rPr lang="it-IT" sz="1125" b="1">
                                  <a:solidFill>
                                    <a:srgbClr val="727272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it-IT" sz="1125" b="1">
                                  <a:solidFill>
                                    <a:srgbClr val="727272"/>
                                  </a:solidFill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it-IT" sz="1125" b="1">
                                  <a:solidFill>
                                    <a:srgbClr val="727272"/>
                                  </a:solidFill>
                                </a:rPr>
                                <m:t>𝒋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125" b="1">
                                  <a:solidFill>
                                    <a:srgbClr val="727272"/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it-IT" sz="1125" b="1">
                                  <a:solidFill>
                                    <a:srgbClr val="727272"/>
                                  </a:solidFill>
                                </a:rPr>
                                <m:t>𝒕</m:t>
                              </m:r>
                            </m:e>
                          </m:d>
                        </m:e>
                      </m:d>
                      <m:r>
                        <a:rPr lang="it-IT" sz="1125" b="1">
                          <a:solidFill>
                            <a:srgbClr val="727272"/>
                          </a:solidFill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1125" b="1">
                              <a:solidFill>
                                <a:srgbClr val="727272"/>
                              </a:solidFill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125" b="1">
                                  <a:solidFill>
                                    <a:srgbClr val="727272"/>
                                  </a:solidFill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it-IT" sz="1125" b="1">
                                      <a:solidFill>
                                        <a:srgbClr val="727272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it-IT" sz="1125" b="1">
                                      <a:solidFill>
                                        <a:srgbClr val="727272"/>
                                      </a:solidFill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it-IT" sz="1125" b="1">
                                      <a:solidFill>
                                        <a:srgbClr val="727272"/>
                                      </a:solidFill>
                                    </a:rPr>
                                    <m:t>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1125" b="1">
                                      <a:solidFill>
                                        <a:srgbClr val="727272"/>
                                      </a:solidFill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sz="1125" b="1">
                                          <a:solidFill>
                                            <a:srgbClr val="727272"/>
                                          </a:solidFill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it-IT" sz="1125" b="1">
                                              <a:solidFill>
                                                <a:srgbClr val="727272"/>
                                              </a:solidFill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it-IT" sz="1125" b="1">
                                                  <a:solidFill>
                                                    <a:srgbClr val="727272"/>
                                                  </a:solidFill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it-IT" sz="1125" b="1">
                                                      <a:solidFill>
                                                        <a:srgbClr val="727272"/>
                                                      </a:solidFill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sz="1125" b="1">
                                                      <a:solidFill>
                                                        <a:srgbClr val="727272"/>
                                                      </a:solidFill>
                                                    </a:rPr>
                                                    <m:t>𝒍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sz="1125" b="1">
                                                      <a:solidFill>
                                                        <a:srgbClr val="727272"/>
                                                      </a:solidFill>
                                                    </a:rPr>
                                                    <m:t>𝒊𝒋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it-IT" sz="1125" b="1">
                                                      <a:solidFill>
                                                        <a:srgbClr val="727272"/>
                                                      </a:solidFill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it-IT" sz="1125" b="1">
                                                      <a:solidFill>
                                                        <a:srgbClr val="727272"/>
                                                      </a:solidFill>
                                                    </a:rPr>
                                                    <m:t>𝒕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it-IT" sz="1125" b="1">
                                                  <a:solidFill>
                                                    <a:srgbClr val="727272"/>
                                                  </a:solidFill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it-IT" sz="1125" b="1">
                                                  <a:solidFill>
                                                    <a:srgbClr val="727272"/>
                                                  </a:solidFill>
                                                </a:rPr>
                                                <m:t>𝒓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it-IT" sz="1125" b="1">
                                              <a:solidFill>
                                                <a:srgbClr val="727272"/>
                                              </a:solidFill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it-IT" sz="1125" b="1">
                                              <a:solidFill>
                                                <a:srgbClr val="727272"/>
                                              </a:solidFill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1125" b="1">
                                              <a:solidFill>
                                                <a:srgbClr val="727272"/>
                                              </a:solidFill>
                                            </a:rPr>
                                            <m:t>𝒓</m:t>
                                          </m:r>
                                        </m:e>
                                        <m:sup>
                                          <m:r>
                                            <a:rPr lang="it-IT" sz="1125" b="1">
                                              <a:solidFill>
                                                <a:srgbClr val="727272"/>
                                              </a:solidFill>
                                            </a:rPr>
                                            <m:t>𝟒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r>
                                <a:rPr lang="it-IT" sz="1125" b="1">
                                  <a:solidFill>
                                    <a:srgbClr val="727272"/>
                                  </a:solidFill>
                                </a:rPr>
                                <m:t>, </m:t>
                              </m:r>
                              <m:r>
                                <a:rPr lang="it-IT" sz="1125" b="1">
                                  <a:solidFill>
                                    <a:srgbClr val="727272"/>
                                  </a:solidFill>
                                </a:rPr>
                                <m:t>𝒔𝒆</m:t>
                              </m:r>
                              <m:r>
                                <a:rPr lang="it-IT" sz="1125" b="1">
                                  <a:solidFill>
                                    <a:srgbClr val="727272"/>
                                  </a:solidFill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t-IT" sz="1125" b="1">
                                      <a:solidFill>
                                        <a:srgbClr val="727272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it-IT" sz="1125" b="1">
                                      <a:solidFill>
                                        <a:srgbClr val="727272"/>
                                      </a:solidFill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it-IT" sz="1125" b="1">
                                      <a:solidFill>
                                        <a:srgbClr val="727272"/>
                                      </a:solidFill>
                                    </a:rPr>
                                    <m:t>𝒊𝒋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1125" b="1">
                                      <a:solidFill>
                                        <a:srgbClr val="727272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it-IT" sz="1125" b="1">
                                      <a:solidFill>
                                        <a:srgbClr val="727272"/>
                                      </a:solidFill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it-IT" sz="1125" b="1">
                                  <a:solidFill>
                                    <a:srgbClr val="727272"/>
                                  </a:solidFill>
                                </a:rPr>
                                <m:t>≤</m:t>
                              </m:r>
                              <m:sSup>
                                <m:sSupPr>
                                  <m:ctrlPr>
                                    <a:rPr lang="it-IT" sz="1125" b="1">
                                      <a:solidFill>
                                        <a:srgbClr val="727272"/>
                                      </a:solidFill>
                                    </a:rPr>
                                  </m:ctrlPr>
                                </m:sSupPr>
                                <m:e>
                                  <m:r>
                                    <a:rPr lang="it-IT" sz="1125" b="1">
                                      <a:solidFill>
                                        <a:srgbClr val="727272"/>
                                      </a:solidFill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it-IT" sz="1125" b="1">
                                      <a:solidFill>
                                        <a:srgbClr val="727272"/>
                                      </a:solidFill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it-IT" sz="1125" b="1">
                                  <a:solidFill>
                                    <a:srgbClr val="727272"/>
                                  </a:solidFill>
                                </a:rPr>
                                <m:t> </m:t>
                              </m:r>
                            </m:e>
                            <m:e/>
                            <m:e>
                              <m:r>
                                <a:rPr lang="it-IT" sz="1125" b="1">
                                  <a:solidFill>
                                    <a:srgbClr val="727272"/>
                                  </a:solidFill>
                                </a:rPr>
                                <m:t>𝟎</m:t>
                              </m:r>
                              <m:r>
                                <a:rPr lang="it-IT" sz="1125" b="1">
                                  <a:solidFill>
                                    <a:srgbClr val="727272"/>
                                  </a:solidFill>
                                </a:rPr>
                                <m:t>,    </m:t>
                              </m:r>
                              <m:r>
                                <a:rPr lang="it-IT" sz="1125" b="1">
                                  <a:solidFill>
                                    <a:srgbClr val="727272"/>
                                  </a:solidFill>
                                </a:rPr>
                                <m:t>𝒔𝒆</m:t>
                              </m:r>
                              <m:r>
                                <a:rPr lang="it-IT" sz="1125" b="1">
                                  <a:solidFill>
                                    <a:srgbClr val="727272"/>
                                  </a:solidFill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t-IT" sz="1125" b="1">
                                      <a:solidFill>
                                        <a:srgbClr val="727272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it-IT" sz="1125" b="1">
                                      <a:solidFill>
                                        <a:srgbClr val="727272"/>
                                      </a:solidFill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it-IT" sz="1125" b="1">
                                      <a:solidFill>
                                        <a:srgbClr val="727272"/>
                                      </a:solidFill>
                                    </a:rPr>
                                    <m:t>𝒊𝒋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1125" b="1">
                                      <a:solidFill>
                                        <a:srgbClr val="727272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it-IT" sz="1125" b="1">
                                      <a:solidFill>
                                        <a:srgbClr val="727272"/>
                                      </a:solidFill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it-IT" sz="1125" b="1">
                                  <a:solidFill>
                                    <a:srgbClr val="727272"/>
                                  </a:solidFill>
                                </a:rPr>
                                <m:t>&gt;</m:t>
                              </m:r>
                              <m:sSup>
                                <m:sSupPr>
                                  <m:ctrlPr>
                                    <a:rPr lang="it-IT" sz="1125" b="1">
                                      <a:solidFill>
                                        <a:srgbClr val="727272"/>
                                      </a:solidFill>
                                    </a:rPr>
                                  </m:ctrlPr>
                                </m:sSupPr>
                                <m:e>
                                  <m:r>
                                    <a:rPr lang="it-IT" sz="1125" b="1">
                                      <a:solidFill>
                                        <a:srgbClr val="727272"/>
                                      </a:solidFill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it-IT" sz="1125" b="1">
                                      <a:solidFill>
                                        <a:srgbClr val="727272"/>
                                      </a:solidFill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it-IT" sz="1125" b="1" dirty="0">
                  <a:solidFill>
                    <a:srgbClr val="72727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7" name="Segnaposto testo 6">
                <a:extLst>
                  <a:ext uri="{FF2B5EF4-FFF2-40B4-BE49-F238E27FC236}">
                    <a16:creationId xmlns:a16="http://schemas.microsoft.com/office/drawing/2014/main" id="{DB7D27E1-0B72-1079-17B6-4B218557E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221" y="879614"/>
                <a:ext cx="4589036" cy="1240110"/>
              </a:xfrm>
              <a:prstGeom prst="rect">
                <a:avLst/>
              </a:prstGeom>
              <a:blipFill>
                <a:blip r:embed="rId3"/>
                <a:stretch>
                  <a:fillRect t="-14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 descr="Immagine che contiene schermata, design, cubo">
            <a:extLst>
              <a:ext uri="{FF2B5EF4-FFF2-40B4-BE49-F238E27FC236}">
                <a16:creationId xmlns:a16="http://schemas.microsoft.com/office/drawing/2014/main" id="{1EC74DC5-B5E4-86B0-145D-E8187D9482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33" t="16828" r="15684" b="10409"/>
          <a:stretch/>
        </p:blipFill>
        <p:spPr>
          <a:xfrm>
            <a:off x="5200319" y="2202553"/>
            <a:ext cx="2636520" cy="2648877"/>
          </a:xfrm>
          <a:prstGeom prst="rect">
            <a:avLst/>
          </a:prstGeom>
        </p:spPr>
      </p:pic>
      <p:sp>
        <p:nvSpPr>
          <p:cNvPr id="13" name="Segnaposto testo 4">
            <a:extLst>
              <a:ext uri="{FF2B5EF4-FFF2-40B4-BE49-F238E27FC236}">
                <a16:creationId xmlns:a16="http://schemas.microsoft.com/office/drawing/2014/main" id="{F03667D6-B829-884D-3B7B-6BF2B2F94C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" y="3777264"/>
            <a:ext cx="4869174" cy="604241"/>
          </a:xfrm>
        </p:spPr>
        <p:txBody>
          <a:bodyPr/>
          <a:lstStyle/>
          <a:p>
            <a:r>
              <a:rPr lang="it-IT" dirty="0"/>
              <a:t>Formulazione matematica del problema</a:t>
            </a:r>
          </a:p>
        </p:txBody>
      </p:sp>
    </p:spTree>
    <p:extLst>
      <p:ext uri="{BB962C8B-B14F-4D97-AF65-F5344CB8AC3E}">
        <p14:creationId xmlns:p14="http://schemas.microsoft.com/office/powerpoint/2010/main" val="259241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0356F0E-C03E-698B-FA95-5EE08052C1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Formulazione matematica del problema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35DC1DB-5BF5-3611-5F38-5A76A26BDBD8}"/>
              </a:ext>
            </a:extLst>
          </p:cNvPr>
          <p:cNvSpPr txBox="1">
            <a:spLocks/>
          </p:cNvSpPr>
          <p:nvPr/>
        </p:nvSpPr>
        <p:spPr>
          <a:xfrm>
            <a:off x="511941" y="879614"/>
            <a:ext cx="2540748" cy="274919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it-IT" dirty="0"/>
          </a:p>
          <a:p>
            <a:endParaRPr lang="it-IT" dirty="0"/>
          </a:p>
        </p:txBody>
      </p:sp>
      <p:sp>
        <p:nvSpPr>
          <p:cNvPr id="13" name="Segnaposto testo 4">
            <a:extLst>
              <a:ext uri="{FF2B5EF4-FFF2-40B4-BE49-F238E27FC236}">
                <a16:creationId xmlns:a16="http://schemas.microsoft.com/office/drawing/2014/main" id="{F03667D6-B829-884D-3B7B-6BF2B2F94C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74826" y="3848563"/>
            <a:ext cx="4869174" cy="604241"/>
          </a:xfrm>
        </p:spPr>
        <p:txBody>
          <a:bodyPr/>
          <a:lstStyle/>
          <a:p>
            <a:r>
              <a:rPr lang="it-IT" dirty="0"/>
              <a:t>Logica della formulazione matematica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Segnaposto testo 6">
                <a:extLst>
                  <a:ext uri="{FF2B5EF4-FFF2-40B4-BE49-F238E27FC236}">
                    <a16:creationId xmlns:a16="http://schemas.microsoft.com/office/drawing/2014/main" id="{77B9A1C3-B0F6-133D-42FD-47154C27C0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076" y="1016622"/>
                <a:ext cx="4589036" cy="1023194"/>
              </a:xfrm>
              <a:prstGeom prst="rect">
                <a:avLst/>
              </a:prstGeom>
            </p:spPr>
            <p:txBody>
              <a:bodyPr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1125" b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Indici di copertura dei target j:</a:t>
                </a:r>
              </a:p>
              <a:p>
                <a:pPr marL="0" indent="0">
                  <a:buNone/>
                </a:pPr>
                <a:endParaRPr lang="it-IT" sz="1125" b="1" dirty="0">
                  <a:solidFill>
                    <a:srgbClr val="72727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𝑬</m:t>
                          </m:r>
                        </m:e>
                        <m:sub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𝒕</m:t>
                          </m:r>
                        </m:e>
                      </m:d>
                      <m:r>
                        <a:rPr lang="it-IT" sz="1125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𝒊</m:t>
                          </m:r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𝟏</m:t>
                          </m:r>
                        </m:sub>
                        <m:sup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𝑵</m:t>
                          </m:r>
                        </m:sup>
                        <m:e>
                          <m:sSub>
                            <m:sSubPr>
                              <m:ctrlPr>
                                <a:rPr lang="it-IT" sz="1125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125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it-IT" sz="1125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𝒊𝒋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125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125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125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it-IT" sz="1125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𝒊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1125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125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it-IT" sz="1125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it-IT" sz="1125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125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it-IT" sz="1125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1125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125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𝒕</m:t>
                                  </m:r>
                                </m:e>
                              </m:d>
                            </m:e>
                          </m:d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 </m:t>
                          </m:r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𝒄𝒐𝒏</m:t>
                          </m:r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</m:t>
                          </m:r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𝒋</m:t>
                          </m:r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</m:t>
                          </m:r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𝒇𝒊𝒔𝒔𝒂𝒕𝒐</m:t>
                          </m:r>
                        </m:e>
                      </m:nary>
                    </m:oMath>
                  </m:oMathPara>
                </a14:m>
                <a:endParaRPr lang="it-IT" sz="1125" b="1" dirty="0">
                  <a:solidFill>
                    <a:srgbClr val="72727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2" name="Segnaposto testo 6">
                <a:extLst>
                  <a:ext uri="{FF2B5EF4-FFF2-40B4-BE49-F238E27FC236}">
                    <a16:creationId xmlns:a16="http://schemas.microsoft.com/office/drawing/2014/main" id="{77B9A1C3-B0F6-133D-42FD-47154C27C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76" y="1016622"/>
                <a:ext cx="4589036" cy="1023194"/>
              </a:xfrm>
              <a:prstGeom prst="rect">
                <a:avLst/>
              </a:prstGeom>
              <a:blipFill>
                <a:blip r:embed="rId2"/>
                <a:stretch>
                  <a:fillRect t="-12500" b="-714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testo 6">
                <a:extLst>
                  <a:ext uri="{FF2B5EF4-FFF2-40B4-BE49-F238E27FC236}">
                    <a16:creationId xmlns:a16="http://schemas.microsoft.com/office/drawing/2014/main" id="{736D8610-C620-EEAF-A978-7C5D694F99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076" y="2317083"/>
                <a:ext cx="4589036" cy="1023194"/>
              </a:xfrm>
              <a:prstGeom prst="rect">
                <a:avLst/>
              </a:prstGeom>
            </p:spPr>
            <p:txBody>
              <a:bodyPr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1125" b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Indice di copertura totale:</a:t>
                </a:r>
              </a:p>
              <a:p>
                <a:pPr marL="0" indent="0">
                  <a:buNone/>
                </a:pPr>
                <a:endParaRPr lang="it-IT" sz="1125" b="1" dirty="0">
                  <a:solidFill>
                    <a:srgbClr val="72727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25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𝑬</m:t>
                      </m:r>
                      <m:d>
                        <m:dPr>
                          <m:ctrlP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𝒕</m:t>
                          </m:r>
                        </m:e>
                      </m:d>
                      <m:r>
                        <a:rPr lang="it-IT" sz="1125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𝒋</m:t>
                          </m:r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𝟏</m:t>
                          </m:r>
                        </m:sub>
                        <m:sup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𝑴</m:t>
                          </m:r>
                        </m:sup>
                        <m:e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125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125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it-IT" sz="1125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it-IT" sz="1125" b="1" dirty="0">
                  <a:solidFill>
                    <a:srgbClr val="72727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3" name="Segnaposto testo 6">
                <a:extLst>
                  <a:ext uri="{FF2B5EF4-FFF2-40B4-BE49-F238E27FC236}">
                    <a16:creationId xmlns:a16="http://schemas.microsoft.com/office/drawing/2014/main" id="{736D8610-C620-EEAF-A978-7C5D694F9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76" y="2317083"/>
                <a:ext cx="4589036" cy="1023194"/>
              </a:xfrm>
              <a:prstGeom prst="rect">
                <a:avLst/>
              </a:prstGeom>
              <a:blipFill>
                <a:blip r:embed="rId3"/>
                <a:stretch>
                  <a:fillRect t="-12500" b="-714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Segnaposto testo 6">
                <a:extLst>
                  <a:ext uri="{FF2B5EF4-FFF2-40B4-BE49-F238E27FC236}">
                    <a16:creationId xmlns:a16="http://schemas.microsoft.com/office/drawing/2014/main" id="{A0CFC6DE-1975-443B-00C0-0A60C59093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076" y="3444281"/>
                <a:ext cx="4589036" cy="1023194"/>
              </a:xfrm>
              <a:prstGeom prst="rect">
                <a:avLst/>
              </a:prstGeom>
            </p:spPr>
            <p:txBody>
              <a:bodyPr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1125" b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Funzione sigmoidale:</a:t>
                </a:r>
              </a:p>
              <a:p>
                <a:pPr marL="0" indent="0">
                  <a:buNone/>
                </a:pPr>
                <a:endParaRPr lang="it-IT" sz="1125" b="1" dirty="0">
                  <a:solidFill>
                    <a:srgbClr val="72727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25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125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125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it-IT" sz="1125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125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125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  <m:r>
                        <a:rPr lang="it-IT" sz="1125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it-IT" sz="1125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125" b="0" i="0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sz="1125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1125" b="1" i="1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125" b="1" i="1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it-IT" sz="1125" b="1" i="1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sz="1125" b="1" i="1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125" b="1" i="1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  <m:r>
                                    <a:rPr lang="it-IT" sz="1125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it-IT" sz="1125" b="1" i="1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125" b="1" i="1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  <m:sup>
                                      <m:r>
                                        <a:rPr lang="it-IT" sz="1125" b="1" i="1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t-IT" sz="1125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1125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func>
                        </m:num>
                        <m:den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it-IT" sz="1125" b="1" dirty="0">
                  <a:solidFill>
                    <a:srgbClr val="72727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5" name="Segnaposto testo 6">
                <a:extLst>
                  <a:ext uri="{FF2B5EF4-FFF2-40B4-BE49-F238E27FC236}">
                    <a16:creationId xmlns:a16="http://schemas.microsoft.com/office/drawing/2014/main" id="{A0CFC6DE-1975-443B-00C0-0A60C5909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76" y="3444281"/>
                <a:ext cx="4589036" cy="1023194"/>
              </a:xfrm>
              <a:prstGeom prst="rect">
                <a:avLst/>
              </a:prstGeom>
              <a:blipFill>
                <a:blip r:embed="rId4"/>
                <a:stretch>
                  <a:fillRect t="-17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Segnaposto testo 6">
                <a:extLst>
                  <a:ext uri="{FF2B5EF4-FFF2-40B4-BE49-F238E27FC236}">
                    <a16:creationId xmlns:a16="http://schemas.microsoft.com/office/drawing/2014/main" id="{21A75736-C801-45F6-FF85-1047FFB081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076" y="4439481"/>
                <a:ext cx="4589036" cy="682597"/>
              </a:xfrm>
              <a:prstGeom prst="rect">
                <a:avLst/>
              </a:prstGeom>
            </p:spPr>
            <p:txBody>
              <a:bodyPr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125" b="1" smtClean="0">
                              <a:solidFill>
                                <a:srgbClr val="727272"/>
                              </a:solidFill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it-IT" sz="1125" b="1">
                              <a:solidFill>
                                <a:srgbClr val="727272"/>
                              </a:solidFill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m:t>𝑬</m:t>
                          </m:r>
                        </m:e>
                        <m:sup>
                          <m:r>
                            <a:rPr lang="it-IT" sz="1125" b="1">
                              <a:solidFill>
                                <a:srgbClr val="727272"/>
                              </a:solidFill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it-IT" sz="1125" b="1" i="0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>
                        <a:rPr lang="it-IT" sz="1125" b="1">
                          <a:solidFill>
                            <a:srgbClr val="72727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m:t> </m:t>
                      </m:r>
                      <m:r>
                        <a:rPr lang="it-IT" sz="1125" b="1">
                          <a:solidFill>
                            <a:srgbClr val="72727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m:t>𝒔𝒐𝒈𝒍𝒊𝒂</m:t>
                      </m:r>
                      <m:r>
                        <a:rPr lang="it-IT" sz="1125" b="1">
                          <a:solidFill>
                            <a:srgbClr val="72727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m:t> </m:t>
                      </m:r>
                      <m:r>
                        <a:rPr lang="it-IT" sz="1125" b="1">
                          <a:solidFill>
                            <a:srgbClr val="72727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m:t>𝒅𝒊</m:t>
                      </m:r>
                      <m:r>
                        <a:rPr lang="it-IT" sz="1125" b="1">
                          <a:solidFill>
                            <a:srgbClr val="72727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m:t> </m:t>
                      </m:r>
                      <m:r>
                        <a:rPr lang="it-IT" sz="1125" b="1">
                          <a:solidFill>
                            <a:srgbClr val="72727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m:t>𝒄𝒐𝒑𝒆𝒓𝒕𝒖𝒓𝒂</m:t>
                      </m:r>
                      <m:r>
                        <a:rPr lang="it-IT" sz="1125" b="1">
                          <a:solidFill>
                            <a:srgbClr val="72727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m:t> </m:t>
                      </m:r>
                      <m:d>
                        <m:dPr>
                          <m:ctrlPr>
                            <a:rPr lang="it-IT" sz="1125" b="1">
                              <a:solidFill>
                                <a:srgbClr val="727272"/>
                              </a:solidFill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it-IT" sz="1125" b="1">
                              <a:solidFill>
                                <a:srgbClr val="727272"/>
                              </a:solidFill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m:t>𝑳𝑩</m:t>
                          </m:r>
                        </m:e>
                      </m:d>
                    </m:oMath>
                  </m:oMathPara>
                </a14:m>
                <a:endParaRPr lang="it-IT" sz="1125" b="1" dirty="0">
                  <a:solidFill>
                    <a:srgbClr val="72727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8" name="Segnaposto testo 6">
                <a:extLst>
                  <a:ext uri="{FF2B5EF4-FFF2-40B4-BE49-F238E27FC236}">
                    <a16:creationId xmlns:a16="http://schemas.microsoft.com/office/drawing/2014/main" id="{21A75736-C801-45F6-FF85-1047FFB08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76" y="4439481"/>
                <a:ext cx="4589036" cy="6825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171E7E6F-6661-8D65-B7E5-E6E3B7C885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4826" y="1036887"/>
            <a:ext cx="4248124" cy="26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62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3C39F8EF-079C-0635-E0EB-307ECF0A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133" y="332849"/>
            <a:ext cx="8193322" cy="640944"/>
          </a:xfrm>
        </p:spPr>
        <p:txBody>
          <a:bodyPr/>
          <a:lstStyle/>
          <a:p>
            <a:r>
              <a:rPr lang="it-IT" sz="2000" dirty="0">
                <a:solidFill>
                  <a:srgbClr val="727272"/>
                </a:solidFill>
                <a:cs typeface="+mn-cs"/>
              </a:rPr>
              <a:t>Algoritmi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2625F9-0BB8-F254-5575-2691C4992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Algoritmi</a:t>
            </a:r>
          </a:p>
          <a:p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Segnaposto testo 5">
                <a:extLst>
                  <a:ext uri="{FF2B5EF4-FFF2-40B4-BE49-F238E27FC236}">
                    <a16:creationId xmlns:a16="http://schemas.microsoft.com/office/drawing/2014/main" id="{D882F3BE-9090-E256-F724-A9E5CFCF84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5211" y="1250779"/>
                <a:ext cx="3736502" cy="274919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𝑴𝒆𝒕𝒐𝒅𝒐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𝒅𝒊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𝒂𝒔𝒄𝒆𝒔𝒂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𝒅𝒆𝒍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𝒈𝒓𝒂𝒅𝒊𝒆𝒏𝒕𝒆</m:t>
                      </m:r>
                    </m:oMath>
                  </m:oMathPara>
                </a14:m>
                <a:endParaRPr lang="it-IT" dirty="0"/>
              </a:p>
              <a:p>
                <a:pPr>
                  <a:lnSpc>
                    <a:spcPct val="110000"/>
                  </a:lnSpc>
                </a:pPr>
                <a:r>
                  <a:rPr lang="it-IT" sz="1300" i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Massimizzazione dell’indice di copertura totale</a:t>
                </a:r>
              </a:p>
              <a:p>
                <a:pPr>
                  <a:lnSpc>
                    <a:spcPct val="110000"/>
                  </a:lnSpc>
                </a:pPr>
                <a:r>
                  <a:rPr lang="it-IT" sz="1300" i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Per ogni agente viene calcolato il gradiente della funzione obbiettivo rispetto alle posizioni sia di droni che di target</a:t>
                </a:r>
              </a:p>
              <a:p>
                <a:pPr>
                  <a:lnSpc>
                    <a:spcPct val="110000"/>
                  </a:lnSpc>
                </a:pPr>
                <a:r>
                  <a:rPr lang="it-IT" sz="1300" i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Vengono aggiornate le traiettorie degli agenti seguendo la direzione del gradiente</a:t>
                </a:r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12" name="Segnaposto testo 5">
                <a:extLst>
                  <a:ext uri="{FF2B5EF4-FFF2-40B4-BE49-F238E27FC236}">
                    <a16:creationId xmlns:a16="http://schemas.microsoft.com/office/drawing/2014/main" id="{D882F3BE-9090-E256-F724-A9E5CFCF8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11" y="1250779"/>
                <a:ext cx="3736502" cy="2749190"/>
              </a:xfrm>
              <a:prstGeom prst="rect">
                <a:avLst/>
              </a:prstGeom>
              <a:blipFill>
                <a:blip r:embed="rId2"/>
                <a:stretch>
                  <a:fillRect r="-1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cerchio, diagramma, linea, Parallelo&#10;&#10;Descrizione generata automaticamente">
            <a:extLst>
              <a:ext uri="{FF2B5EF4-FFF2-40B4-BE49-F238E27FC236}">
                <a16:creationId xmlns:a16="http://schemas.microsoft.com/office/drawing/2014/main" id="{2F6104DE-681F-8867-EC68-4D98F7E981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73" t="6793" r="7737"/>
          <a:stretch/>
        </p:blipFill>
        <p:spPr>
          <a:xfrm>
            <a:off x="4280087" y="1236328"/>
            <a:ext cx="4478582" cy="357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41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7F85E0-7649-A68E-6513-C4555F08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Formulazione matematica del problema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D56A04-5725-EE22-9AA2-9392F7241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4380" y="4618136"/>
            <a:ext cx="2242583" cy="218190"/>
          </a:xfrm>
        </p:spPr>
        <p:txBody>
          <a:bodyPr>
            <a:normAutofit fontScale="92500" lnSpcReduction="10000"/>
          </a:bodyPr>
          <a:lstStyle/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27C546E-C5CB-DCC3-2C34-F6788D8C8476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3408447" y="3910818"/>
            <a:ext cx="2327115" cy="925508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A453966-93BF-5ED0-037E-6EBF39B01B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43A5C7E-87C8-C8B0-C4E0-8614F2BBBCA8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610E58B2-807C-0F9D-F674-7D69F9FEF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Formilazione matematica del problema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799E01A4-4678-6C9A-C0FA-E849B0DD23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4A461DF3-53A5-4993-0D89-A1F25C620B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0044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1">
            <a:extLst>
              <a:ext uri="{FF2B5EF4-FFF2-40B4-BE49-F238E27FC236}">
                <a16:creationId xmlns:a16="http://schemas.microsoft.com/office/drawing/2014/main" id="{670F7EB7-96F3-D892-8037-57F1D6BFD9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FC570540-EA48-8ACD-77F6-33D12D72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0356F0E-C03E-698B-FA95-5EE08052C1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86EF00E-BA1E-24D5-8A2D-E9B7D811CA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893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BA5B94-538F-17B2-7B92-C5FE2E05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Alcuni schemi di diapositiva…</a:t>
            </a:r>
          </a:p>
        </p:txBody>
      </p:sp>
    </p:spTree>
    <p:extLst>
      <p:ext uri="{BB962C8B-B14F-4D97-AF65-F5344CB8AC3E}">
        <p14:creationId xmlns:p14="http://schemas.microsoft.com/office/powerpoint/2010/main" val="1092629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D7FAB61-73E3-4AC7-D81E-D60AD856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Slide solo testo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929320-154D-CED2-0608-C6E5AF7F4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Questi sono due esempi di </a:t>
            </a:r>
            <a:r>
              <a:rPr lang="it-IT" b="1" dirty="0"/>
              <a:t>collegamento ipertestuale:</a:t>
            </a:r>
            <a:endParaRPr lang="it-IT" dirty="0"/>
          </a:p>
          <a:p>
            <a:endParaRPr lang="it-IT" dirty="0"/>
          </a:p>
          <a:p>
            <a:r>
              <a:rPr lang="it-IT" dirty="0">
                <a:hlinkClick r:id="rId3" tooltip="Sito web dell'Università degli Studi di Firenze"/>
              </a:rPr>
              <a:t>Sito dell’Università di Firenze</a:t>
            </a:r>
            <a:endParaRPr lang="it-IT" dirty="0"/>
          </a:p>
          <a:p>
            <a:r>
              <a:rPr lang="it-IT" dirty="0">
                <a:hlinkClick r:id="rId4"/>
              </a:rPr>
              <a:t>Orto botanico di Firenze</a:t>
            </a:r>
            <a:endParaRPr lang="it-IT" dirty="0"/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87A16C5-CC44-2BFC-D340-25F6ACE01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07819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UniFI">
  <a:themeElements>
    <a:clrScheme name="UniFi">
      <a:dk1>
        <a:srgbClr val="000000"/>
      </a:dk1>
      <a:lt1>
        <a:srgbClr val="FEFFFF"/>
      </a:lt1>
      <a:dk2>
        <a:srgbClr val="000000"/>
      </a:dk2>
      <a:lt2>
        <a:srgbClr val="FFFFFF"/>
      </a:lt2>
      <a:accent1>
        <a:srgbClr val="004C7E"/>
      </a:accent1>
      <a:accent2>
        <a:srgbClr val="6D8AAF"/>
      </a:accent2>
      <a:accent3>
        <a:srgbClr val="455C79"/>
      </a:accent3>
      <a:accent4>
        <a:srgbClr val="273583"/>
      </a:accent4>
      <a:accent5>
        <a:srgbClr val="A64040"/>
      </a:accent5>
      <a:accent6>
        <a:srgbClr val="931B17"/>
      </a:accent6>
      <a:hlink>
        <a:srgbClr val="004C7E"/>
      </a:hlink>
      <a:folHlink>
        <a:srgbClr val="840103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" id="{F08F80F9-2B5C-1F48-BD1C-1291D8F9AB84}" vid="{561D39FE-6784-7241-80A2-514BA69D0DD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UniFI</Template>
  <TotalTime>220</TotalTime>
  <Words>321</Words>
  <Application>Microsoft Office PowerPoint</Application>
  <PresentationFormat>Presentazione su schermo (16:9)</PresentationFormat>
  <Paragraphs>66</Paragraphs>
  <Slides>16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Courier New</vt:lpstr>
      <vt:lpstr>Fira Sans</vt:lpstr>
      <vt:lpstr>Verdana</vt:lpstr>
      <vt:lpstr>Template UniFI</vt:lpstr>
      <vt:lpstr>Controllo di copertura dinamico per il monitoraggio cooperativo in tempo reale</vt:lpstr>
      <vt:lpstr>Controllo di copertura dinamico</vt:lpstr>
      <vt:lpstr>Presentazione standard di PowerPoint</vt:lpstr>
      <vt:lpstr>Presentazione standard di PowerPoint</vt:lpstr>
      <vt:lpstr>Algoritmi</vt:lpstr>
      <vt:lpstr>Formulazione matematica del problema</vt:lpstr>
      <vt:lpstr>Presentazione standard di PowerPoint</vt:lpstr>
      <vt:lpstr>Alcuni schemi di diapositiva…</vt:lpstr>
      <vt:lpstr>Slide solo testo</vt:lpstr>
      <vt:lpstr>Slide tabella a doppia entrata</vt:lpstr>
      <vt:lpstr>Slide #parola chiave</vt:lpstr>
      <vt:lpstr>Slide immagine</vt:lpstr>
      <vt:lpstr>Slide immagine e testo</vt:lpstr>
      <vt:lpstr>Slide a 2 colonne di testo</vt:lpstr>
      <vt:lpstr>Slide a 3 colonne di testo</vt:lpstr>
      <vt:lpstr>Conclusione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della presentazione</dc:title>
  <dc:subject/>
  <dc:creator>Diego Brugnoni</dc:creator>
  <cp:keywords/>
  <dc:description/>
  <cp:lastModifiedBy>Ivan Necerini</cp:lastModifiedBy>
  <cp:revision>29</cp:revision>
  <dcterms:created xsi:type="dcterms:W3CDTF">2023-05-29T14:12:34Z</dcterms:created>
  <dcterms:modified xsi:type="dcterms:W3CDTF">2024-07-02T16:51:03Z</dcterms:modified>
  <cp:category/>
</cp:coreProperties>
</file>