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8" r:id="rId13"/>
    <p:sldId id="269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97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D99634F-EE8F-4664-AA4E-4FC937E2BD34}" type="datetimeFigureOut">
              <a:rPr lang="en-US" smtClean="0"/>
              <a:t>03-May-24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5F132-66C1-43DA-8B8F-5A98F8D269D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9996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9634F-EE8F-4664-AA4E-4FC937E2BD34}" type="datetimeFigureOut">
              <a:rPr lang="en-US" smtClean="0"/>
              <a:t>03-May-24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5F132-66C1-43DA-8B8F-5A98F8D26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563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9634F-EE8F-4664-AA4E-4FC937E2BD34}" type="datetimeFigureOut">
              <a:rPr lang="en-US" smtClean="0"/>
              <a:t>03-May-24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5F132-66C1-43DA-8B8F-5A98F8D26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606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9634F-EE8F-4664-AA4E-4FC937E2BD34}" type="datetimeFigureOut">
              <a:rPr lang="en-US" smtClean="0"/>
              <a:t>03-May-24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5F132-66C1-43DA-8B8F-5A98F8D26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258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9634F-EE8F-4664-AA4E-4FC937E2BD34}" type="datetimeFigureOut">
              <a:rPr lang="en-US" smtClean="0"/>
              <a:t>03-May-24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5F132-66C1-43DA-8B8F-5A98F8D269D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0997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9634F-EE8F-4664-AA4E-4FC937E2BD34}" type="datetimeFigureOut">
              <a:rPr lang="en-US" smtClean="0"/>
              <a:t>03-May-24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5F132-66C1-43DA-8B8F-5A98F8D26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226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9634F-EE8F-4664-AA4E-4FC937E2BD34}" type="datetimeFigureOut">
              <a:rPr lang="en-US" smtClean="0"/>
              <a:t>03-May-24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5F132-66C1-43DA-8B8F-5A98F8D26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338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9634F-EE8F-4664-AA4E-4FC937E2BD34}" type="datetimeFigureOut">
              <a:rPr lang="en-US" smtClean="0"/>
              <a:t>03-May-24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5F132-66C1-43DA-8B8F-5A98F8D26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782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9634F-EE8F-4664-AA4E-4FC937E2BD34}" type="datetimeFigureOut">
              <a:rPr lang="en-US" smtClean="0"/>
              <a:t>03-May-24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5F132-66C1-43DA-8B8F-5A98F8D26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87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9634F-EE8F-4664-AA4E-4FC937E2BD34}" type="datetimeFigureOut">
              <a:rPr lang="en-US" smtClean="0"/>
              <a:t>03-May-24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5F132-66C1-43DA-8B8F-5A98F8D26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877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9634F-EE8F-4664-AA4E-4FC937E2BD34}" type="datetimeFigureOut">
              <a:rPr lang="en-US" smtClean="0"/>
              <a:t>03-May-24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5F132-66C1-43DA-8B8F-5A98F8D26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609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0D99634F-EE8F-4664-AA4E-4FC937E2BD34}" type="datetimeFigureOut">
              <a:rPr lang="en-US" smtClean="0"/>
              <a:t>03-May-24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86C5F132-66C1-43DA-8B8F-5A98F8D26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977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27290-0C77-56F8-5884-461ECBB38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0822" y="2679092"/>
            <a:ext cx="9966960" cy="2926080"/>
          </a:xfrm>
        </p:spPr>
        <p:txBody>
          <a:bodyPr>
            <a:normAutofit fontScale="90000"/>
          </a:bodyPr>
          <a:lstStyle/>
          <a:p>
            <a:r>
              <a:rPr lang="mk-MK" dirty="0"/>
              <a:t>СИМУЛАЦИЈА И ПРАКТИЧНА ИМПЛЕМЕНТАЦИЈА НА ДЕС и НЕГОВИТЕ СЛАБИ КЛУЧЕВИ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352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B5EF6-4E34-6F2B-82A8-48ACE74C7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Симулација на даден пар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0E214-0C1A-767A-0887-47045CB84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B4C5CA-9281-77C1-2FB5-40F84567C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541" y="1751994"/>
            <a:ext cx="11012437" cy="434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656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429FF-38BA-BE0B-EBD4-9AB722D42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280" y="83820"/>
            <a:ext cx="9875520" cy="1356360"/>
          </a:xfrm>
        </p:spPr>
        <p:txBody>
          <a:bodyPr/>
          <a:lstStyle/>
          <a:p>
            <a:r>
              <a:rPr lang="mk-MK" dirty="0"/>
              <a:t>На што се должи ова својство?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CFCBE-7F07-6443-26C8-BBFCA9215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8489" y="1613161"/>
            <a:ext cx="4427111" cy="4038600"/>
          </a:xfrm>
        </p:spPr>
        <p:txBody>
          <a:bodyPr/>
          <a:lstStyle/>
          <a:p>
            <a:r>
              <a:rPr lang="mk-MK" dirty="0">
                <a:solidFill>
                  <a:schemeClr val="tx1"/>
                </a:solidFill>
              </a:rPr>
              <a:t>Ова својство се должи заради распоредот како се генерираат клучевите, односно едниот го генерира првиот во парот, другиот го генерира вториот во парот во првата </a:t>
            </a:r>
            <a:r>
              <a:rPr lang="mk-MK" dirty="0" err="1">
                <a:solidFill>
                  <a:schemeClr val="tx1"/>
                </a:solidFill>
              </a:rPr>
              <a:t>итерација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mk-MK" dirty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0614D3-5838-DD74-D3C6-47954AE26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168922"/>
            <a:ext cx="5814564" cy="492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06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D07FB-F6C6-8295-92C2-44633BB08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5485" y="690880"/>
            <a:ext cx="4265764" cy="1356360"/>
          </a:xfrm>
        </p:spPr>
        <p:txBody>
          <a:bodyPr/>
          <a:lstStyle/>
          <a:p>
            <a:r>
              <a:rPr lang="mk-MK" dirty="0"/>
              <a:t>Возможно слаби клучеви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32FA6-FD82-671C-7264-13716E226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2918" y="2047240"/>
            <a:ext cx="4265764" cy="4038600"/>
          </a:xfrm>
        </p:spPr>
        <p:txBody>
          <a:bodyPr/>
          <a:lstStyle/>
          <a:p>
            <a:r>
              <a:rPr lang="mk-MK" dirty="0"/>
              <a:t>Возможни слаби клучеви се клучеви кои што генерираат 4 различни </a:t>
            </a:r>
            <a:r>
              <a:rPr lang="mk-MK" dirty="0" err="1"/>
              <a:t>рундовски</a:t>
            </a:r>
            <a:r>
              <a:rPr lang="mk-MK" dirty="0"/>
              <a:t> клучеви и секој од нив се повторува 4 пати низ рундите.</a:t>
            </a:r>
          </a:p>
          <a:p>
            <a:r>
              <a:rPr lang="mk-MK" dirty="0"/>
              <a:t>Целосно се </a:t>
            </a:r>
            <a:r>
              <a:rPr lang="en-US" dirty="0"/>
              <a:t> 48.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77B46F4-9F08-7144-CCAA-73BAAE47E0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38" y="248919"/>
            <a:ext cx="6971562" cy="6395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781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1A9F4-C3F0-3B8A-CF90-C42EA0B42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Дадена четворка на возможно слаби клучеви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08691-C1CB-EDAA-5A8F-79BFD3E82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9D6B5A-D926-E714-CB4D-2AF463E48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549" y="2565948"/>
            <a:ext cx="8459381" cy="123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91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5F2D4-D404-5D31-3130-4E7435C92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10541000" cy="1356360"/>
          </a:xfrm>
        </p:spPr>
        <p:txBody>
          <a:bodyPr>
            <a:normAutofit/>
          </a:bodyPr>
          <a:lstStyle/>
          <a:p>
            <a:r>
              <a:rPr lang="mk-MK"/>
              <a:t>ВИ БЛАГОДАРАМ НА ВНИМАНИЕТО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87A57-A2EF-170E-C0F7-A2B6C12BD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mk-MK" dirty="0"/>
              <a:t>Линк до </a:t>
            </a:r>
            <a:r>
              <a:rPr lang="en-US" dirty="0" err="1"/>
              <a:t>Github</a:t>
            </a:r>
            <a:r>
              <a:rPr lang="mk-MK" dirty="0"/>
              <a:t>- </a:t>
            </a:r>
            <a:r>
              <a:rPr lang="en-US" dirty="0"/>
              <a:t>https://github.com/IvanNikolovBT/CRYPTOGRAPHY-DES</a:t>
            </a:r>
          </a:p>
        </p:txBody>
      </p:sp>
    </p:spTree>
    <p:extLst>
      <p:ext uri="{BB962C8B-B14F-4D97-AF65-F5344CB8AC3E}">
        <p14:creationId xmlns:p14="http://schemas.microsoft.com/office/powerpoint/2010/main" val="3888790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3AD48-D577-C6B1-4619-57D9BE3A9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Кратка историја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FF190C-9628-12A4-8BDF-4E53DA03B5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32840" y="2057400"/>
                <a:ext cx="9872871" cy="4038600"/>
              </a:xfrm>
            </p:spPr>
            <p:txBody>
              <a:bodyPr/>
              <a:lstStyle/>
              <a:p>
                <a:pPr marL="4572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DES </a:t>
                </a:r>
                <a:r>
                  <a:rPr lang="mk-MK" dirty="0">
                    <a:solidFill>
                      <a:schemeClr val="tx1"/>
                    </a:solidFill>
                  </a:rPr>
                  <a:t>ни претставува симетричен </a:t>
                </a:r>
                <a:r>
                  <a:rPr lang="mk-MK" dirty="0" err="1">
                    <a:solidFill>
                      <a:schemeClr val="tx1"/>
                    </a:solidFill>
                  </a:rPr>
                  <a:t>шифрувач</a:t>
                </a:r>
                <a:r>
                  <a:rPr lang="mk-MK" dirty="0">
                    <a:solidFill>
                      <a:schemeClr val="tx1"/>
                    </a:solidFill>
                  </a:rPr>
                  <a:t>, составен од 16 рунди и </a:t>
                </a:r>
                <a:r>
                  <a:rPr lang="mk-MK" dirty="0" err="1">
                    <a:solidFill>
                      <a:schemeClr val="tx1"/>
                    </a:solidFill>
                  </a:rPr>
                  <a:t>Феистелови</a:t>
                </a:r>
                <a:r>
                  <a:rPr lang="mk-MK" dirty="0">
                    <a:solidFill>
                      <a:schemeClr val="tx1"/>
                    </a:solidFill>
                  </a:rPr>
                  <a:t> мрежи, кој што е создаден од страна на </a:t>
                </a:r>
                <a:r>
                  <a:rPr lang="en-US" dirty="0">
                    <a:solidFill>
                      <a:schemeClr val="tx1"/>
                    </a:solidFill>
                  </a:rPr>
                  <a:t>IBM </a:t>
                </a:r>
                <a:r>
                  <a:rPr lang="mk-MK" dirty="0">
                    <a:solidFill>
                      <a:schemeClr val="tx1"/>
                    </a:solidFill>
                  </a:rPr>
                  <a:t>во 19</a:t>
                </a:r>
                <a:r>
                  <a:rPr lang="en-US" dirty="0">
                    <a:solidFill>
                      <a:schemeClr val="tx1"/>
                    </a:solidFill>
                  </a:rPr>
                  <a:t>70</a:t>
                </a:r>
                <a:r>
                  <a:rPr lang="mk-MK" dirty="0">
                    <a:solidFill>
                      <a:schemeClr val="tx1"/>
                    </a:solidFill>
                  </a:rPr>
                  <a:t>-</a:t>
                </a:r>
                <a:r>
                  <a:rPr lang="mk-MK" dirty="0" err="1">
                    <a:solidFill>
                      <a:schemeClr val="tx1"/>
                    </a:solidFill>
                  </a:rPr>
                  <a:t>тите</a:t>
                </a:r>
                <a:r>
                  <a:rPr lang="mk-MK" dirty="0">
                    <a:solidFill>
                      <a:schemeClr val="tx1"/>
                    </a:solidFill>
                  </a:rPr>
                  <a:t> заедно во соработка со американската влада.</a:t>
                </a:r>
              </a:p>
              <a:p>
                <a:pPr marL="45720" indent="0">
                  <a:buNone/>
                </a:pPr>
                <a:r>
                  <a:rPr lang="mk-MK" dirty="0">
                    <a:solidFill>
                      <a:schemeClr val="tx1"/>
                    </a:solidFill>
                  </a:rPr>
                  <a:t>За своето време бил безбеден заради големината на просторот на клучеви кој што изнесува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mk-MK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64</m:t>
                        </m:r>
                      </m:sup>
                    </m:sSup>
                    <m:r>
                      <a:rPr lang="mk-MK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mk-MK" dirty="0">
                    <a:solidFill>
                      <a:schemeClr val="tx1"/>
                    </a:solidFill>
                  </a:rPr>
                  <a:t>но во реалност 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56</m:t>
                        </m:r>
                      </m:sup>
                    </m:sSup>
                  </m:oMath>
                </a14:m>
                <a:r>
                  <a:rPr lang="mk-MK" dirty="0">
                    <a:solidFill>
                      <a:schemeClr val="tx1"/>
                    </a:solidFill>
                  </a:rPr>
                  <a:t>  заради испуштањето на секој 8-ми бит.</a:t>
                </a:r>
              </a:p>
              <a:p>
                <a:pPr marL="45720" indent="0">
                  <a:buNone/>
                </a:pPr>
                <a:r>
                  <a:rPr lang="mk-MK" dirty="0">
                    <a:solidFill>
                      <a:schemeClr val="tx1"/>
                    </a:solidFill>
                  </a:rPr>
                  <a:t>Престанува да се користи заради успехот на </a:t>
                </a:r>
                <a:r>
                  <a:rPr lang="en-US" dirty="0">
                    <a:solidFill>
                      <a:schemeClr val="tx1"/>
                    </a:solidFill>
                  </a:rPr>
                  <a:t>brute force </a:t>
                </a:r>
                <a:r>
                  <a:rPr lang="mk-MK" dirty="0">
                    <a:solidFill>
                      <a:schemeClr val="tx1"/>
                    </a:solidFill>
                  </a:rPr>
                  <a:t>напади во 90-тите кои што успеваа заради малиот број на возможни клучеви.</a:t>
                </a:r>
              </a:p>
              <a:p>
                <a:pPr marL="4572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FF190C-9628-12A4-8BDF-4E53DA03B5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32840" y="2057400"/>
                <a:ext cx="9872871" cy="4038600"/>
              </a:xfrm>
              <a:blipFill>
                <a:blip r:embed="rId2"/>
                <a:stretch>
                  <a:fillRect l="-309" t="-1964" r="-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9848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B2C83-BC5D-3CDB-3660-691BABDE8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Распределба на клучеви при шифрирање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4BEC0-AAE9-93F0-408D-165C38957C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057400"/>
            <a:ext cx="4343400" cy="40386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PC1 </a:t>
            </a:r>
            <a:r>
              <a:rPr lang="mk-MK" dirty="0">
                <a:solidFill>
                  <a:schemeClr val="tx1"/>
                </a:solidFill>
              </a:rPr>
              <a:t>врз оригиналниот клуч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mk-MK" dirty="0">
                <a:solidFill>
                  <a:schemeClr val="tx1"/>
                </a:solidFill>
              </a:rPr>
              <a:t>и поделба на две половини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mk-MK" dirty="0">
                <a:solidFill>
                  <a:schemeClr val="tx1"/>
                </a:solidFill>
              </a:rPr>
              <a:t>Поместување за 1 бит на лево во 1,2,9,16 рунда и за 2 бита на лево во останатите рудни. Со ова се добиваат клучевите за следните рунди.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PC2</a:t>
            </a:r>
            <a:r>
              <a:rPr lang="mk-MK" dirty="0">
                <a:solidFill>
                  <a:schemeClr val="tx1"/>
                </a:solidFill>
              </a:rPr>
              <a:t>  врз </a:t>
            </a:r>
            <a:r>
              <a:rPr lang="mk-MK" dirty="0" err="1">
                <a:solidFill>
                  <a:schemeClr val="tx1"/>
                </a:solidFill>
              </a:rPr>
              <a:t>конкатенираните</a:t>
            </a:r>
            <a:r>
              <a:rPr lang="mk-MK" dirty="0">
                <a:solidFill>
                  <a:schemeClr val="tx1"/>
                </a:solidFill>
              </a:rPr>
              <a:t> половини и се испраќа кон </a:t>
            </a:r>
            <a:r>
              <a:rPr lang="mk-MK" dirty="0" err="1">
                <a:solidFill>
                  <a:schemeClr val="tx1"/>
                </a:solidFill>
              </a:rPr>
              <a:t>Феистеловата</a:t>
            </a:r>
            <a:r>
              <a:rPr lang="mk-MK" dirty="0">
                <a:solidFill>
                  <a:schemeClr val="tx1"/>
                </a:solidFill>
              </a:rPr>
              <a:t> мрежа за да се искористи.</a:t>
            </a:r>
          </a:p>
          <a:p>
            <a:pPr marL="4572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2199DE-9E12-2B07-F936-EC94DCFD5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0080" y="1438640"/>
            <a:ext cx="6165053" cy="21300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3B14C05-B3BF-D991-6C41-7D43A3B00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0080" y="3568701"/>
            <a:ext cx="6165053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90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FF2D0-054B-4D5D-6B66-55D4CA2BF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Последици од распределбата на клучеви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8EB31-C8A5-947C-9CFA-65508DC75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10002519" cy="4038600"/>
          </a:xfrm>
        </p:spPr>
        <p:txBody>
          <a:bodyPr/>
          <a:lstStyle/>
          <a:p>
            <a:r>
              <a:rPr lang="mk-MK" dirty="0">
                <a:solidFill>
                  <a:schemeClr val="tx1"/>
                </a:solidFill>
              </a:rPr>
              <a:t>Слаби клучеви – клучеви кои што произведуваат ист </a:t>
            </a:r>
            <a:r>
              <a:rPr lang="mk-MK" dirty="0" err="1">
                <a:solidFill>
                  <a:schemeClr val="tx1"/>
                </a:solidFill>
              </a:rPr>
              <a:t>рундовски</a:t>
            </a:r>
            <a:r>
              <a:rPr lang="mk-MK" dirty="0">
                <a:solidFill>
                  <a:schemeClr val="tx1"/>
                </a:solidFill>
              </a:rPr>
              <a:t> клуч во секоја рунда. Целосно се 4. </a:t>
            </a:r>
          </a:p>
          <a:p>
            <a:r>
              <a:rPr lang="mk-MK" dirty="0">
                <a:solidFill>
                  <a:schemeClr val="tx1"/>
                </a:solidFill>
              </a:rPr>
              <a:t>Примери на слаби клучеви.  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E2D05968-396B-CDA6-09EE-930337B75A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697489"/>
              </p:ext>
            </p:extLst>
          </p:nvPr>
        </p:nvGraphicFramePr>
        <p:xfrm>
          <a:off x="1635760" y="3429000"/>
          <a:ext cx="8128000" cy="2886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88359391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54270730"/>
                    </a:ext>
                  </a:extLst>
                </a:gridCol>
              </a:tblGrid>
              <a:tr h="337419">
                <a:tc>
                  <a:txBody>
                    <a:bodyPr/>
                    <a:lstStyle/>
                    <a:p>
                      <a:r>
                        <a:rPr lang="en-US" dirty="0"/>
                        <a:t>HEX </a:t>
                      </a:r>
                      <a:r>
                        <a:rPr lang="mk-MK" dirty="0"/>
                        <a:t>формат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k-MK" dirty="0"/>
                        <a:t>Со изоставени битови за парност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5609449"/>
                  </a:ext>
                </a:extLst>
              </a:tr>
              <a:tr h="5823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0101010101010101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0000000 0000000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19903"/>
                  </a:ext>
                </a:extLst>
              </a:tr>
              <a:tr h="5823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1F1F1F1F0E0E0E0E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0000000 FFFFFFF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044117"/>
                  </a:ext>
                </a:extLst>
              </a:tr>
              <a:tr h="7162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E0E0E0E0F1F1F1F1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FFFFFFF 0000000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297503"/>
                  </a:ext>
                </a:extLst>
              </a:tr>
              <a:tr h="5823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FEFEFEFEFEFEFEFE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FFFFFFF </a:t>
                      </a:r>
                      <a:r>
                        <a:rPr lang="en-US" dirty="0" err="1"/>
                        <a:t>FFFFFFF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1169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3591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38737-79AB-5170-7868-640A1C2A6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08796" y="1614953"/>
            <a:ext cx="3487311" cy="4038600"/>
          </a:xfrm>
        </p:spPr>
        <p:txBody>
          <a:bodyPr/>
          <a:lstStyle/>
          <a:p>
            <a:r>
              <a:rPr lang="mk-MK" dirty="0" err="1">
                <a:solidFill>
                  <a:schemeClr val="tx1"/>
                </a:solidFill>
              </a:rPr>
              <a:t>Рундовскиот</a:t>
            </a:r>
            <a:r>
              <a:rPr lang="mk-MK" dirty="0">
                <a:solidFill>
                  <a:schemeClr val="tx1"/>
                </a:solidFill>
              </a:rPr>
              <a:t> клуч е ист</a:t>
            </a:r>
            <a:r>
              <a:rPr lang="en-US" dirty="0">
                <a:solidFill>
                  <a:schemeClr val="tx1"/>
                </a:solidFill>
              </a:rPr>
              <a:t>,</a:t>
            </a:r>
            <a:endParaRPr lang="mk-MK" dirty="0">
              <a:solidFill>
                <a:schemeClr val="tx1"/>
              </a:solidFill>
            </a:endParaRPr>
          </a:p>
          <a:p>
            <a:pPr marL="45720" indent="0">
              <a:buNone/>
            </a:pPr>
            <a:r>
              <a:rPr lang="mk-MK" dirty="0">
                <a:solidFill>
                  <a:schemeClr val="tx1"/>
                </a:solidFill>
              </a:rPr>
              <a:t>Односно прво се отфрлуваат нулите, потоа се добива </a:t>
            </a:r>
            <a:r>
              <a:rPr lang="en-US" dirty="0">
                <a:solidFill>
                  <a:schemeClr val="tx1"/>
                </a:solidFill>
              </a:rPr>
              <a:t>FFFFFFFFFFFF.</a:t>
            </a:r>
          </a:p>
          <a:p>
            <a:pPr marL="45720" indent="0">
              <a:buNone/>
            </a:pPr>
            <a:r>
              <a:rPr lang="mk-MK" dirty="0">
                <a:solidFill>
                  <a:schemeClr val="tx1"/>
                </a:solidFill>
              </a:rPr>
              <a:t>Води кон проблем </a:t>
            </a:r>
            <a:r>
              <a:rPr lang="mk-MK" dirty="0" err="1">
                <a:solidFill>
                  <a:schemeClr val="tx1"/>
                </a:solidFill>
              </a:rPr>
              <a:t>енкрипцијата</a:t>
            </a:r>
            <a:r>
              <a:rPr lang="mk-MK" dirty="0">
                <a:solidFill>
                  <a:schemeClr val="tx1"/>
                </a:solidFill>
              </a:rPr>
              <a:t> и </a:t>
            </a:r>
            <a:r>
              <a:rPr lang="mk-MK" dirty="0" err="1">
                <a:solidFill>
                  <a:schemeClr val="tx1"/>
                </a:solidFill>
              </a:rPr>
              <a:t>декрипцијата</a:t>
            </a:r>
            <a:r>
              <a:rPr lang="mk-MK" dirty="0">
                <a:solidFill>
                  <a:schemeClr val="tx1"/>
                </a:solidFill>
              </a:rPr>
              <a:t> да е иста и да има </a:t>
            </a:r>
            <a:r>
              <a:rPr lang="en-US" dirty="0">
                <a:solidFill>
                  <a:schemeClr val="tx1"/>
                </a:solidFill>
              </a:rPr>
              <a:t>leak </a:t>
            </a:r>
            <a:r>
              <a:rPr lang="mk-MK" dirty="0">
                <a:solidFill>
                  <a:schemeClr val="tx1"/>
                </a:solidFill>
              </a:rPr>
              <a:t>на информации.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870519D-E76B-DE9F-72FE-BF77E9E78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374" y="1614953"/>
            <a:ext cx="6540467" cy="468939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D3C2B26-28C2-C5D2-34AE-D0737AF7BB6C}"/>
              </a:ext>
            </a:extLst>
          </p:cNvPr>
          <p:cNvSpPr txBox="1"/>
          <p:nvPr/>
        </p:nvSpPr>
        <p:spPr>
          <a:xfrm>
            <a:off x="1029374" y="640259"/>
            <a:ext cx="654046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mk-MK" sz="4400" dirty="0">
                <a:solidFill>
                  <a:schemeClr val="accent1"/>
                </a:solidFill>
                <a:latin typeface="+mj-lt"/>
              </a:rPr>
              <a:t>Шифрирање со слаб клуч </a:t>
            </a:r>
            <a:endParaRPr lang="en-US" sz="44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75277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D9293-5DF0-143A-7C20-B0949B4F4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Слабоста на слабите клучеви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0034F5-A29A-BC31-8DEB-9E185F45B7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mk-MK" dirty="0">
                    <a:solidFill>
                      <a:schemeClr val="tx1"/>
                    </a:solidFill>
                  </a:rPr>
                  <a:t>Односно води кон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mk-MK" sz="2400" dirty="0">
                    <a:solidFill>
                      <a:schemeClr val="tx1"/>
                    </a:solidFill>
                  </a:rPr>
                  <a:t> </a:t>
                </a:r>
                <a:r>
                  <a:rPr lang="mk-MK" sz="2400" dirty="0" err="1">
                    <a:solidFill>
                      <a:schemeClr val="tx1"/>
                    </a:solidFill>
                  </a:rPr>
                  <a:t>т.ш</a:t>
                </a:r>
                <a:r>
                  <a:rPr lang="mk-MK" sz="2400" dirty="0">
                    <a:solidFill>
                      <a:schemeClr val="tx1"/>
                    </a:solidFill>
                  </a:rPr>
                  <a:t>  ако се шифрира пораката два пати се добива првичната порака </a:t>
                </a:r>
                <a:r>
                  <a:rPr lang="mk-MK" sz="2400" dirty="0" err="1">
                    <a:solidFill>
                      <a:schemeClr val="tx1"/>
                    </a:solidFill>
                  </a:rPr>
                  <a:t>т.е</a:t>
                </a:r>
                <a:r>
                  <a:rPr lang="mk-MK" sz="2400" dirty="0">
                    <a:solidFill>
                      <a:schemeClr val="tx1"/>
                    </a:solidFill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mk-MK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mk-MK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mk-MK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mk-MK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mk-MK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mk-MK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mk-MK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mk-MK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mk-MK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e>
                    </m:d>
                    <m:r>
                      <a:rPr lang="mk-MK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mk-MK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. </a:t>
                </a:r>
                <a:r>
                  <a:rPr lang="mk-MK" sz="2400" dirty="0">
                    <a:solidFill>
                      <a:schemeClr val="tx1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4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mk-MK" sz="2400" dirty="0">
                    <a:solidFill>
                      <a:schemeClr val="tx1"/>
                    </a:solidFill>
                  </a:rPr>
                  <a:t> Од каде што следи ако сакаме да провериме дали е искористен слаб клуч ние едноставно треба да ја </a:t>
                </a:r>
                <a:r>
                  <a:rPr lang="mk-MK" sz="2400" dirty="0" err="1">
                    <a:solidFill>
                      <a:schemeClr val="tx1"/>
                    </a:solidFill>
                  </a:rPr>
                  <a:t>шифрираме</a:t>
                </a:r>
                <a:r>
                  <a:rPr lang="mk-MK" sz="2400" dirty="0">
                    <a:solidFill>
                      <a:schemeClr val="tx1"/>
                    </a:solidFill>
                  </a:rPr>
                  <a:t> пораката два пати и да провериме дали го добивме истиот резултат.</a:t>
                </a:r>
                <a:endParaRPr lang="en-US" sz="2400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0034F5-A29A-BC31-8DEB-9E185F45B7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4" t="-2115" r="-4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AA679A4-89A6-495B-78F0-B3DBF0DEAAEC}"/>
                  </a:ext>
                </a:extLst>
              </p:cNvPr>
              <p:cNvSpPr txBox="1"/>
              <p:nvPr/>
            </p:nvSpPr>
            <p:spPr>
              <a:xfrm>
                <a:off x="2884025" y="5480447"/>
                <a:ext cx="1906035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40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AA679A4-89A6-495B-78F0-B3DBF0DEAA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4025" y="5480447"/>
                <a:ext cx="1906035" cy="615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A2FB506-3E86-7849-6D40-8D51D3ECD3DC}"/>
                  </a:ext>
                </a:extLst>
              </p:cNvPr>
              <p:cNvSpPr txBox="1"/>
              <p:nvPr/>
            </p:nvSpPr>
            <p:spPr>
              <a:xfrm>
                <a:off x="4213654" y="5394653"/>
                <a:ext cx="6094070" cy="7871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mk-MK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mk-MK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mk-MK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mk-MK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mk-MK" sz="4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mk-MK" sz="4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mk-MK" sz="4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mk-MK" sz="4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mk-MK" sz="4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d>
                        </m:e>
                      </m:d>
                      <m:r>
                        <a:rPr lang="mk-MK" sz="4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mk-MK" sz="4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A2FB506-3E86-7849-6D40-8D51D3ECD3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3654" y="5394653"/>
                <a:ext cx="6094070" cy="7871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96A57839-51E0-A462-6B8B-4BBB0C0957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23187" y="4201730"/>
            <a:ext cx="3980326" cy="990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230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9C0C7-E5B8-5547-C14D-F5A930C16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Полу слаби клучеви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345EE-8230-1EFA-75EF-4C33037B2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mk-MK" dirty="0">
                <a:solidFill>
                  <a:schemeClr val="tx1"/>
                </a:solidFill>
              </a:rPr>
              <a:t>Полу слабите клучеви се слични на слабите клучеви во тоа што тие креираат 2 различни </a:t>
            </a:r>
            <a:r>
              <a:rPr lang="mk-MK" dirty="0" err="1">
                <a:solidFill>
                  <a:schemeClr val="tx1"/>
                </a:solidFill>
              </a:rPr>
              <a:t>рундовски</a:t>
            </a:r>
            <a:r>
              <a:rPr lang="mk-MK" dirty="0">
                <a:solidFill>
                  <a:schemeClr val="tx1"/>
                </a:solidFill>
              </a:rPr>
              <a:t> клучеви и се повторуваат по 8 пати во процесот на шифрирање.</a:t>
            </a:r>
          </a:p>
          <a:p>
            <a:r>
              <a:rPr lang="mk-MK" dirty="0">
                <a:solidFill>
                  <a:schemeClr val="tx1"/>
                </a:solidFill>
              </a:rPr>
              <a:t>Постојат </a:t>
            </a:r>
            <a:r>
              <a:rPr lang="en-US" dirty="0">
                <a:solidFill>
                  <a:schemeClr val="tx1"/>
                </a:solidFill>
              </a:rPr>
              <a:t>12</a:t>
            </a:r>
            <a:r>
              <a:rPr lang="mk-MK" dirty="0">
                <a:solidFill>
                  <a:schemeClr val="tx1"/>
                </a:solidFill>
              </a:rPr>
              <a:t> полу слаби клучеви – односно 6 пара.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110C4C6-5B87-98F6-C932-93F376DC60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864037"/>
              </p:ext>
            </p:extLst>
          </p:nvPr>
        </p:nvGraphicFramePr>
        <p:xfrm>
          <a:off x="1615311" y="3591560"/>
          <a:ext cx="812799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03182915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53089431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8237573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mk-MK" dirty="0"/>
                        <a:t>Клучот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k-MK" dirty="0"/>
                        <a:t>Првиот клуч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k-MK" dirty="0"/>
                        <a:t>Вториот клуч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548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011F011F010E010E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0000004319BD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000000BCE642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4443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FEE0FEE0FEF1FEF1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FFFFFF4319BD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FFFFFFBCE642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010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FE1FFE1FFE0EFE0E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6EAC1AFFFFFF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9153E5FFFFFF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7023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E01FE01FF10EF10E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9153E5BCE642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6EAC1A4319BD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146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440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090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5484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40DC6-3635-3ED8-FEB3-9528CE554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404" y="316230"/>
            <a:ext cx="3680750" cy="1356360"/>
          </a:xfrm>
        </p:spPr>
        <p:txBody>
          <a:bodyPr>
            <a:normAutofit fontScale="90000"/>
          </a:bodyPr>
          <a:lstStyle/>
          <a:p>
            <a:r>
              <a:rPr lang="mk-MK" dirty="0"/>
              <a:t>Шифрирање со полу слаб клуч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4F6CC-26C1-551B-D0DD-D96E369BE9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9638" y="1950383"/>
            <a:ext cx="3330281" cy="4038600"/>
          </a:xfrm>
        </p:spPr>
        <p:txBody>
          <a:bodyPr/>
          <a:lstStyle/>
          <a:p>
            <a:r>
              <a:rPr lang="mk-MK" dirty="0">
                <a:solidFill>
                  <a:schemeClr val="tx1"/>
                </a:solidFill>
              </a:rPr>
              <a:t>Може да се види како се менуваат двата </a:t>
            </a:r>
            <a:r>
              <a:rPr lang="mk-MK" dirty="0" err="1">
                <a:solidFill>
                  <a:schemeClr val="tx1"/>
                </a:solidFill>
              </a:rPr>
              <a:t>рундовски</a:t>
            </a:r>
            <a:r>
              <a:rPr lang="mk-MK" dirty="0">
                <a:solidFill>
                  <a:schemeClr val="tx1"/>
                </a:solidFill>
              </a:rPr>
              <a:t> клучеви.</a:t>
            </a:r>
          </a:p>
          <a:p>
            <a:r>
              <a:rPr lang="mk-MK" dirty="0">
                <a:solidFill>
                  <a:schemeClr val="tx1"/>
                </a:solidFill>
              </a:rPr>
              <a:t>Овде НЕ важи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1311DE2-FA95-CBF2-4902-134D5F584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22" y="199685"/>
            <a:ext cx="7549681" cy="64586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72E3224-AD69-354E-00AC-26D170FDE882}"/>
                  </a:ext>
                </a:extLst>
              </p:cNvPr>
              <p:cNvSpPr txBox="1"/>
              <p:nvPr/>
            </p:nvSpPr>
            <p:spPr>
              <a:xfrm>
                <a:off x="6449993" y="3429000"/>
                <a:ext cx="6094070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40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72E3224-AD69-354E-00AC-26D170FDE8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9993" y="3429000"/>
                <a:ext cx="6094070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FBFBB661-855B-97D4-2E4E-C74433E17E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231" y="5410366"/>
            <a:ext cx="6287377" cy="12479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796809E-FDDD-3223-B0B7-3956E01046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231" y="5567550"/>
            <a:ext cx="6830378" cy="93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754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DD5FD-2D82-616F-6D37-C6A74FD7E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Својства на полу слабите клучеви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0F873-6FDB-8707-9893-BC740B8A3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440" y="2057400"/>
            <a:ext cx="10416431" cy="4038600"/>
          </a:xfrm>
        </p:spPr>
        <p:txBody>
          <a:bodyPr/>
          <a:lstStyle/>
          <a:p>
            <a:r>
              <a:rPr lang="mk-MK" dirty="0">
                <a:solidFill>
                  <a:schemeClr val="tx1"/>
                </a:solidFill>
              </a:rPr>
              <a:t>Овде може да се набљудува друго својство што е присутно, односно можеме да приметиме дека постои некаква поврзаност помеѓу овие два полу слаби клучеви. 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A9A1944-89AC-B766-2034-67084D5A96E7}"/>
                  </a:ext>
                </a:extLst>
              </p:cNvPr>
              <p:cNvSpPr txBox="1"/>
              <p:nvPr/>
            </p:nvSpPr>
            <p:spPr>
              <a:xfrm>
                <a:off x="8009681" y="3213556"/>
                <a:ext cx="3738623" cy="16607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mk-MK" sz="2200" dirty="0">
                    <a:solidFill>
                      <a:schemeClr val="tx1"/>
                    </a:solidFill>
                  </a:rPr>
                  <a:t>Конкретно за овој пар важи</a:t>
                </a:r>
                <a14:m>
                  <m:oMath xmlns:m="http://schemas.openxmlformats.org/officeDocument/2006/math">
                    <m:r>
                      <a:rPr lang="mk-MK" sz="2200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US" sz="2200" b="0" dirty="0"/>
              </a:p>
              <a:p>
                <a:endParaRPr lang="en-US" sz="2200" b="0" i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mk-MK" sz="2200" b="0" i="0" smtClean="0">
                          <a:latin typeface="Cambria Math" panose="02040503050406030204" pitchFamily="18" charset="0"/>
                        </a:rPr>
                        <m:t>од каде што следи</m:t>
                      </m:r>
                    </m:oMath>
                  </m:oMathPara>
                </a14:m>
                <a:endParaRPr lang="en-US" sz="2200" i="1" dirty="0">
                  <a:solidFill>
                    <a:srgbClr val="836967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mk-MK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mk-MK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mk-MK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mk-MK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mk-MK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mk-MK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mk-MK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mk-MK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mk-MK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mk-MK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mk-MK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lang="mk-MK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mk-MK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d>
                        </m:e>
                      </m:d>
                      <m:r>
                        <a:rPr lang="mk-MK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mk-MK" sz="2400" i="1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mk-MK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A9A1944-89AC-B766-2034-67084D5A96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9681" y="3213556"/>
                <a:ext cx="3738623" cy="1660711"/>
              </a:xfrm>
              <a:prstGeom prst="rect">
                <a:avLst/>
              </a:prstGeom>
              <a:blipFill>
                <a:blip r:embed="rId3"/>
                <a:stretch>
                  <a:fillRect l="-2121" t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0E02184-199F-31DC-EB66-EB559D1F3023}"/>
                  </a:ext>
                </a:extLst>
              </p:cNvPr>
              <p:cNvSpPr txBox="1"/>
              <p:nvPr/>
            </p:nvSpPr>
            <p:spPr>
              <a:xfrm>
                <a:off x="8779231" y="3516482"/>
                <a:ext cx="2199522" cy="4934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mk-MK" sz="2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mk-MK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mk-MK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mk-MK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mk-MK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mk-MK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sSub>
                            <m:sSubPr>
                              <m:ctrlPr>
                                <a:rPr lang="mk-MK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mk-MK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mk-MK" sz="2400" b="0" i="0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sz="1600" b="0" i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0E02184-199F-31DC-EB66-EB559D1F30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9231" y="3516482"/>
                <a:ext cx="2199522" cy="4934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F39BE238-B7EA-0193-912A-37761F9B45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377" y="3311038"/>
            <a:ext cx="7332304" cy="221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740742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1121</TotalTime>
  <Words>534</Words>
  <Application>Microsoft Office PowerPoint</Application>
  <PresentationFormat>Widescreen</PresentationFormat>
  <Paragraphs>75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Cambria Math</vt:lpstr>
      <vt:lpstr>Corbel</vt:lpstr>
      <vt:lpstr>Basis</vt:lpstr>
      <vt:lpstr>СИМУЛАЦИЈА И ПРАКТИЧНА ИМПЛЕМЕНТАЦИЈА НА ДЕС и НЕГОВИТЕ СЛАБИ КЛУЧЕВИ</vt:lpstr>
      <vt:lpstr>Кратка историја</vt:lpstr>
      <vt:lpstr>Распределба на клучеви при шифрирање</vt:lpstr>
      <vt:lpstr>Последици од распределбата на клучеви</vt:lpstr>
      <vt:lpstr>PowerPoint Presentation</vt:lpstr>
      <vt:lpstr>Слабоста на слабите клучеви</vt:lpstr>
      <vt:lpstr>Полу слаби клучеви</vt:lpstr>
      <vt:lpstr>Шифрирање со полу слаб клуч</vt:lpstr>
      <vt:lpstr>Својства на полу слабите клучеви</vt:lpstr>
      <vt:lpstr>Симулација на даден пар</vt:lpstr>
      <vt:lpstr>На што се должи ова својство?</vt:lpstr>
      <vt:lpstr>Возможно слаби клучеви</vt:lpstr>
      <vt:lpstr>Дадена четворка на возможно слаби клучеви</vt:lpstr>
      <vt:lpstr>ВИ БЛАГОДАРАМ НА ВНИМАНИЕТО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СИМУЛАЦИЈА И ПРАКТИЧНА ИМПЛЕМЕНТАЦИЈА НА ДЕС и НЕГОВИТЕ СЛАБИ КЛУЧЕВИ</dc:title>
  <dc:creator>drugar.ivan@gmail.com</dc:creator>
  <cp:lastModifiedBy>drugar.ivan@gmail.com</cp:lastModifiedBy>
  <cp:revision>7</cp:revision>
  <dcterms:created xsi:type="dcterms:W3CDTF">2024-04-25T19:55:16Z</dcterms:created>
  <dcterms:modified xsi:type="dcterms:W3CDTF">2024-05-03T13:34:28Z</dcterms:modified>
</cp:coreProperties>
</file>