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OsipovDS" TargetMode="External"/><Relationship Id="rId2" Type="http://schemas.openxmlformats.org/officeDocument/2006/relationships/hyperlink" Target="https://www.linkedin.com/in/ivan-osipov-ds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IvanOsipovDS/nivel-de-vida-ba/tree/main/outpu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58FE0-64B7-21C6-C655-32D1B0B87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02082"/>
            <a:ext cx="9730162" cy="2981195"/>
          </a:xfrm>
        </p:spPr>
        <p:txBody>
          <a:bodyPr/>
          <a:lstStyle/>
          <a:p>
            <a:pPr algn="ctr"/>
            <a:r>
              <a:rPr lang="en-US" sz="4000" dirty="0"/>
              <a:t>Classifying Buenos Aires Neighborhoods by Quality of Life</a:t>
            </a:r>
            <a:br>
              <a:rPr lang="en-US" sz="6000" dirty="0"/>
            </a:br>
            <a:br>
              <a:rPr lang="en-US" sz="6000" dirty="0"/>
            </a:br>
            <a:r>
              <a:rPr lang="en-US" sz="2000" dirty="0"/>
              <a:t>A Data Science project using clustering, PCA, and geospatial data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C080AD-94D4-39D8-56AB-EE024283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534422"/>
            <a:ext cx="9730163" cy="1321496"/>
          </a:xfrm>
        </p:spPr>
        <p:txBody>
          <a:bodyPr/>
          <a:lstStyle/>
          <a:p>
            <a:pPr algn="l"/>
            <a:r>
              <a:rPr lang="en-US" b="1" dirty="0"/>
              <a:t>Author</a:t>
            </a:r>
            <a:r>
              <a:rPr lang="en-US" dirty="0"/>
              <a:t>: Ivan Osipov                                            Personal Data Science portfolio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b="1" dirty="0"/>
              <a:t>Location</a:t>
            </a:r>
            <a:r>
              <a:rPr lang="en-US" dirty="0"/>
              <a:t>: Buenos Aires, Argentina                                                              21.04.2025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49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85749-F7B9-D0D1-85AF-D481E763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9" y="973668"/>
            <a:ext cx="10900610" cy="706964"/>
          </a:xfrm>
        </p:spPr>
        <p:txBody>
          <a:bodyPr/>
          <a:lstStyle/>
          <a:p>
            <a:r>
              <a:rPr lang="en-US" dirty="0"/>
              <a:t>Conclusion &amp; Future Work: What Did We Learn?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2DEEB-7D9E-596F-8438-023829EE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603500"/>
            <a:ext cx="10900609" cy="3416300"/>
          </a:xfrm>
        </p:spPr>
        <p:txBody>
          <a:bodyPr>
            <a:normAutofit/>
          </a:bodyPr>
          <a:lstStyle/>
          <a:p>
            <a:r>
              <a:rPr lang="en-US" sz="1600" dirty="0"/>
              <a:t>Data-driven clustering reveals useful city zoning</a:t>
            </a:r>
          </a:p>
          <a:p>
            <a:r>
              <a:rPr lang="en-US" sz="1600" dirty="0"/>
              <a:t>Socioeconomic and environmental variables align with perceived quality of life</a:t>
            </a:r>
            <a:endParaRPr lang="ru-RU" sz="1600" dirty="0"/>
          </a:p>
          <a:p>
            <a:r>
              <a:rPr lang="en-US" sz="1600" dirty="0"/>
              <a:t>This approach can support urban planning, social research, and public communication</a:t>
            </a:r>
            <a:endParaRPr lang="ru-RU" sz="1600" dirty="0"/>
          </a:p>
          <a:p>
            <a:r>
              <a:rPr lang="en-US" sz="1600" dirty="0"/>
              <a:t>The methodology is scalable and can be applied to other cities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130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2CA9D-8793-3B01-894B-6B4FD19B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17" y="973668"/>
            <a:ext cx="9034050" cy="706964"/>
          </a:xfrm>
        </p:spPr>
        <p:txBody>
          <a:bodyPr/>
          <a:lstStyle/>
          <a:p>
            <a:r>
              <a:rPr lang="en-US" dirty="0"/>
              <a:t>Contact information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2009C-EA44-A1F1-1F70-450346FE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6" y="3296653"/>
            <a:ext cx="10531641" cy="27231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LinkedIn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Ivan.Osipov.job.mail@gmail.com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Ivan Osipov                                                                                                                  23.04.2025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5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9A3B-BCDF-B49D-1E76-3ACEC94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980685" cy="706964"/>
          </a:xfrm>
        </p:spPr>
        <p:txBody>
          <a:bodyPr/>
          <a:lstStyle/>
          <a:p>
            <a:r>
              <a:rPr lang="en-US" dirty="0"/>
              <a:t>Introduction: Why Classify Neighborhoods?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F6B1F-1916-4659-CA2C-986EDFCD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78" y="2417523"/>
            <a:ext cx="4158641" cy="4083485"/>
          </a:xfrm>
        </p:spPr>
        <p:txBody>
          <a:bodyPr/>
          <a:lstStyle/>
          <a:p>
            <a:r>
              <a:rPr lang="en-US" dirty="0"/>
              <a:t>Buenos Aires is a diverse city with contrasting neighborhoods.</a:t>
            </a:r>
          </a:p>
          <a:p>
            <a:r>
              <a:rPr lang="en-US" dirty="0"/>
              <a:t>Urban planning, resource allocation, and social programs benefit from zone-based analysis.</a:t>
            </a:r>
          </a:p>
          <a:p>
            <a:r>
              <a:rPr lang="en-US" b="1" dirty="0"/>
              <a:t>Goal: </a:t>
            </a:r>
            <a:r>
              <a:rPr lang="en-US" dirty="0"/>
              <a:t>Group neighborhoods into meaningful zones using open data and machine learning.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44538E-828A-D1E8-3625-B587D186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787" y="2376455"/>
            <a:ext cx="2042562" cy="2105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009604-F05B-1210-0C6A-D162029F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32" y="2376455"/>
            <a:ext cx="3167146" cy="21050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97372A-FF96-F13F-BCB5-12216D078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431" y="4588857"/>
            <a:ext cx="2793059" cy="16170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A38A8D-E35E-35CC-0773-17636C644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959" y="4588857"/>
            <a:ext cx="2877390" cy="16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8B20-5198-4C31-9B7C-460A8E23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84" y="973668"/>
            <a:ext cx="10409129" cy="706964"/>
          </a:xfrm>
        </p:spPr>
        <p:txBody>
          <a:bodyPr/>
          <a:lstStyle/>
          <a:p>
            <a:r>
              <a:rPr lang="en-US" dirty="0"/>
              <a:t>Data &amp; Features: What Data Did We Use?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C9A82-C89D-C987-FC9D-7922CCDE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4" y="2116899"/>
            <a:ext cx="11035429" cy="4334005"/>
          </a:xfrm>
        </p:spPr>
        <p:txBody>
          <a:bodyPr/>
          <a:lstStyle/>
          <a:p>
            <a:r>
              <a:rPr lang="en-US" u="sng" dirty="0"/>
              <a:t>Data sources:</a:t>
            </a:r>
          </a:p>
          <a:p>
            <a:pPr lvl="1"/>
            <a:r>
              <a:rPr lang="en-US" dirty="0"/>
              <a:t>BA Open Data Portal</a:t>
            </a:r>
          </a:p>
          <a:p>
            <a:pPr lvl="1"/>
            <a:r>
              <a:rPr lang="en-US" dirty="0"/>
              <a:t>INDEC Population Census</a:t>
            </a:r>
          </a:p>
          <a:p>
            <a:pPr lvl="1"/>
            <a:r>
              <a:rPr lang="en-US" dirty="0"/>
              <a:t>Slum and crime datasets</a:t>
            </a:r>
          </a:p>
          <a:p>
            <a:r>
              <a:rPr lang="en-US" u="sng" dirty="0"/>
              <a:t>Features:</a:t>
            </a:r>
          </a:p>
          <a:p>
            <a:pPr lvl="1"/>
            <a:r>
              <a:rPr lang="en-US" dirty="0"/>
              <a:t>Slum density, crime per 1000, green area %, hospitals per 1000, noise levels, schools per 1000, population density, etc.</a:t>
            </a:r>
            <a:endParaRPr lang="en-US" u="sng" dirty="0"/>
          </a:p>
          <a:p>
            <a:r>
              <a:rPr lang="en-US" dirty="0"/>
              <a:t>24 features engineered → 10 principal components (PCA)</a:t>
            </a:r>
          </a:p>
          <a:p>
            <a:r>
              <a:rPr lang="en-US" u="sng" dirty="0"/>
              <a:t>Pipeline scheme: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Raw Data → Feature Engineering → PCA → Clustering</a:t>
            </a:r>
          </a:p>
        </p:txBody>
      </p:sp>
    </p:spTree>
    <p:extLst>
      <p:ext uri="{BB962C8B-B14F-4D97-AF65-F5344CB8AC3E}">
        <p14:creationId xmlns:p14="http://schemas.microsoft.com/office/powerpoint/2010/main" val="152615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60B7-AC29-8616-9721-0EE48DC3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8" y="601249"/>
            <a:ext cx="10989501" cy="1402915"/>
          </a:xfrm>
        </p:spPr>
        <p:txBody>
          <a:bodyPr/>
          <a:lstStyle/>
          <a:p>
            <a:r>
              <a:rPr lang="en-US" dirty="0"/>
              <a:t>Methodology: From Raw Data to Feature selection.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E4477-F909-C828-52E5-2C4F95D1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0" y="2217108"/>
            <a:ext cx="6288066" cy="3795386"/>
          </a:xfrm>
        </p:spPr>
        <p:txBody>
          <a:bodyPr/>
          <a:lstStyle/>
          <a:p>
            <a:r>
              <a:rPr lang="en-US" dirty="0"/>
              <a:t>Standardization of features using </a:t>
            </a:r>
            <a:r>
              <a:rPr lang="en-US" dirty="0" err="1"/>
              <a:t>StandardScaler</a:t>
            </a:r>
            <a:r>
              <a:rPr lang="ru-RU" dirty="0"/>
              <a:t>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  <a:effectLst/>
              </a:rPr>
              <a:t>o ensure fair comparison between features with different units and scales.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Feature selection begins by computing the matrix of pairwise Pearson correlation coefficients between all standardized features. This allows us identify multicollinearity — features that are strongly correlated (&gt; 0.9).</a:t>
            </a:r>
            <a:r>
              <a:rPr lang="en-US" dirty="0">
                <a:solidFill>
                  <a:schemeClr val="tx1"/>
                </a:solidFill>
              </a:rPr>
              <a:t> Then drop one feature from each highly correlated pair.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5D9F8-8951-4F90-E5AF-CEDC5A35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58" y="2334132"/>
            <a:ext cx="4488492" cy="38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057D7-3F26-201D-A1F3-FCA5925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7" y="973668"/>
            <a:ext cx="11110586" cy="706964"/>
          </a:xfrm>
        </p:spPr>
        <p:txBody>
          <a:bodyPr/>
          <a:lstStyle/>
          <a:p>
            <a:r>
              <a:rPr lang="en-US" dirty="0"/>
              <a:t>Methodology: Principal Component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2C15E-9172-2EC0-A6A3-6304CC8F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2267211"/>
            <a:ext cx="5521946" cy="3752590"/>
          </a:xfrm>
        </p:spPr>
        <p:txBody>
          <a:bodyPr/>
          <a:lstStyle/>
          <a:p>
            <a:r>
              <a:rPr lang="en-US" dirty="0"/>
              <a:t>Dimensionality reduction with PCA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  <a:effectLst/>
              </a:rPr>
              <a:t>umulative proportion of explained variance by each principal component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  <a:effectLst/>
              </a:rPr>
              <a:t>he number of components that explain at least 95% of the total variance in the dataset was selected.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481791-DB8B-7655-EBAD-9C3353BC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60" y="2267211"/>
            <a:ext cx="5521946" cy="37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2D449-755A-FE36-551E-B1D2F952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1" y="973668"/>
            <a:ext cx="11135638" cy="706964"/>
          </a:xfrm>
        </p:spPr>
        <p:txBody>
          <a:bodyPr/>
          <a:lstStyle/>
          <a:p>
            <a:r>
              <a:rPr lang="en-US" dirty="0"/>
              <a:t>Methodology: Optimal Number of Clusters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8B883-D260-8CFF-27CD-51BEB27F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2354893"/>
            <a:ext cx="3645844" cy="3861423"/>
          </a:xfrm>
        </p:spPr>
        <p:txBody>
          <a:bodyPr/>
          <a:lstStyle/>
          <a:p>
            <a:r>
              <a:rPr lang="en-US" u="sng" dirty="0"/>
              <a:t>Elbow Method</a:t>
            </a:r>
          </a:p>
          <a:p>
            <a:pPr lvl="1"/>
            <a:r>
              <a:rPr lang="en-US" dirty="0"/>
              <a:t>We analyze the inertia to find the "elbow" point — the value of </a:t>
            </a:r>
            <a:r>
              <a:rPr lang="en-US" b="1" dirty="0"/>
              <a:t>k</a:t>
            </a:r>
            <a:r>
              <a:rPr lang="en-US" dirty="0"/>
              <a:t> after which inertia decreases more slowly</a:t>
            </a:r>
          </a:p>
          <a:p>
            <a:r>
              <a:rPr lang="en-US" u="sng" dirty="0"/>
              <a:t>Silhouette Method</a:t>
            </a:r>
          </a:p>
          <a:p>
            <a:pPr lvl="1"/>
            <a:r>
              <a:rPr lang="en-US" dirty="0"/>
              <a:t>We calculate the silhouette score for each </a:t>
            </a:r>
            <a:r>
              <a:rPr lang="en-US" b="1" dirty="0"/>
              <a:t>k</a:t>
            </a:r>
            <a:r>
              <a:rPr lang="en-US" dirty="0"/>
              <a:t> — a metric that measures how well each object lies within its cluster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051D93-3520-7144-E8D7-718CBADD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354893"/>
            <a:ext cx="3583653" cy="2583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60BBC4-836A-7B91-42B8-C2E7DB8D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55" y="2354892"/>
            <a:ext cx="3775724" cy="26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4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88CE0-C246-B2C9-AB3E-099734BB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973668"/>
            <a:ext cx="11349790" cy="706964"/>
          </a:xfrm>
        </p:spPr>
        <p:txBody>
          <a:bodyPr/>
          <a:lstStyle/>
          <a:p>
            <a:r>
              <a:rPr lang="en-US" dirty="0"/>
              <a:t>Methodology: Final Clustering with </a:t>
            </a:r>
            <a:r>
              <a:rPr lang="en-US" dirty="0" err="1"/>
              <a:t>KMeans</a:t>
            </a:r>
            <a:r>
              <a:rPr lang="en-US" dirty="0"/>
              <a:t> (k = 6)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053A1-3089-B026-0112-555AABD6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10063"/>
            <a:ext cx="3761874" cy="4082716"/>
          </a:xfrm>
        </p:spPr>
        <p:txBody>
          <a:bodyPr/>
          <a:lstStyle/>
          <a:p>
            <a:r>
              <a:rPr lang="en-US" sz="1400" dirty="0"/>
              <a:t>Based on the analysis of the Elbow and Silhouette methods, we decided to use k = 6 as the optimal number of clusters for </a:t>
            </a:r>
            <a:r>
              <a:rPr lang="en-US" sz="1400" dirty="0" err="1"/>
              <a:t>KMeans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b="0" dirty="0">
                <a:solidFill>
                  <a:schemeClr val="tx1"/>
                </a:solidFill>
                <a:effectLst/>
              </a:rPr>
              <a:t>In order to generalize and highlight key traits of each cluster, we compute and visualize the mean values of all features per cluster.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C46997-95B6-7A34-8503-1520318A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89" y="2310063"/>
            <a:ext cx="7740400" cy="36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1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52698-FCC0-DEBD-A233-BBD60730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625643"/>
            <a:ext cx="9849852" cy="1211178"/>
          </a:xfrm>
        </p:spPr>
        <p:txBody>
          <a:bodyPr/>
          <a:lstStyle/>
          <a:p>
            <a:r>
              <a:rPr lang="en-US" dirty="0"/>
              <a:t>Visualizing the City: Labeled Clusters of Buenos Aires</a:t>
            </a:r>
            <a:r>
              <a:rPr lang="ru-RU" dirty="0"/>
              <a:t> </a:t>
            </a:r>
            <a:r>
              <a:rPr lang="en-US" dirty="0"/>
              <a:t>on the 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263C8-30F8-9710-AF08-3EC7D158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5" y="2366211"/>
            <a:ext cx="6585284" cy="3979158"/>
          </a:xfrm>
        </p:spPr>
        <p:txBody>
          <a:bodyPr/>
          <a:lstStyle/>
          <a:p>
            <a:r>
              <a:rPr lang="en-US" dirty="0"/>
              <a:t>Here we are able to see a visual result of our clustering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Map was created using </a:t>
            </a:r>
            <a:r>
              <a:rPr lang="en-US" dirty="0" err="1"/>
              <a:t>matplotlib.pyplot</a:t>
            </a:r>
            <a:r>
              <a:rPr lang="en-US" dirty="0"/>
              <a:t> of manually labeled clusters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591C86-6691-D9A7-F7A2-E7443AF7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79" y="2366210"/>
            <a:ext cx="3766051" cy="41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356D2-5D37-153E-72E1-D27C4853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973668"/>
            <a:ext cx="10170695" cy="706964"/>
          </a:xfrm>
        </p:spPr>
        <p:txBody>
          <a:bodyPr/>
          <a:lstStyle/>
          <a:p>
            <a:r>
              <a:rPr lang="en-US" dirty="0"/>
              <a:t>Visualizing the City: Interactive Folium 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628DE-DFC0-DB99-2CA1-0F88A672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603500"/>
            <a:ext cx="4860758" cy="3416300"/>
          </a:xfrm>
        </p:spPr>
        <p:txBody>
          <a:bodyPr>
            <a:normAutofit/>
          </a:bodyPr>
          <a:lstStyle/>
          <a:p>
            <a:r>
              <a:rPr lang="en-US" sz="1400" dirty="0"/>
              <a:t>Final map includes clickable neighborhoods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Popups show cluster label + selected indicators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Fully interactive (Folium)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>
                <a:hlinkClick r:id="rId2"/>
              </a:rPr>
              <a:t>Link to my GitHub with interactive map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392FAF-689E-ABC9-383C-A756CF4F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61" y="2390274"/>
            <a:ext cx="4473224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7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122</TotalTime>
  <Words>511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Совет директоров</vt:lpstr>
      <vt:lpstr>Classifying Buenos Aires Neighborhoods by Quality of Life  A Data Science project using clustering, PCA, and geospatial data</vt:lpstr>
      <vt:lpstr>Introduction: Why Classify Neighborhoods?</vt:lpstr>
      <vt:lpstr>Data &amp; Features: What Data Did We Use?</vt:lpstr>
      <vt:lpstr>Methodology: From Raw Data to Feature selection. </vt:lpstr>
      <vt:lpstr>Methodology: Principal Component Analysis</vt:lpstr>
      <vt:lpstr>Methodology: Optimal Number of Clusters</vt:lpstr>
      <vt:lpstr>Methodology: Final Clustering with KMeans (k = 6)</vt:lpstr>
      <vt:lpstr>Visualizing the City: Labeled Clusters of Buenos Aires on the Map</vt:lpstr>
      <vt:lpstr>Visualizing the City: Interactive Folium Map</vt:lpstr>
      <vt:lpstr>Conclusion &amp; Future Work: What Did We Learn? 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Buenos Aires Neighborhoods by Quality of Life  A Data Science project using clustering, PCA, and geospatial data</dc:title>
  <dc:creator>Ivan Osipov</dc:creator>
  <cp:lastModifiedBy>Ivan Osipov</cp:lastModifiedBy>
  <cp:revision>5</cp:revision>
  <dcterms:created xsi:type="dcterms:W3CDTF">2025-04-23T23:02:01Z</dcterms:created>
  <dcterms:modified xsi:type="dcterms:W3CDTF">2025-04-24T02:52:38Z</dcterms:modified>
</cp:coreProperties>
</file>