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38"/>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F0BAD4A-1712-DA42-924A-879381DECD3E}" type="datetimeFigureOut">
              <a:rPr lang="en-UA" smtClean="0"/>
              <a:t>29.01.2024</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188158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F0BAD4A-1712-DA42-924A-879381DECD3E}" type="datetimeFigureOut">
              <a:rPr lang="en-UA" smtClean="0"/>
              <a:t>29.01.2024</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25215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FF0BAD4A-1712-DA42-924A-879381DECD3E}" type="datetimeFigureOut">
              <a:rPr lang="en-UA" smtClean="0"/>
              <a:t>29.01.2024</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95412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F0BAD4A-1712-DA42-924A-879381DECD3E}" type="datetimeFigureOut">
              <a:rPr lang="en-UA" smtClean="0"/>
              <a:t>29.01.2024</a:t>
            </a:fld>
            <a:endParaRPr lang="en-UA"/>
          </a:p>
        </p:txBody>
      </p:sp>
      <p:sp>
        <p:nvSpPr>
          <p:cNvPr id="3" name="Footer Placeholder 2"/>
          <p:cNvSpPr>
            <a:spLocks noGrp="1"/>
          </p:cNvSpPr>
          <p:nvPr>
            <p:ph type="ftr" sz="quarter" idx="11"/>
          </p:nvPr>
        </p:nvSpPr>
        <p:spPr/>
        <p:txBody>
          <a:bodyPr/>
          <a:lstStyle/>
          <a:p>
            <a:endParaRPr lang="en-UA"/>
          </a:p>
        </p:txBody>
      </p:sp>
      <p:sp>
        <p:nvSpPr>
          <p:cNvPr id="4" name="Slide Number Placeholder 3"/>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3094915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F0BAD4A-1712-DA42-924A-879381DECD3E}" type="datetimeFigureOut">
              <a:rPr lang="en-UA" smtClean="0"/>
              <a:t>29.01.2024</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1232302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F0BAD4A-1712-DA42-924A-879381DECD3E}" type="datetimeFigureOut">
              <a:rPr lang="en-UA" smtClean="0"/>
              <a:t>29.01.2024</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369173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F0BAD4A-1712-DA42-924A-879381DECD3E}" type="datetimeFigureOut">
              <a:rPr lang="en-UA" smtClean="0"/>
              <a:t>29.01.2024</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38651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F0BAD4A-1712-DA42-924A-879381DECD3E}" type="datetimeFigureOut">
              <a:rPr lang="en-UA" smtClean="0"/>
              <a:t>29.01.2024</a:t>
            </a:fld>
            <a:endParaRPr lang="en-UA"/>
          </a:p>
        </p:txBody>
      </p:sp>
      <p:sp>
        <p:nvSpPr>
          <p:cNvPr id="5" name="Footer Placeholder 4"/>
          <p:cNvSpPr>
            <a:spLocks noGrp="1"/>
          </p:cNvSpPr>
          <p:nvPr>
            <p:ph type="ftr" sz="quarter" idx="11"/>
          </p:nvPr>
        </p:nvSpPr>
        <p:spPr/>
        <p:txBody>
          <a:bodyPr/>
          <a:lstStyle/>
          <a:p>
            <a:endParaRPr lang="en-UA"/>
          </a:p>
        </p:txBody>
      </p:sp>
      <p:sp>
        <p:nvSpPr>
          <p:cNvPr id="6" name="Slide Number Placeholder 5"/>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247154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F0BAD4A-1712-DA42-924A-879381DECD3E}" type="datetimeFigureOut">
              <a:rPr lang="en-UA" smtClean="0"/>
              <a:t>29.01.2024</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163880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F0BAD4A-1712-DA42-924A-879381DECD3E}" type="datetimeFigureOut">
              <a:rPr lang="en-UA" smtClean="0"/>
              <a:t>29.01.2024</a:t>
            </a:fld>
            <a:endParaRPr lang="en-UA"/>
          </a:p>
        </p:txBody>
      </p:sp>
      <p:sp>
        <p:nvSpPr>
          <p:cNvPr id="8" name="Footer Placeholder 7"/>
          <p:cNvSpPr>
            <a:spLocks noGrp="1"/>
          </p:cNvSpPr>
          <p:nvPr>
            <p:ph type="ftr" sz="quarter" idx="11"/>
          </p:nvPr>
        </p:nvSpPr>
        <p:spPr/>
        <p:txBody>
          <a:bodyPr/>
          <a:lstStyle/>
          <a:p>
            <a:endParaRPr lang="en-UA"/>
          </a:p>
        </p:txBody>
      </p:sp>
      <p:sp>
        <p:nvSpPr>
          <p:cNvPr id="9" name="Slide Number Placeholder 8"/>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246986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F0BAD4A-1712-DA42-924A-879381DECD3E}" type="datetimeFigureOut">
              <a:rPr lang="en-UA" smtClean="0"/>
              <a:t>29.01.2024</a:t>
            </a:fld>
            <a:endParaRPr lang="en-UA"/>
          </a:p>
        </p:txBody>
      </p:sp>
      <p:sp>
        <p:nvSpPr>
          <p:cNvPr id="4" name="Footer Placeholder 3"/>
          <p:cNvSpPr>
            <a:spLocks noGrp="1"/>
          </p:cNvSpPr>
          <p:nvPr>
            <p:ph type="ftr" sz="quarter" idx="11"/>
          </p:nvPr>
        </p:nvSpPr>
        <p:spPr/>
        <p:txBody>
          <a:bodyPr/>
          <a:lstStyle/>
          <a:p>
            <a:endParaRPr lang="en-UA"/>
          </a:p>
        </p:txBody>
      </p:sp>
      <p:sp>
        <p:nvSpPr>
          <p:cNvPr id="5" name="Slide Number Placeholder 4"/>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394637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BAD4A-1712-DA42-924A-879381DECD3E}" type="datetimeFigureOut">
              <a:rPr lang="en-UA" smtClean="0"/>
              <a:t>29.01.2024</a:t>
            </a:fld>
            <a:endParaRPr lang="en-UA"/>
          </a:p>
        </p:txBody>
      </p:sp>
      <p:sp>
        <p:nvSpPr>
          <p:cNvPr id="3" name="Footer Placeholder 2"/>
          <p:cNvSpPr>
            <a:spLocks noGrp="1"/>
          </p:cNvSpPr>
          <p:nvPr>
            <p:ph type="ftr" sz="quarter" idx="11"/>
          </p:nvPr>
        </p:nvSpPr>
        <p:spPr/>
        <p:txBody>
          <a:bodyPr/>
          <a:lstStyle/>
          <a:p>
            <a:endParaRPr lang="en-UA"/>
          </a:p>
        </p:txBody>
      </p:sp>
      <p:sp>
        <p:nvSpPr>
          <p:cNvPr id="4" name="Slide Number Placeholder 3"/>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282540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F0BAD4A-1712-DA42-924A-879381DECD3E}" type="datetimeFigureOut">
              <a:rPr lang="en-UA" smtClean="0"/>
              <a:t>29.01.2024</a:t>
            </a:fld>
            <a:endParaRPr lang="en-UA"/>
          </a:p>
        </p:txBody>
      </p:sp>
      <p:sp>
        <p:nvSpPr>
          <p:cNvPr id="6" name="Footer Placeholder 5"/>
          <p:cNvSpPr>
            <a:spLocks noGrp="1"/>
          </p:cNvSpPr>
          <p:nvPr>
            <p:ph type="ftr" sz="quarter" idx="11"/>
          </p:nvPr>
        </p:nvSpPr>
        <p:spPr/>
        <p:txBody>
          <a:bodyPr/>
          <a:lstStyle/>
          <a:p>
            <a:endParaRPr lang="en-UA"/>
          </a:p>
        </p:txBody>
      </p:sp>
      <p:sp>
        <p:nvSpPr>
          <p:cNvPr id="7" name="Slide Number Placeholder 6"/>
          <p:cNvSpPr>
            <a:spLocks noGrp="1"/>
          </p:cNvSpPr>
          <p:nvPr>
            <p:ph type="sldNum" sz="quarter" idx="12"/>
          </p:nvPr>
        </p:nvSpPr>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290099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F0BAD4A-1712-DA42-924A-879381DECD3E}" type="datetimeFigureOut">
              <a:rPr lang="en-UA" smtClean="0"/>
              <a:t>29.01.2024</a:t>
            </a:fld>
            <a:endParaRPr lang="en-UA"/>
          </a:p>
        </p:txBody>
      </p:sp>
      <p:sp>
        <p:nvSpPr>
          <p:cNvPr id="6" name="Footer Placeholder 5"/>
          <p:cNvSpPr>
            <a:spLocks noGrp="1"/>
          </p:cNvSpPr>
          <p:nvPr>
            <p:ph type="ftr" sz="quarter" idx="11"/>
          </p:nvPr>
        </p:nvSpPr>
        <p:spPr>
          <a:xfrm>
            <a:off x="590396" y="6041362"/>
            <a:ext cx="3295413" cy="365125"/>
          </a:xfrm>
        </p:spPr>
        <p:txBody>
          <a:bodyPr/>
          <a:lstStyle/>
          <a:p>
            <a:endParaRPr lang="en-UA"/>
          </a:p>
        </p:txBody>
      </p:sp>
      <p:sp>
        <p:nvSpPr>
          <p:cNvPr id="7" name="Slide Number Placeholder 6"/>
          <p:cNvSpPr>
            <a:spLocks noGrp="1"/>
          </p:cNvSpPr>
          <p:nvPr>
            <p:ph type="sldNum" sz="quarter" idx="12"/>
          </p:nvPr>
        </p:nvSpPr>
        <p:spPr>
          <a:xfrm>
            <a:off x="4862689" y="5915888"/>
            <a:ext cx="1062155" cy="490599"/>
          </a:xfrm>
        </p:spPr>
        <p:txBody>
          <a:bodyPr/>
          <a:lstStyle/>
          <a:p>
            <a:fld id="{62570B44-6B86-B149-A94D-A6971C641B01}" type="slidenum">
              <a:rPr lang="en-UA" smtClean="0"/>
              <a:t>‹#›</a:t>
            </a:fld>
            <a:endParaRPr lang="en-UA"/>
          </a:p>
        </p:txBody>
      </p:sp>
    </p:spTree>
    <p:extLst>
      <p:ext uri="{BB962C8B-B14F-4D97-AF65-F5344CB8AC3E}">
        <p14:creationId xmlns:p14="http://schemas.microsoft.com/office/powerpoint/2010/main" val="358988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A"/>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F0BAD4A-1712-DA42-924A-879381DECD3E}" type="datetimeFigureOut">
              <a:rPr lang="en-UA" smtClean="0"/>
              <a:t>29.01.2024</a:t>
            </a:fld>
            <a:endParaRPr lang="en-UA"/>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2570B44-6B86-B149-A94D-A6971C641B01}" type="slidenum">
              <a:rPr lang="en-UA" smtClean="0"/>
              <a:t>‹#›</a:t>
            </a:fld>
            <a:endParaRPr lang="en-UA"/>
          </a:p>
        </p:txBody>
      </p:sp>
    </p:spTree>
    <p:extLst>
      <p:ext uri="{BB962C8B-B14F-4D97-AF65-F5344CB8AC3E}">
        <p14:creationId xmlns:p14="http://schemas.microsoft.com/office/powerpoint/2010/main" val="97124199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8495-28DE-71B6-7CE0-A9C1C5EC4804}"/>
              </a:ext>
            </a:extLst>
          </p:cNvPr>
          <p:cNvSpPr>
            <a:spLocks noGrp="1"/>
          </p:cNvSpPr>
          <p:nvPr>
            <p:ph type="ctrTitle"/>
          </p:nvPr>
        </p:nvSpPr>
        <p:spPr/>
        <p:txBody>
          <a:bodyPr/>
          <a:lstStyle/>
          <a:p>
            <a:r>
              <a:rPr lang="en-UA" dirty="0"/>
              <a:t>AI Application</a:t>
            </a:r>
          </a:p>
        </p:txBody>
      </p:sp>
      <p:sp>
        <p:nvSpPr>
          <p:cNvPr id="3" name="Subtitle 2">
            <a:extLst>
              <a:ext uri="{FF2B5EF4-FFF2-40B4-BE49-F238E27FC236}">
                <a16:creationId xmlns:a16="http://schemas.microsoft.com/office/drawing/2014/main" id="{171FBB45-BD7D-5202-DD95-3827D7C513AC}"/>
              </a:ext>
            </a:extLst>
          </p:cNvPr>
          <p:cNvSpPr>
            <a:spLocks noGrp="1"/>
          </p:cNvSpPr>
          <p:nvPr>
            <p:ph type="subTitle" idx="1"/>
          </p:nvPr>
        </p:nvSpPr>
        <p:spPr>
          <a:xfrm>
            <a:off x="810000" y="5408853"/>
            <a:ext cx="10572000" cy="947342"/>
          </a:xfrm>
        </p:spPr>
        <p:txBody>
          <a:bodyPr>
            <a:normAutofit fontScale="92500" lnSpcReduction="10000"/>
          </a:bodyPr>
          <a:lstStyle/>
          <a:p>
            <a:r>
              <a:rPr lang="en-UA" dirty="0"/>
              <a:t>Topic : Movie Recommender</a:t>
            </a:r>
          </a:p>
          <a:p>
            <a:r>
              <a:rPr lang="en-UA" dirty="0"/>
              <a:t>Created by Ivan Ovchynnikov, Ivan Popovych , R</a:t>
            </a:r>
            <a:r>
              <a:rPr lang="en-GB" dirty="0"/>
              <a:t>o</a:t>
            </a:r>
            <a:r>
              <a:rPr lang="en-UA" dirty="0"/>
              <a:t>man Ponepoliak</a:t>
            </a:r>
            <a:br>
              <a:rPr lang="en-UA" dirty="0"/>
            </a:br>
            <a:endParaRPr lang="en-UA" dirty="0"/>
          </a:p>
        </p:txBody>
      </p:sp>
    </p:spTree>
    <p:extLst>
      <p:ext uri="{BB962C8B-B14F-4D97-AF65-F5344CB8AC3E}">
        <p14:creationId xmlns:p14="http://schemas.microsoft.com/office/powerpoint/2010/main" val="376218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44B7-E65B-5672-386D-BE5C3FA43EB2}"/>
              </a:ext>
            </a:extLst>
          </p:cNvPr>
          <p:cNvSpPr>
            <a:spLocks noGrp="1"/>
          </p:cNvSpPr>
          <p:nvPr>
            <p:ph type="title"/>
          </p:nvPr>
        </p:nvSpPr>
        <p:spPr/>
        <p:txBody>
          <a:bodyPr/>
          <a:lstStyle/>
          <a:p>
            <a:r>
              <a:rPr lang="en-UA" dirty="0"/>
              <a:t>Technologies we used</a:t>
            </a:r>
          </a:p>
        </p:txBody>
      </p:sp>
      <p:pic>
        <p:nvPicPr>
          <p:cNvPr id="5" name="Picture 4">
            <a:extLst>
              <a:ext uri="{FF2B5EF4-FFF2-40B4-BE49-F238E27FC236}">
                <a16:creationId xmlns:a16="http://schemas.microsoft.com/office/drawing/2014/main" id="{70B1F614-F117-CA10-FA6A-AE17F7263777}"/>
              </a:ext>
            </a:extLst>
          </p:cNvPr>
          <p:cNvPicPr>
            <a:picLocks noChangeAspect="1"/>
          </p:cNvPicPr>
          <p:nvPr/>
        </p:nvPicPr>
        <p:blipFill>
          <a:blip r:embed="rId2"/>
          <a:stretch>
            <a:fillRect/>
          </a:stretch>
        </p:blipFill>
        <p:spPr>
          <a:xfrm>
            <a:off x="3369365" y="1960385"/>
            <a:ext cx="4720843" cy="4708800"/>
          </a:xfrm>
          <a:prstGeom prst="rect">
            <a:avLst/>
          </a:prstGeom>
        </p:spPr>
      </p:pic>
    </p:spTree>
    <p:extLst>
      <p:ext uri="{BB962C8B-B14F-4D97-AF65-F5344CB8AC3E}">
        <p14:creationId xmlns:p14="http://schemas.microsoft.com/office/powerpoint/2010/main" val="3373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1D1B-426A-9E89-34F8-87685EA3635E}"/>
              </a:ext>
            </a:extLst>
          </p:cNvPr>
          <p:cNvSpPr>
            <a:spLocks noGrp="1"/>
          </p:cNvSpPr>
          <p:nvPr>
            <p:ph type="title"/>
          </p:nvPr>
        </p:nvSpPr>
        <p:spPr/>
        <p:txBody>
          <a:bodyPr/>
          <a:lstStyle/>
          <a:p>
            <a:r>
              <a:rPr lang="en-UA" dirty="0"/>
              <a:t>Preprocessing the data</a:t>
            </a:r>
          </a:p>
        </p:txBody>
      </p:sp>
      <p:sp>
        <p:nvSpPr>
          <p:cNvPr id="3" name="Content Placeholder 2">
            <a:extLst>
              <a:ext uri="{FF2B5EF4-FFF2-40B4-BE49-F238E27FC236}">
                <a16:creationId xmlns:a16="http://schemas.microsoft.com/office/drawing/2014/main" id="{8E550192-0C52-7347-3B28-9D01F961C37E}"/>
              </a:ext>
            </a:extLst>
          </p:cNvPr>
          <p:cNvSpPr>
            <a:spLocks noGrp="1"/>
          </p:cNvSpPr>
          <p:nvPr>
            <p:ph idx="1"/>
          </p:nvPr>
        </p:nvSpPr>
        <p:spPr>
          <a:xfrm>
            <a:off x="561522" y="2370874"/>
            <a:ext cx="10554574" cy="4039938"/>
          </a:xfrm>
        </p:spPr>
        <p:txBody>
          <a:bodyPr>
            <a:normAutofit fontScale="92500" lnSpcReduction="10000"/>
          </a:bodyPr>
          <a:lstStyle/>
          <a:p>
            <a:pPr marL="0" indent="0" algn="l">
              <a:buNone/>
            </a:pPr>
            <a:endParaRPr lang="en-GB" b="1" i="0" dirty="0">
              <a:solidFill>
                <a:srgbClr val="D1D5DB"/>
              </a:solidFill>
              <a:effectLst/>
              <a:latin typeface="Söhne"/>
            </a:endParaRPr>
          </a:p>
          <a:p>
            <a:pPr marL="0" indent="0" algn="l">
              <a:buNone/>
            </a:pPr>
            <a:r>
              <a:rPr lang="en-GB" b="1" i="0" dirty="0">
                <a:solidFill>
                  <a:srgbClr val="D1D5DB"/>
                </a:solidFill>
                <a:effectLst/>
                <a:latin typeface="Söhne"/>
              </a:rPr>
              <a:t>Text Lowercasing:</a:t>
            </a:r>
            <a:endParaRPr lang="en-GB" b="0" i="0" dirty="0">
              <a:solidFill>
                <a:srgbClr val="D1D5DB"/>
              </a:solidFill>
              <a:effectLst/>
              <a:latin typeface="Söhne"/>
            </a:endParaRPr>
          </a:p>
          <a:p>
            <a:pPr marL="457200" lvl="1" indent="0">
              <a:buNone/>
            </a:pPr>
            <a:r>
              <a:rPr lang="en-GB" b="0" i="0" dirty="0">
                <a:solidFill>
                  <a:srgbClr val="D1D5DB"/>
                </a:solidFill>
                <a:effectLst/>
                <a:latin typeface="Söhne"/>
              </a:rPr>
              <a:t>Convert all text to lowercase to ensure uniformity and avoid treating words with different cases as distinct.</a:t>
            </a:r>
          </a:p>
          <a:p>
            <a:pPr marL="0" indent="0" algn="l">
              <a:buNone/>
            </a:pPr>
            <a:r>
              <a:rPr lang="en-GB" b="1" i="0" dirty="0" err="1">
                <a:solidFill>
                  <a:srgbClr val="D1D5DB"/>
                </a:solidFill>
                <a:effectLst/>
                <a:latin typeface="Söhne"/>
              </a:rPr>
              <a:t>Stopword</a:t>
            </a:r>
            <a:r>
              <a:rPr lang="en-GB" b="1" i="0" dirty="0">
                <a:solidFill>
                  <a:srgbClr val="D1D5DB"/>
                </a:solidFill>
                <a:effectLst/>
                <a:latin typeface="Söhne"/>
              </a:rPr>
              <a:t> Removal:</a:t>
            </a:r>
            <a:endParaRPr lang="en-GB" dirty="0">
              <a:solidFill>
                <a:srgbClr val="D1D5DB"/>
              </a:solidFill>
              <a:latin typeface="Söhne"/>
            </a:endParaRPr>
          </a:p>
          <a:p>
            <a:pPr marL="457200" lvl="1" indent="0">
              <a:buNone/>
            </a:pPr>
            <a:r>
              <a:rPr lang="en-GB" b="0" i="0" dirty="0">
                <a:solidFill>
                  <a:srgbClr val="D1D5DB"/>
                </a:solidFill>
                <a:effectLst/>
                <a:latin typeface="Söhne"/>
              </a:rPr>
              <a:t>Eliminate common </a:t>
            </a:r>
            <a:r>
              <a:rPr lang="en-GB" b="0" i="0" dirty="0" err="1">
                <a:solidFill>
                  <a:srgbClr val="D1D5DB"/>
                </a:solidFill>
                <a:effectLst/>
                <a:latin typeface="Söhne"/>
              </a:rPr>
              <a:t>stopwords</a:t>
            </a:r>
            <a:r>
              <a:rPr lang="en-GB" b="0" i="0" dirty="0">
                <a:solidFill>
                  <a:srgbClr val="D1D5DB"/>
                </a:solidFill>
                <a:effectLst/>
                <a:latin typeface="Söhne"/>
              </a:rPr>
              <a:t> (e.g., "the," "is," "and") that don't contribute much to the overall meaning of the text and may introduce noise in similarity calculations.</a:t>
            </a:r>
          </a:p>
          <a:p>
            <a:pPr marL="0" indent="0" algn="l">
              <a:buNone/>
            </a:pPr>
            <a:r>
              <a:rPr lang="en-GB" b="1" i="0" dirty="0">
                <a:solidFill>
                  <a:srgbClr val="D1D5DB"/>
                </a:solidFill>
                <a:effectLst/>
                <a:latin typeface="Söhne"/>
              </a:rPr>
              <a:t>Special Character Removal:</a:t>
            </a:r>
          </a:p>
          <a:p>
            <a:pPr marL="0" indent="0">
              <a:buNone/>
            </a:pPr>
            <a:r>
              <a:rPr lang="en-GB" b="1" i="0" dirty="0">
                <a:solidFill>
                  <a:srgbClr val="D1D5DB"/>
                </a:solidFill>
                <a:effectLst/>
                <a:latin typeface="Söhne"/>
              </a:rPr>
              <a:t>	</a:t>
            </a:r>
            <a:r>
              <a:rPr lang="en-GB" sz="1600" b="0" i="0" dirty="0">
                <a:solidFill>
                  <a:srgbClr val="D1D5DB"/>
                </a:solidFill>
                <a:effectLst/>
                <a:latin typeface="Söhne"/>
              </a:rPr>
              <a:t>Remove punctuation, special characters, and symbols to focus on the essential content and enhance the 	accuracy of similarity 	measurements.</a:t>
            </a:r>
          </a:p>
          <a:p>
            <a:pPr marL="0" indent="0" algn="l">
              <a:buNone/>
            </a:pPr>
            <a:r>
              <a:rPr lang="en-GB" b="1" i="0" dirty="0">
                <a:solidFill>
                  <a:srgbClr val="D1D5DB"/>
                </a:solidFill>
                <a:effectLst/>
                <a:latin typeface="Söhne"/>
              </a:rPr>
              <a:t>Vectorization:</a:t>
            </a:r>
            <a:endParaRPr lang="en-GB" b="0" i="0" dirty="0">
              <a:solidFill>
                <a:srgbClr val="D1D5DB"/>
              </a:solidFill>
              <a:effectLst/>
              <a:latin typeface="Söhne"/>
            </a:endParaRPr>
          </a:p>
          <a:p>
            <a:pPr marL="0" indent="0" algn="l">
              <a:buNone/>
            </a:pPr>
            <a:r>
              <a:rPr lang="en-GB" sz="1600" b="0" i="0" dirty="0">
                <a:solidFill>
                  <a:srgbClr val="D1D5DB"/>
                </a:solidFill>
                <a:effectLst/>
                <a:latin typeface="Söhne"/>
              </a:rPr>
              <a:t>	Convert the processed text into numerical vectors using techniques like TF-IDF (Term Frequency-Inverse Document Frequency) 	or word embeddings (e.g., Word2Vec, </a:t>
            </a:r>
            <a:r>
              <a:rPr lang="en-GB" sz="1600" b="0" i="0" dirty="0" err="1">
                <a:solidFill>
                  <a:srgbClr val="D1D5DB"/>
                </a:solidFill>
                <a:effectLst/>
                <a:latin typeface="Söhne"/>
              </a:rPr>
              <a:t>GloVe</a:t>
            </a:r>
            <a:r>
              <a:rPr lang="en-GB" sz="1600" b="0" i="0" dirty="0">
                <a:solidFill>
                  <a:srgbClr val="D1D5DB"/>
                </a:solidFill>
                <a:effectLst/>
                <a:latin typeface="Söhne"/>
              </a:rPr>
              <a:t>). This step transforms text data into a format suitable for machine learning 	algorithms.</a:t>
            </a:r>
          </a:p>
          <a:p>
            <a:pPr marL="0" indent="0" algn="l">
              <a:buNone/>
            </a:pPr>
            <a:endParaRPr lang="en-GB" b="0" i="0" dirty="0">
              <a:solidFill>
                <a:srgbClr val="D1D5DB"/>
              </a:solidFill>
              <a:effectLst/>
              <a:latin typeface="Söhne"/>
            </a:endParaRPr>
          </a:p>
          <a:p>
            <a:pPr marL="457200" lvl="1" indent="0" algn="l">
              <a:buNone/>
            </a:pPr>
            <a:endParaRPr lang="en-GB" b="0" i="0" dirty="0">
              <a:solidFill>
                <a:srgbClr val="D1D5DB"/>
              </a:solidFill>
              <a:effectLst/>
              <a:latin typeface="Söhne"/>
            </a:endParaRPr>
          </a:p>
        </p:txBody>
      </p:sp>
    </p:spTree>
    <p:extLst>
      <p:ext uri="{BB962C8B-B14F-4D97-AF65-F5344CB8AC3E}">
        <p14:creationId xmlns:p14="http://schemas.microsoft.com/office/powerpoint/2010/main" val="90452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CA66-01E4-04E1-60B0-63B8D3B0821B}"/>
              </a:ext>
            </a:extLst>
          </p:cNvPr>
          <p:cNvSpPr>
            <a:spLocks noGrp="1"/>
          </p:cNvSpPr>
          <p:nvPr>
            <p:ph type="title"/>
          </p:nvPr>
        </p:nvSpPr>
        <p:spPr/>
        <p:txBody>
          <a:bodyPr/>
          <a:lstStyle/>
          <a:p>
            <a:r>
              <a:rPr lang="en-UA" dirty="0"/>
              <a:t>Runtime optimization</a:t>
            </a:r>
          </a:p>
        </p:txBody>
      </p:sp>
      <p:sp>
        <p:nvSpPr>
          <p:cNvPr id="3" name="Content Placeholder 2">
            <a:extLst>
              <a:ext uri="{FF2B5EF4-FFF2-40B4-BE49-F238E27FC236}">
                <a16:creationId xmlns:a16="http://schemas.microsoft.com/office/drawing/2014/main" id="{5DE99500-C2EE-2FCE-33EE-62862C8EF871}"/>
              </a:ext>
            </a:extLst>
          </p:cNvPr>
          <p:cNvSpPr>
            <a:spLocks noGrp="1"/>
          </p:cNvSpPr>
          <p:nvPr>
            <p:ph idx="1"/>
          </p:nvPr>
        </p:nvSpPr>
        <p:spPr/>
        <p:txBody>
          <a:bodyPr/>
          <a:lstStyle/>
          <a:p>
            <a:pPr marL="0" indent="0">
              <a:buNone/>
            </a:pPr>
            <a:r>
              <a:rPr lang="en-GB" dirty="0"/>
              <a:t>To optimize our NLP algorithm's runtime the text data was transformed into numerical vectors using Spacy, and the processed information was stored in a CSV file. However, we encountered issues with the initial CSV file, which lacked formatting and commas. To address this, we utilized the Pandas library for proper formatting and structuring, ultimately resolving the file-related challenges and ensuring smooth integration with our algorithm. This decision led to a significant runtime improvement of around 15-20 seconds, showcasing the efficiency gains achieved through </a:t>
            </a:r>
            <a:r>
              <a:rPr lang="en-GB" dirty="0" err="1"/>
              <a:t>Spacy's</a:t>
            </a:r>
            <a:r>
              <a:rPr lang="en-GB" dirty="0"/>
              <a:t> vectorization approach.</a:t>
            </a:r>
            <a:endParaRPr lang="en-UA" dirty="0"/>
          </a:p>
        </p:txBody>
      </p:sp>
    </p:spTree>
    <p:extLst>
      <p:ext uri="{BB962C8B-B14F-4D97-AF65-F5344CB8AC3E}">
        <p14:creationId xmlns:p14="http://schemas.microsoft.com/office/powerpoint/2010/main" val="349549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770B-63C2-5BC2-437E-B48B09D2FB40}"/>
              </a:ext>
            </a:extLst>
          </p:cNvPr>
          <p:cNvSpPr>
            <a:spLocks noGrp="1"/>
          </p:cNvSpPr>
          <p:nvPr>
            <p:ph type="title"/>
          </p:nvPr>
        </p:nvSpPr>
        <p:spPr/>
        <p:txBody>
          <a:bodyPr/>
          <a:lstStyle/>
          <a:p>
            <a:r>
              <a:rPr lang="en-UA" dirty="0"/>
              <a:t>Conclusion</a:t>
            </a:r>
          </a:p>
        </p:txBody>
      </p:sp>
      <p:sp>
        <p:nvSpPr>
          <p:cNvPr id="3" name="Content Placeholder 2">
            <a:extLst>
              <a:ext uri="{FF2B5EF4-FFF2-40B4-BE49-F238E27FC236}">
                <a16:creationId xmlns:a16="http://schemas.microsoft.com/office/drawing/2014/main" id="{E96EE6C0-388E-B724-FABB-5EECBF388B77}"/>
              </a:ext>
            </a:extLst>
          </p:cNvPr>
          <p:cNvSpPr>
            <a:spLocks noGrp="1"/>
          </p:cNvSpPr>
          <p:nvPr>
            <p:ph idx="1"/>
          </p:nvPr>
        </p:nvSpPr>
        <p:spPr>
          <a:xfrm>
            <a:off x="810000" y="2440948"/>
            <a:ext cx="10554574" cy="3636511"/>
          </a:xfrm>
        </p:spPr>
        <p:txBody>
          <a:bodyPr anchor="t"/>
          <a:lstStyle/>
          <a:p>
            <a:pPr marL="0" indent="0">
              <a:buNone/>
            </a:pPr>
            <a:r>
              <a:rPr lang="en-GB" dirty="0"/>
              <a:t>In conclusion, this project marks our initial </a:t>
            </a:r>
            <a:r>
              <a:rPr lang="en-GB" dirty="0" err="1"/>
              <a:t>endeavor</a:t>
            </a:r>
            <a:r>
              <a:rPr lang="en-GB" dirty="0"/>
              <a:t> using the technologies we've acquired during the semester. While our movie recommender app may not be perfect, it serves as a starting point for future enhancements. We are committed to refining and improving its accuracy in the near future, and you can track our progress on GitHub. The UI/UX design, crafted by a seasoned professional in the field and overseen by our talented team member, reflects our desire </a:t>
            </a:r>
            <a:r>
              <a:rPr lang="en-GB"/>
              <a:t>to create </a:t>
            </a:r>
            <a:r>
              <a:rPr lang="en-GB" dirty="0"/>
              <a:t>an intuitive and visually appealing user experience.</a:t>
            </a:r>
            <a:endParaRPr lang="en-UA" dirty="0"/>
          </a:p>
        </p:txBody>
      </p:sp>
    </p:spTree>
    <p:extLst>
      <p:ext uri="{BB962C8B-B14F-4D97-AF65-F5344CB8AC3E}">
        <p14:creationId xmlns:p14="http://schemas.microsoft.com/office/powerpoint/2010/main" val="1295178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{0DFCFB50-D4D5-DD49-9504-48B1C415E989}tf10001121_mac</Template>
  <TotalTime>324</TotalTime>
  <Words>357</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Söhne</vt:lpstr>
      <vt:lpstr>Wingdings 2</vt:lpstr>
      <vt:lpstr>Quotable</vt:lpstr>
      <vt:lpstr>AI Application</vt:lpstr>
      <vt:lpstr>Technologies we used</vt:lpstr>
      <vt:lpstr>Preprocessing the data</vt:lpstr>
      <vt:lpstr>Runtime optimization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Application</dc:title>
  <dc:creator>Microsoft Office User</dc:creator>
  <cp:lastModifiedBy>Microsoft Office User</cp:lastModifiedBy>
  <cp:revision>2</cp:revision>
  <dcterms:created xsi:type="dcterms:W3CDTF">2024-01-29T17:20:41Z</dcterms:created>
  <dcterms:modified xsi:type="dcterms:W3CDTF">2024-01-29T22:45:01Z</dcterms:modified>
</cp:coreProperties>
</file>