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2314" y="6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1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45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9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7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69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2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Factores que influyen en accidentes de tránsito graves: Un enfoque bayesiano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Autor: Iván Paredes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s-MX"/>
              <a:t>1. 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767840"/>
            <a:ext cx="6263639" cy="4541520"/>
          </a:xfrm>
        </p:spPr>
        <p:txBody>
          <a:bodyPr>
            <a:normAutofit/>
          </a:bodyPr>
          <a:lstStyle/>
          <a:p>
            <a:r>
              <a:rPr lang="es-ES" sz="1800" dirty="0"/>
              <a:t>Contexto:</a:t>
            </a:r>
          </a:p>
          <a:p>
            <a:r>
              <a:rPr lang="es-ES" sz="1800" dirty="0"/>
              <a:t>- Los accidentes de tránsito son un problema crítico de salud pública en la CDMX.</a:t>
            </a:r>
          </a:p>
          <a:p>
            <a:endParaRPr lang="es-ES" sz="1800" dirty="0"/>
          </a:p>
          <a:p>
            <a:r>
              <a:rPr lang="es-ES" sz="1800" dirty="0"/>
              <a:t>Objetivo:</a:t>
            </a:r>
          </a:p>
          <a:p>
            <a:r>
              <a:rPr lang="es-ES" sz="1800" dirty="0"/>
              <a:t>- Analizar el impacto de la lluvia, el tráfico y los fines de semana en la probabilidad de accidentes con heridos.</a:t>
            </a:r>
          </a:p>
          <a:p>
            <a:endParaRPr lang="es-ES" sz="1800" dirty="0"/>
          </a:p>
          <a:p>
            <a:r>
              <a:rPr lang="es-ES" sz="1800" dirty="0"/>
              <a:t>Enfoque:</a:t>
            </a:r>
          </a:p>
          <a:p>
            <a:r>
              <a:rPr lang="es-ES" sz="1800" dirty="0"/>
              <a:t>- Modelo de regresión logística bayesiana.</a:t>
            </a:r>
          </a:p>
          <a:p>
            <a:r>
              <a:rPr lang="es-ES" sz="1800" dirty="0"/>
              <a:t>- Incorpora incertidumbre y evidencia empírica.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148E8-3D7F-87D1-BC15-91F9CBB7D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24C7-A151-6429-BC7B-E2AEB230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Introducción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F610143-BBF4-9E37-1261-5784424A8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D41F28-7839-4CDC-B2B2-B549CFC1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16" t="26699" r="51667" b="31825"/>
          <a:stretch/>
        </p:blipFill>
        <p:spPr>
          <a:xfrm>
            <a:off x="4724400" y="2427087"/>
            <a:ext cx="3880347" cy="270509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5935432-FD8C-DDAB-3682-0B9A7ADA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34" t="26699" r="51666" b="27475"/>
          <a:stretch/>
        </p:blipFill>
        <p:spPr>
          <a:xfrm>
            <a:off x="914400" y="2457449"/>
            <a:ext cx="3337560" cy="256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Métodos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746" y="1828801"/>
            <a:ext cx="7716507" cy="4550898"/>
          </a:xfrm>
        </p:spPr>
        <p:txBody>
          <a:bodyPr>
            <a:normAutofit lnSpcReduction="10000"/>
          </a:bodyPr>
          <a:lstStyle/>
          <a:p>
            <a:r>
              <a:rPr sz="1600" dirty="0" err="1"/>
              <a:t>Modelo</a:t>
            </a:r>
            <a:r>
              <a:rPr sz="1600" dirty="0"/>
              <a:t>:</a:t>
            </a:r>
          </a:p>
          <a:p>
            <a:r>
              <a:rPr sz="1600" dirty="0"/>
              <a:t>- Variable </a:t>
            </a:r>
            <a:r>
              <a:rPr sz="1600" dirty="0" err="1"/>
              <a:t>respuesta</a:t>
            </a:r>
            <a:r>
              <a:rPr sz="1600" dirty="0"/>
              <a:t>: </a:t>
            </a:r>
            <a:r>
              <a:rPr sz="1600" dirty="0" err="1"/>
              <a:t>Accidentes</a:t>
            </a:r>
            <a:r>
              <a:rPr sz="1600" dirty="0"/>
              <a:t> con </a:t>
            </a:r>
            <a:r>
              <a:rPr sz="1600" dirty="0" err="1"/>
              <a:t>heridos</a:t>
            </a:r>
            <a:r>
              <a:rPr sz="1600" dirty="0"/>
              <a:t> (</a:t>
            </a:r>
            <a:r>
              <a:rPr sz="1600" dirty="0" err="1"/>
              <a:t>Sí</a:t>
            </a:r>
            <a:r>
              <a:rPr sz="1600" dirty="0"/>
              <a:t>/No).</a:t>
            </a:r>
          </a:p>
          <a:p>
            <a:endParaRPr sz="1600" dirty="0"/>
          </a:p>
          <a:p>
            <a:r>
              <a:rPr sz="1600" dirty="0" err="1"/>
              <a:t>Predictores</a:t>
            </a:r>
            <a:r>
              <a:rPr sz="1600" dirty="0"/>
              <a:t>:</a:t>
            </a:r>
          </a:p>
          <a:p>
            <a:r>
              <a:rPr sz="1600" dirty="0"/>
              <a:t>- Lluvia (</a:t>
            </a:r>
            <a:r>
              <a:rPr sz="1600" dirty="0" err="1"/>
              <a:t>precipitación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3 </a:t>
            </a:r>
            <a:r>
              <a:rPr sz="1600" dirty="0" err="1"/>
              <a:t>estaciones</a:t>
            </a:r>
            <a:r>
              <a:rPr sz="1600" dirty="0"/>
              <a:t>).</a:t>
            </a:r>
          </a:p>
          <a:p>
            <a:r>
              <a:rPr sz="1600" dirty="0"/>
              <a:t>- Día de la </a:t>
            </a:r>
            <a:r>
              <a:rPr sz="1600" dirty="0" err="1"/>
              <a:t>semana</a:t>
            </a:r>
            <a:r>
              <a:rPr sz="1600" dirty="0"/>
              <a:t>.</a:t>
            </a:r>
          </a:p>
          <a:p>
            <a:r>
              <a:rPr sz="1600" dirty="0"/>
              <a:t>- </a:t>
            </a:r>
            <a:r>
              <a:rPr sz="1600" dirty="0" err="1"/>
              <a:t>Congestión</a:t>
            </a:r>
            <a:r>
              <a:rPr sz="1600" dirty="0"/>
              <a:t> (</a:t>
            </a:r>
            <a:r>
              <a:rPr sz="1600" dirty="0" err="1"/>
              <a:t>pasajeros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</a:t>
            </a:r>
            <a:r>
              <a:rPr sz="1600" dirty="0" err="1"/>
              <a:t>Metrobús</a:t>
            </a:r>
            <a:r>
              <a:rPr sz="1600" dirty="0"/>
              <a:t> </a:t>
            </a:r>
            <a:r>
              <a:rPr sz="1600" dirty="0" err="1"/>
              <a:t>Líneas</a:t>
            </a:r>
            <a:r>
              <a:rPr sz="1600" dirty="0"/>
              <a:t> 1–7).</a:t>
            </a:r>
          </a:p>
          <a:p>
            <a:r>
              <a:rPr sz="1600" dirty="0"/>
              <a:t>- Población </a:t>
            </a:r>
            <a:r>
              <a:rPr sz="1600" dirty="0" err="1"/>
              <a:t>por</a:t>
            </a:r>
            <a:r>
              <a:rPr sz="1600" dirty="0"/>
              <a:t> </a:t>
            </a:r>
            <a:r>
              <a:rPr sz="1600" dirty="0" err="1"/>
              <a:t>alcaldía</a:t>
            </a:r>
            <a:r>
              <a:rPr sz="1600" dirty="0"/>
              <a:t>.</a:t>
            </a:r>
          </a:p>
          <a:p>
            <a:endParaRPr sz="1600" dirty="0"/>
          </a:p>
          <a:p>
            <a:r>
              <a:rPr sz="1600" dirty="0"/>
              <a:t>Técnica:</a:t>
            </a:r>
          </a:p>
          <a:p>
            <a:r>
              <a:rPr sz="1600" dirty="0"/>
              <a:t>- </a:t>
            </a:r>
            <a:r>
              <a:rPr sz="1600" dirty="0" err="1"/>
              <a:t>Regresión</a:t>
            </a:r>
            <a:r>
              <a:rPr sz="1600" dirty="0"/>
              <a:t> </a:t>
            </a:r>
            <a:r>
              <a:rPr sz="1600" dirty="0" err="1"/>
              <a:t>logística</a:t>
            </a:r>
            <a:r>
              <a:rPr sz="1600" dirty="0"/>
              <a:t> </a:t>
            </a:r>
            <a:r>
              <a:rPr sz="1600" dirty="0" err="1"/>
              <a:t>bayesiana</a:t>
            </a:r>
            <a:r>
              <a:rPr sz="1600" dirty="0"/>
              <a:t> con priors </a:t>
            </a:r>
            <a:r>
              <a:rPr sz="1600" dirty="0" err="1"/>
              <a:t>débilmente</a:t>
            </a:r>
            <a:r>
              <a:rPr sz="1600" dirty="0"/>
              <a:t> </a:t>
            </a:r>
            <a:r>
              <a:rPr sz="1600" dirty="0" err="1"/>
              <a:t>informativos</a:t>
            </a:r>
            <a:r>
              <a:rPr sz="1600" dirty="0"/>
              <a:t>.</a:t>
            </a:r>
          </a:p>
          <a:p>
            <a:r>
              <a:rPr sz="1600" dirty="0"/>
              <a:t>- </a:t>
            </a:r>
            <a:r>
              <a:rPr sz="1600" dirty="0" err="1"/>
              <a:t>Inferencia</a:t>
            </a:r>
            <a:r>
              <a:rPr sz="1600" dirty="0"/>
              <a:t> </a:t>
            </a:r>
            <a:r>
              <a:rPr sz="1600" dirty="0" err="1"/>
              <a:t>vía</a:t>
            </a:r>
            <a:r>
              <a:rPr sz="1600" dirty="0"/>
              <a:t> MCMC </a:t>
            </a:r>
            <a:r>
              <a:rPr sz="1600" dirty="0" err="1"/>
              <a:t>en</a:t>
            </a:r>
            <a:r>
              <a:rPr sz="1600" dirty="0"/>
              <a:t> </a:t>
            </a:r>
            <a:r>
              <a:rPr sz="1600" dirty="0" err="1"/>
              <a:t>PyMC</a:t>
            </a:r>
            <a:r>
              <a:rPr sz="16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498DA-F367-981B-D14A-8CC59F16C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BDC9-7C02-413B-3C14-B47EE7B8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Métodos</a:t>
            </a: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C418508-0AE2-B887-9172-088A8ADC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00" t="43787" r="25167" b="27942"/>
          <a:stretch/>
        </p:blipFill>
        <p:spPr>
          <a:xfrm>
            <a:off x="3749040" y="2135423"/>
            <a:ext cx="4953000" cy="34076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DBBE6AB-D3C7-2612-ADDC-9B8ED0AE632F}"/>
              </a:ext>
            </a:extLst>
          </p:cNvPr>
          <p:cNvSpPr txBox="1"/>
          <p:nvPr/>
        </p:nvSpPr>
        <p:spPr>
          <a:xfrm>
            <a:off x="441960" y="2135423"/>
            <a:ext cx="36880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Lluvia (mm) → Proxy de condiciones peligrosas</a:t>
            </a:r>
          </a:p>
          <a:p>
            <a:endParaRPr lang="es-ES" dirty="0"/>
          </a:p>
          <a:p>
            <a:r>
              <a:rPr lang="es-ES" dirty="0"/>
              <a:t>Día de la semana → Proxy de patrones de tráfico y conductores</a:t>
            </a:r>
          </a:p>
          <a:p>
            <a:endParaRPr lang="es-ES" dirty="0"/>
          </a:p>
          <a:p>
            <a:r>
              <a:rPr lang="es-ES" dirty="0"/>
              <a:t>Congestión en otros medios de transporte → Proxy de densidad vehicular</a:t>
            </a:r>
          </a:p>
          <a:p>
            <a:endParaRPr lang="es-ES" dirty="0"/>
          </a:p>
          <a:p>
            <a:r>
              <a:rPr lang="es-ES" dirty="0"/>
              <a:t>Población de la Alcaldía donde se sucedió el accidente → Proxy de congestión vial en esa alcaldía en particular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6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Resultados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Lluvia:</a:t>
            </a:r>
          </a:p>
          <a:p>
            <a:r>
              <a:t>- No tiene efecto significativo (intervalos incluyen cero).</a:t>
            </a:r>
          </a:p>
          <a:p>
            <a:endParaRPr/>
          </a:p>
          <a:p>
            <a:r>
              <a:t>Metrobús:</a:t>
            </a:r>
          </a:p>
          <a:p>
            <a:r>
              <a:t>- Líneas 1 y 6: Reducción significativa en accidentes con heridos.</a:t>
            </a:r>
          </a:p>
          <a:p>
            <a:r>
              <a:t>- Explicación posible: Congestión reduce velocidad.</a:t>
            </a:r>
          </a:p>
          <a:p>
            <a:endParaRPr/>
          </a:p>
          <a:p>
            <a:r>
              <a:t>Otros factores:</a:t>
            </a:r>
          </a:p>
          <a:p>
            <a:r>
              <a:t>- Día de la semana y población: No significativos.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Tabla</a:t>
            </a:r>
            <a:r>
              <a:rPr dirty="0"/>
              <a:t> de </a:t>
            </a:r>
            <a:r>
              <a:rPr dirty="0" err="1"/>
              <a:t>Resultado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Parámetro              Media     IC 95%                 Significativo?</a:t>
            </a:r>
          </a:p>
          <a:p>
            <a:r>
              <a:t>-------------------------------------------------------------</a:t>
            </a:r>
          </a:p>
          <a:p>
            <a:r>
              <a:t>Lluvia (Tacubaya)     -0.153    [-0.352, 0.030]         No</a:t>
            </a:r>
          </a:p>
          <a:p>
            <a:r>
              <a:t>Línea 1 Metrobús      -0.583    [-1.097, -0.071]        Sí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812321"/>
            <a:ext cx="3803904" cy="4460463"/>
          </a:xfrm>
        </p:spPr>
        <p:txBody>
          <a:bodyPr>
            <a:normAutofit/>
          </a:bodyPr>
          <a:lstStyle/>
          <a:p>
            <a:r>
              <a:rPr dirty="0" err="1"/>
              <a:t>Hallazgo</a:t>
            </a:r>
            <a:r>
              <a:rPr dirty="0"/>
              <a:t> principal:</a:t>
            </a:r>
          </a:p>
          <a:p>
            <a:r>
              <a:rPr dirty="0"/>
              <a:t>- Mayor </a:t>
            </a:r>
            <a:r>
              <a:rPr dirty="0" err="1"/>
              <a:t>congestión</a:t>
            </a:r>
            <a:r>
              <a:rPr dirty="0"/>
              <a:t> (</a:t>
            </a:r>
            <a:r>
              <a:rPr dirty="0" err="1"/>
              <a:t>ej</a:t>
            </a:r>
            <a:r>
              <a:rPr dirty="0"/>
              <a:t>. </a:t>
            </a:r>
            <a:r>
              <a:rPr dirty="0" err="1"/>
              <a:t>Metrobús</a:t>
            </a:r>
            <a:r>
              <a:rPr dirty="0"/>
              <a:t>)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reducir</a:t>
            </a:r>
            <a:r>
              <a:rPr dirty="0"/>
              <a:t> </a:t>
            </a:r>
            <a:r>
              <a:rPr dirty="0" err="1"/>
              <a:t>accidentes</a:t>
            </a:r>
            <a:r>
              <a:rPr dirty="0"/>
              <a:t> graves.</a:t>
            </a:r>
          </a:p>
          <a:p>
            <a:r>
              <a:rPr dirty="0"/>
              <a:t>- La </a:t>
            </a:r>
            <a:r>
              <a:rPr dirty="0" err="1"/>
              <a:t>lluvia</a:t>
            </a:r>
            <a:r>
              <a:rPr dirty="0"/>
              <a:t> no </a:t>
            </a:r>
            <a:r>
              <a:rPr dirty="0" err="1"/>
              <a:t>muestra</a:t>
            </a:r>
            <a:r>
              <a:rPr dirty="0"/>
              <a:t> </a:t>
            </a:r>
            <a:r>
              <a:rPr dirty="0" err="1"/>
              <a:t>impacto</a:t>
            </a:r>
            <a:r>
              <a:rPr dirty="0"/>
              <a:t> claro.</a:t>
            </a:r>
          </a:p>
          <a:p>
            <a:endParaRPr dirty="0"/>
          </a:p>
          <a:p>
            <a:r>
              <a:rPr dirty="0" err="1"/>
              <a:t>Implicaciones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Gestión</a:t>
            </a:r>
            <a:r>
              <a:rPr dirty="0"/>
              <a:t> del </a:t>
            </a:r>
            <a:r>
              <a:rPr dirty="0" err="1"/>
              <a:t>tráfico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estrategia</a:t>
            </a:r>
            <a:r>
              <a:rPr dirty="0"/>
              <a:t> </a:t>
            </a:r>
            <a:r>
              <a:rPr dirty="0" err="1"/>
              <a:t>preventiva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Asignación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eficiente</a:t>
            </a:r>
            <a:r>
              <a:rPr dirty="0"/>
              <a:t> de </a:t>
            </a:r>
            <a:r>
              <a:rPr dirty="0" err="1"/>
              <a:t>recursos</a:t>
            </a:r>
            <a:r>
              <a:rPr dirty="0"/>
              <a:t> </a:t>
            </a:r>
            <a:r>
              <a:rPr dirty="0" err="1"/>
              <a:t>públicos</a:t>
            </a:r>
            <a:r>
              <a:rPr dirty="0"/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37A66B9-6625-3312-10F7-44AE3BBFB213}"/>
              </a:ext>
            </a:extLst>
          </p:cNvPr>
          <p:cNvSpPr txBox="1"/>
          <p:nvPr/>
        </p:nvSpPr>
        <p:spPr>
          <a:xfrm>
            <a:off x="4572001" y="1913431"/>
            <a:ext cx="469257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Limitaciones:</a:t>
            </a:r>
          </a:p>
          <a:p>
            <a:r>
              <a:rPr lang="es-ES" sz="2000" dirty="0"/>
              <a:t>- Solo 3 estaciones meteorológicas.</a:t>
            </a:r>
          </a:p>
          <a:p>
            <a:endParaRPr lang="es-ES" sz="2000" dirty="0"/>
          </a:p>
          <a:p>
            <a:r>
              <a:rPr lang="es-ES" sz="2000" dirty="0"/>
              <a:t>Ampliaciones futuras:</a:t>
            </a:r>
          </a:p>
          <a:p>
            <a:r>
              <a:rPr lang="es-ES" sz="2000" dirty="0"/>
              <a:t>- Variables horarias (mañana/tarde/noche).</a:t>
            </a:r>
          </a:p>
          <a:p>
            <a:r>
              <a:rPr lang="es-ES" sz="2000" dirty="0"/>
              <a:t>- Más estaciones meteorológicas.</a:t>
            </a:r>
          </a:p>
          <a:p>
            <a:r>
              <a:rPr lang="es-ES" sz="2000" dirty="0"/>
              <a:t>- Evaluar infraestructura vial.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Referencias y Reproducibilidad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Referencias:</a:t>
            </a:r>
          </a:p>
          <a:p>
            <a:r>
              <a:t>- Deublein et al. (2012): Modelos bayesianos jerárquicos.</a:t>
            </a:r>
          </a:p>
          <a:p>
            <a:r>
              <a:t>- Pérez (2025): Factores territoriales en accidentes.</a:t>
            </a:r>
          </a:p>
          <a:p>
            <a:endParaRPr/>
          </a:p>
          <a:p>
            <a:r>
              <a:t>Reproducibilidad:</a:t>
            </a:r>
          </a:p>
          <a:p>
            <a:r>
              <a:t>- Código disponible en: [Cuaderno de Colab]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</TotalTime>
  <Words>407</Words>
  <Application>Microsoft Office PowerPoint</Application>
  <PresentationFormat>Presentación en pantalla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Factores que influyen en accidentes de tránsito graves: Un enfoque bayesiano</vt:lpstr>
      <vt:lpstr>1. Introducción</vt:lpstr>
      <vt:lpstr>1. Introducción</vt:lpstr>
      <vt:lpstr>2. Métodos</vt:lpstr>
      <vt:lpstr>2. Métodos</vt:lpstr>
      <vt:lpstr>3. Resultados Clave</vt:lpstr>
      <vt:lpstr>4. Tabla de Resultado</vt:lpstr>
      <vt:lpstr>5. Conclusiones</vt:lpstr>
      <vt:lpstr>6. Referencias y Reproducibilidad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Iván Paredes Reséndiz</cp:lastModifiedBy>
  <cp:revision>3</cp:revision>
  <dcterms:created xsi:type="dcterms:W3CDTF">2013-01-27T09:14:16Z</dcterms:created>
  <dcterms:modified xsi:type="dcterms:W3CDTF">2025-05-21T17:06:01Z</dcterms:modified>
  <cp:category/>
</cp:coreProperties>
</file>