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CC02-4B06-4E73-A56F-CDDBC2311059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B4269-31C2-46A7-A763-2A77332174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8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B4269-31C2-46A7-A763-2A773321745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5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18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1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5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9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3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8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1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4EAE-2080-4243-8AC3-1868DA1ED40D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53EE-FEDF-45D1-B3C4-2CF1F1695E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8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CC2CC-763F-4369-BE13-E59940FB9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92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Дипломный проект </a:t>
            </a:r>
            <a:r>
              <a:rPr lang="ru-RU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тему</a:t>
            </a: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рогноз </a:t>
            </a:r>
            <a:r>
              <a:rPr lang="ru-RU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 </a:t>
            </a:r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товаров </a:t>
            </a:r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основании</a:t>
            </a:r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исторических данных</a:t>
            </a:r>
            <a:endParaRPr lang="ru-RU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4AD6EB-0E1D-4124-BFED-AE31B6CB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2320925"/>
          </a:xfrm>
        </p:spPr>
        <p:txBody>
          <a:bodyPr>
            <a:normAutofit/>
          </a:bodyPr>
          <a:lstStyle/>
          <a:p>
            <a:pPr algn="l"/>
            <a:endParaRPr lang="en-US" sz="1800" dirty="0" smtClean="0"/>
          </a:p>
          <a:p>
            <a:pPr algn="l"/>
            <a:r>
              <a:rPr lang="ru-RU" sz="1800" dirty="0" smtClean="0"/>
              <a:t>Автор</a:t>
            </a:r>
            <a:r>
              <a:rPr lang="en-US" sz="1800" dirty="0" smtClean="0"/>
              <a:t>: </a:t>
            </a:r>
            <a:r>
              <a:rPr lang="ru-RU" sz="1800" dirty="0" smtClean="0"/>
              <a:t>Пархоменко И.П.</a:t>
            </a:r>
            <a:endParaRPr lang="ru-RU" sz="1800" dirty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/>
          </a:p>
          <a:p>
            <a:pPr algn="l"/>
            <a:endParaRPr lang="ru-RU" sz="1800" u="sng" dirty="0"/>
          </a:p>
          <a:p>
            <a:r>
              <a:rPr lang="ru-RU" sz="1800" dirty="0" smtClean="0"/>
              <a:t>2023 </a:t>
            </a:r>
            <a:r>
              <a:rPr lang="ru-RU" sz="1800" dirty="0"/>
              <a:t>год.</a:t>
            </a:r>
          </a:p>
        </p:txBody>
      </p:sp>
    </p:spTree>
    <p:extLst>
      <p:ext uri="{BB962C8B-B14F-4D97-AF65-F5344CB8AC3E}">
        <p14:creationId xmlns:p14="http://schemas.microsoft.com/office/powerpoint/2010/main" val="274538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A6E34-80B8-4E77-A149-F8D4FBE3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</a:rPr>
              <a:t>Расположение</a:t>
            </a:r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проекта: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2754A-18DF-4F55-BB83-D8D5FE55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Проект размещен по ссылке</a:t>
            </a:r>
            <a:r>
              <a:rPr lang="en-US" dirty="0" smtClean="0"/>
              <a:t>:</a:t>
            </a:r>
            <a:endParaRPr lang="ru-RU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D90BD2-029D-49CE-B2EB-1ADCC82D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96"/>
            <a:ext cx="10515600" cy="63713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	Изначально программа просит ввести имя и проверяет соединение с системой управления БД. Если прошло без замечаний то выводится меню выбора действий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700212"/>
            <a:ext cx="62388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3166C2-A2D7-4E35-AAF0-D788791B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0"/>
            <a:ext cx="10515600" cy="659252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База данных была уже первоначально наполнена их .</a:t>
            </a:r>
            <a:r>
              <a:rPr lang="en-US" dirty="0" err="1"/>
              <a:t>cvs</a:t>
            </a:r>
            <a:r>
              <a:rPr lang="en-US" dirty="0"/>
              <a:t> </a:t>
            </a:r>
            <a:r>
              <a:rPr lang="ru-RU" dirty="0"/>
              <a:t>файла. Для прогнозирования цен применяются синие элементы меню. Продемонстрируем их работу:</a:t>
            </a:r>
          </a:p>
          <a:p>
            <a:pPr marL="0" indent="0" algn="ctr">
              <a:buNone/>
            </a:pPr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Метод линейной регрессии:</a:t>
            </a:r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323733"/>
            <a:ext cx="68294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716F57-8AB6-4E6B-8CE4-DDC4535AF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961"/>
            <a:ext cx="10515600" cy="5823002"/>
          </a:xfrm>
        </p:spPr>
        <p:txBody>
          <a:bodyPr/>
          <a:lstStyle/>
          <a:p>
            <a:pPr marL="0" indent="0" algn="ctr">
              <a:buNone/>
            </a:pPr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Метод случайного леса</a:t>
            </a:r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b="1" u="sng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015877"/>
            <a:ext cx="68199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1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8BAE3E-6BB0-47FB-8587-7740C24C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Метод средних значений:</a:t>
            </a:r>
          </a:p>
          <a:p>
            <a:pPr marL="0" indent="0" algn="ctr">
              <a:buNone/>
            </a:pPr>
            <a:endParaRPr lang="ru-RU" u="sng" dirty="0">
              <a:solidFill>
                <a:srgbClr val="92D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293202"/>
            <a:ext cx="3228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8BAE3E-6BB0-47FB-8587-7740C24C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2452"/>
            <a:ext cx="11078497" cy="573451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Вывод максимальной и минимальной цены по каждому товару:</a:t>
            </a:r>
          </a:p>
          <a:p>
            <a:pPr marL="0" indent="0" algn="ctr">
              <a:buNone/>
            </a:pPr>
            <a:endParaRPr lang="ru-RU" u="sng" dirty="0">
              <a:solidFill>
                <a:srgbClr val="92D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75" y="1299932"/>
            <a:ext cx="2295525" cy="4019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147" y="1299932"/>
            <a:ext cx="2266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08BAE3E-6BB0-47FB-8587-7740C24C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 algn="ctr">
              <a:buNone/>
            </a:pPr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Количество записей в БД по каждому товару:</a:t>
            </a:r>
          </a:p>
          <a:p>
            <a:pPr marL="0" indent="0" algn="ctr">
              <a:buNone/>
            </a:pPr>
            <a:endParaRPr lang="ru-RU" u="sng" dirty="0">
              <a:solidFill>
                <a:srgbClr val="92D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14" y="1333133"/>
            <a:ext cx="2676525" cy="3867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53" y="1333133"/>
            <a:ext cx="26955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2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9F88F-1107-44A5-AFC9-BD182BFF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Выводы по результатам: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72EDD-C23D-440C-AF76-CFF0861D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3130345"/>
          </a:xfrm>
        </p:spPr>
        <p:txBody>
          <a:bodyPr>
            <a:normAutofit/>
          </a:bodyPr>
          <a:lstStyle/>
          <a:p>
            <a:pPr lvl="1" algn="just"/>
            <a:r>
              <a:rPr lang="ru-RU" dirty="0"/>
              <a:t>По результатам прогнозирования всеми методами были получены почти одинаковые результаты. Что говорит об их жизнеспособности.</a:t>
            </a:r>
          </a:p>
          <a:p>
            <a:pPr lvl="1" algn="just"/>
            <a:r>
              <a:rPr lang="ru-RU" dirty="0"/>
              <a:t>Среднее квадратичные отклонения, посчитанные в результате работы методов линейной регрессии и случайных деревьев не вышли за 1 %, что является допустимым результатом.</a:t>
            </a:r>
          </a:p>
          <a:p>
            <a:pPr lvl="1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99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F7A4BE-C487-4C2F-8E57-5DA1CD67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639"/>
            <a:ext cx="10515600" cy="5921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ru-RU" dirty="0"/>
              <a:t>реализации метода случайных деревьев были изначально уменьшены количество случайных ветвей и их длинна, ибо это не повышало точность предсказанных </a:t>
            </a:r>
            <a:r>
              <a:rPr lang="ru-RU" dirty="0" smtClean="0"/>
              <a:t>данных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но резко увеличивало нагрузку и следовательно времени расчета на персональном компьютере. При наличии больших вычислительных мощностей и надобности анализа других данных эти параметры могут быть пересмотрены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n_estimators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=10,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max_depth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=5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 algn="just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4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9D64F-6892-4FF0-8B74-98FF5A6C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Тестирование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07A9B-E596-4E3B-8F74-EEA96100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2"/>
            <a:ext cx="10515600" cy="598292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Результаты тестирования и количественная характеристика покрытия его тестами представлена на скриншоте. Тесты были написаны отдельно с использованием </a:t>
            </a:r>
            <a:r>
              <a:rPr lang="en-US" dirty="0" err="1" smtClean="0"/>
              <a:t>pytest</a:t>
            </a:r>
            <a:r>
              <a:rPr lang="ru-RU" dirty="0" smtClean="0"/>
              <a:t> и отдельно реализовано мок-тестирование при помощи библиотеки </a:t>
            </a:r>
            <a:r>
              <a:rPr lang="en-US" dirty="0" err="1" smtClean="0"/>
              <a:t>pytest</a:t>
            </a:r>
            <a:r>
              <a:rPr lang="en-US" dirty="0" smtClean="0"/>
              <a:t>-mock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2921245"/>
            <a:ext cx="4914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7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6759B1-ACA6-4CF8-96D9-1EF50ABF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074"/>
            <a:ext cx="10515600" cy="316051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Добрый день!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Сегодня </a:t>
            </a:r>
            <a:r>
              <a:rPr lang="ru-RU" dirty="0"/>
              <a:t>я представляю вам презентацию моего дипломного проекта, который посвящен прогнозированию цен на товары. </a:t>
            </a:r>
          </a:p>
        </p:txBody>
      </p:sp>
    </p:spTree>
    <p:extLst>
      <p:ext uri="{BB962C8B-B14F-4D97-AF65-F5344CB8AC3E}">
        <p14:creationId xmlns:p14="http://schemas.microsoft.com/office/powerpoint/2010/main" val="7671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FAD7D-3428-4A3A-978D-87D973DC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Результат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F9391-86E5-4DFE-97B7-6EC53AFC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результате выполнения данного дипломного проекта был создан, на языке </a:t>
            </a:r>
            <a:r>
              <a:rPr lang="en-US" dirty="0"/>
              <a:t>python</a:t>
            </a:r>
            <a:r>
              <a:rPr lang="ru-RU" dirty="0"/>
              <a:t>, рабочий вариант программы, которая по представленным историческим данным по ценам, количеству продаж, затрат на продвижение товара, а данных с ценами конкурентов на аналогичный продукт анализирует и прогнозирует ценообразование на определенном рынке.  </a:t>
            </a:r>
          </a:p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5938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62ACA-732E-4801-85DD-3A8C0E5C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51" y="232174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3873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6F7B5-33A2-4B28-B828-AD1BD977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u="sng" dirty="0">
                <a:solidFill>
                  <a:schemeClr val="accent5">
                    <a:lumMod val="75000"/>
                  </a:schemeClr>
                </a:solidFill>
              </a:rPr>
              <a:t>Введение:</a:t>
            </a:r>
            <a:endParaRPr lang="ru-RU" sz="6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84CB2-33C4-4E30-9BEC-4F734048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u="sng" dirty="0"/>
              <a:t>Цель этого проекта </a:t>
            </a:r>
            <a:r>
              <a:rPr lang="ru-RU" dirty="0"/>
              <a:t>- создать модель, способную прогнозировать цены на товары на основе существующих данных представленных отделом продаж по результатам деятельности своей организации и организаций конкурентов</a:t>
            </a:r>
          </a:p>
          <a:p>
            <a:pPr marL="0" indent="0" algn="just">
              <a:buNone/>
            </a:pPr>
            <a:r>
              <a:rPr lang="ru-RU" u="sng" dirty="0"/>
              <a:t>Решение этой задачи </a:t>
            </a:r>
            <a:r>
              <a:rPr lang="ru-RU" dirty="0"/>
              <a:t>-  полезно для развития бизнеса, организации его работы, расчета предполагаемых финансовых показателей и результатов деятельности, анализа рынка, планирования потребностей в закупках и необходимых капиталовложениях.</a:t>
            </a:r>
          </a:p>
        </p:txBody>
      </p:sp>
    </p:spTree>
    <p:extLst>
      <p:ext uri="{BB962C8B-B14F-4D97-AF65-F5344CB8AC3E}">
        <p14:creationId xmlns:p14="http://schemas.microsoft.com/office/powerpoint/2010/main" val="15428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24DCE-12DA-442E-B50F-378BC9B7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</a:rPr>
              <a:t>Задействованное ПО</a:t>
            </a:r>
            <a:endParaRPr lang="ru-RU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E0AB6-5EE0-45D4-B5FD-FC85B6AC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u="sng" dirty="0"/>
              <a:t>Для реализации проекта мы используем следующие технологии:</a:t>
            </a:r>
          </a:p>
          <a:p>
            <a:r>
              <a:rPr lang="ru-RU" dirty="0"/>
              <a:t>Язык программирования: </a:t>
            </a:r>
            <a:r>
              <a:rPr lang="ru-RU" dirty="0" err="1"/>
              <a:t>Python</a:t>
            </a:r>
            <a:r>
              <a:rPr lang="ru-RU" dirty="0"/>
              <a:t> с дополнительными библиотеками актуальных версий.</a:t>
            </a:r>
          </a:p>
          <a:p>
            <a:r>
              <a:rPr lang="ru-RU" dirty="0"/>
              <a:t>Система управления базами данных: </a:t>
            </a:r>
            <a:r>
              <a:rPr lang="ru-RU" dirty="0" err="1"/>
              <a:t>PostgreSQL</a:t>
            </a:r>
            <a:r>
              <a:rPr lang="ru-RU" dirty="0"/>
              <a:t> актуальной версии.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06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7A058-ED48-419F-A446-76520FDB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Начало работы:</a:t>
            </a:r>
            <a:endParaRPr lang="ru-RU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FAB0D30-2C6A-4ED3-B75B-B4784DE7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2"/>
            <a:ext cx="10515600" cy="513243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u="sng" dirty="0"/>
              <a:t>Для начала работы нам потребуется выполнить следующие шаги: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 smtClean="0"/>
              <a:t>Установить </a:t>
            </a:r>
            <a:r>
              <a:rPr lang="ru-RU" dirty="0"/>
              <a:t>и поднять виртуальное окружение командой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python -m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venv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venv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</a:t>
            </a:r>
            <a:r>
              <a:rPr lang="ru-RU" dirty="0"/>
              <a:t>апгрейд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python.exe -m pip install --upgrade pip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</a:t>
            </a:r>
            <a:r>
              <a:rPr lang="ru-RU" dirty="0"/>
              <a:t>зависимости командой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pip install -r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requirements.txt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</a:t>
            </a:r>
            <a:r>
              <a:rPr lang="ru-RU" dirty="0"/>
              <a:t>корень проекта необходимо положить файл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database.ini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с параметрами для подключения к БД. По умолчанию программа подключается к базе данных '</a:t>
            </a:r>
            <a:r>
              <a:rPr lang="en-US" dirty="0" err="1"/>
              <a:t>postgres</a:t>
            </a:r>
            <a:r>
              <a:rPr lang="en-US" dirty="0"/>
              <a:t>’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ru-RU" dirty="0"/>
              <a:t>содержания .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ru-RU" dirty="0"/>
              <a:t>файла: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host=localhost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user=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postgres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password=12345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port=5432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87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BA7BF-5395-45AD-88AC-6A605B84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Структура проекта:</a:t>
            </a:r>
            <a:endParaRPr lang="ru-RU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579BF-991A-4979-8782-DD75A0AB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792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/>
              <a:t>Проект имеет следующую структуру:</a:t>
            </a:r>
          </a:p>
          <a:p>
            <a:pPr algn="just"/>
            <a:r>
              <a:rPr lang="en-US" dirty="0" smtClean="0"/>
              <a:t>main.py </a:t>
            </a:r>
            <a:r>
              <a:rPr lang="ru-RU" dirty="0" smtClean="0"/>
              <a:t> </a:t>
            </a:r>
            <a:r>
              <a:rPr lang="ru-RU" dirty="0"/>
              <a:t>- основной </a:t>
            </a:r>
            <a:r>
              <a:rPr lang="ru-RU" dirty="0"/>
              <a:t>файл запуска проекта</a:t>
            </a:r>
          </a:p>
          <a:p>
            <a:pPr algn="just"/>
            <a:r>
              <a:rPr lang="en-US" dirty="0" smtClean="0"/>
              <a:t>Readme.md</a:t>
            </a:r>
            <a:r>
              <a:rPr lang="ru-RU" dirty="0" smtClean="0"/>
              <a:t> </a:t>
            </a:r>
            <a:r>
              <a:rPr lang="ru-RU" dirty="0"/>
              <a:t>– файл описания проекта</a:t>
            </a:r>
          </a:p>
          <a:p>
            <a:pPr algn="just"/>
            <a:r>
              <a:rPr lang="en-US" dirty="0"/>
              <a:t>requirements.txt </a:t>
            </a:r>
            <a:r>
              <a:rPr lang="ru-RU" dirty="0"/>
              <a:t> - файл описания зависимостей проекта</a:t>
            </a:r>
          </a:p>
          <a:p>
            <a:pPr algn="just"/>
            <a:r>
              <a:rPr lang="en-US" dirty="0"/>
              <a:t>csv_data.zip</a:t>
            </a:r>
            <a:r>
              <a:rPr lang="ru-RU" dirty="0"/>
              <a:t> – файл с </a:t>
            </a:r>
            <a:r>
              <a:rPr lang="ru-RU" dirty="0" smtClean="0"/>
              <a:t>историческими данными</a:t>
            </a:r>
            <a:endParaRPr lang="ru-RU" dirty="0"/>
          </a:p>
          <a:p>
            <a:pPr algn="just"/>
            <a:r>
              <a:rPr lang="en-US" dirty="0"/>
              <a:t>.flake8</a:t>
            </a:r>
            <a:r>
              <a:rPr lang="ru-RU" dirty="0"/>
              <a:t> – конфигурация линтера </a:t>
            </a:r>
          </a:p>
          <a:p>
            <a:pPr algn="just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ru-RU" dirty="0"/>
              <a:t> – конфигурация видимости информации для синхронизации с </a:t>
            </a:r>
            <a:r>
              <a:rPr lang="en-US" dirty="0"/>
              <a:t>Git</a:t>
            </a:r>
          </a:p>
          <a:p>
            <a:pPr algn="just"/>
            <a:r>
              <a:rPr lang="ru-RU" dirty="0"/>
              <a:t>Директория </a:t>
            </a:r>
            <a:r>
              <a:rPr lang="en-US" dirty="0" err="1" smtClean="0"/>
              <a:t>db_scr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- файлы с описанием кода рабочего класса </a:t>
            </a:r>
            <a:r>
              <a:rPr lang="en-US" dirty="0" err="1"/>
              <a:t>DBManage</a:t>
            </a:r>
            <a:r>
              <a:rPr lang="ru-RU" dirty="0"/>
              <a:t> </a:t>
            </a:r>
            <a:endParaRPr lang="en-US" dirty="0"/>
          </a:p>
          <a:p>
            <a:pPr algn="just"/>
            <a:r>
              <a:rPr lang="ru-RU" dirty="0" smtClean="0"/>
              <a:t>Директория </a:t>
            </a:r>
            <a:r>
              <a:rPr lang="en-US" dirty="0" err="1" smtClean="0"/>
              <a:t>func</a:t>
            </a:r>
            <a:r>
              <a:rPr lang="ru-RU" dirty="0" smtClean="0"/>
              <a:t> </a:t>
            </a:r>
            <a:r>
              <a:rPr lang="ru-RU" dirty="0"/>
              <a:t>- файлы с описанием кода вспомогательных функций (функции запуска меню</a:t>
            </a:r>
            <a:r>
              <a:rPr lang="ru-RU" dirty="0" smtClean="0"/>
              <a:t>)</a:t>
            </a:r>
            <a:endParaRPr lang="en-US" dirty="0" smtClean="0"/>
          </a:p>
          <a:p>
            <a:pPr algn="just"/>
            <a:r>
              <a:rPr lang="ru-RU" dirty="0" smtClean="0"/>
              <a:t>Директория </a:t>
            </a:r>
            <a:r>
              <a:rPr lang="en-US" dirty="0" smtClean="0"/>
              <a:t>tests</a:t>
            </a:r>
            <a:r>
              <a:rPr lang="ru-RU" dirty="0" smtClean="0"/>
              <a:t> – файлы с описанием кода тестов (</a:t>
            </a:r>
            <a:r>
              <a:rPr lang="en-US" dirty="0" err="1" smtClean="0"/>
              <a:t>pytest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pytest</a:t>
            </a:r>
            <a:r>
              <a:rPr lang="ru-RU" dirty="0" smtClean="0"/>
              <a:t>-</a:t>
            </a:r>
            <a:r>
              <a:rPr lang="en-US" dirty="0" smtClean="0"/>
              <a:t>mock</a:t>
            </a:r>
            <a:r>
              <a:rPr lang="ru-RU" dirty="0" smtClean="0"/>
              <a:t>)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6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F0DE0-976F-4FED-8FDF-90E2DA95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Запуск проекта:</a:t>
            </a:r>
            <a:b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</a:br>
            <a:endParaRPr lang="ru-RU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78102-F989-4D79-BE68-EF037A24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Запуск проекта из файла </a:t>
            </a:r>
            <a:r>
              <a:rPr lang="en-US" dirty="0"/>
              <a:t>main.py</a:t>
            </a:r>
            <a:r>
              <a:rPr lang="ru-RU" dirty="0"/>
              <a:t>.  Через него реализуется дальнейшая работа всего меню с выбором возможных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355156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25945-CBB9-4E1B-AC24-CA7B935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Реализованные варианты прогнозирования: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70A6C-FDAC-40BD-9F86-45E52360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 Метод линейной регрессия (англ.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dirty="0"/>
              <a:t>— используемая в статистике регрессионная модель зависимости одной (объясняемой, зависимой) переменной y от другой или нескольких других переменных (факторов, регрессоров,                     "независимых переменных) x с линейной функцией зависимости.</a:t>
            </a:r>
          </a:p>
          <a:p>
            <a:pPr algn="just"/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Метод случайного леса (англ.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i="1" dirty="0" err="1">
                <a:solidFill>
                  <a:schemeClr val="accent1">
                    <a:lumMod val="75000"/>
                  </a:schemeClr>
                </a:solidFill>
              </a:rPr>
              <a:t>forest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dirty="0"/>
              <a:t>— алгоритм машинного обучения], заключающийся в использовании ансамбля решающих деревьев. Основная идея заключается в использовании большого ансамбля решающих деревьев, каждое из которых само по себе даёт очень невысокое качество классификации, но за счёт их большого количества результат получается достоверным.</a:t>
            </a:r>
          </a:p>
          <a:p>
            <a:pPr algn="just"/>
            <a:r>
              <a:rPr lang="ru-RU" i="1" dirty="0">
                <a:solidFill>
                  <a:schemeClr val="accent1">
                    <a:lumMod val="75000"/>
                  </a:schemeClr>
                </a:solidFill>
              </a:rPr>
              <a:t>Метод подсчета средней цены </a:t>
            </a:r>
            <a:r>
              <a:rPr lang="ru-RU" dirty="0"/>
              <a:t>– самый простой метод прогнозирования, который заключается в расчете средней цены продукта без учета дополнительных факторов (гипотеза эффективного рынка)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78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BC89C-F127-4986-99D0-8A08A2A5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u="sng" dirty="0">
                <a:solidFill>
                  <a:schemeClr val="accent5">
                    <a:lumMod val="75000"/>
                  </a:schemeClr>
                </a:solidFill>
              </a:rPr>
              <a:t>Технические </a:t>
            </a:r>
            <a:r>
              <a:rPr lang="ru-RU" b="1" u="sng" dirty="0" smtClean="0">
                <a:solidFill>
                  <a:schemeClr val="accent5">
                    <a:lumMod val="75000"/>
                  </a:schemeClr>
                </a:solidFill>
              </a:rPr>
              <a:t>особенности:</a:t>
            </a:r>
            <a:endParaRPr lang="ru-RU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3B971-964D-4D3E-BC91-F2EB3C5F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При создании таблиц в БД была изначально предусмотрена реализация создания индекса по столбцу </a:t>
            </a:r>
            <a:r>
              <a:rPr lang="ru-RU" dirty="0" err="1"/>
              <a:t>product</a:t>
            </a:r>
            <a:r>
              <a:rPr lang="ru-RU" dirty="0"/>
              <a:t> (индексирование), для ускорения работы (выборок информации)</a:t>
            </a:r>
          </a:p>
          <a:p>
            <a:pPr algn="just"/>
            <a:r>
              <a:rPr lang="ru-RU" dirty="0"/>
              <a:t>Для ускорения загрузки информации из файла </a:t>
            </a:r>
            <a:r>
              <a:rPr lang="en-US" dirty="0"/>
              <a:t>.csv </a:t>
            </a:r>
            <a:r>
              <a:rPr lang="ru-RU" dirty="0"/>
              <a:t>в созданию БД информации заносим  вместо команды </a:t>
            </a:r>
            <a:r>
              <a:rPr lang="ru-RU" u="sng" dirty="0" err="1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ru-RU" dirty="0"/>
              <a:t> (одиночная загрузка) и  используем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u="sng" dirty="0" err="1">
                <a:solidFill>
                  <a:schemeClr val="accent1">
                    <a:lumMod val="75000"/>
                  </a:schemeClr>
                </a:solidFill>
              </a:rPr>
              <a:t>opy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(пакетная загрузка). Разница в скорости работы системы, учитывая количество записей(10 миллионов) в тысячи раз.</a:t>
            </a:r>
          </a:p>
          <a:p>
            <a:pPr algn="just"/>
            <a:r>
              <a:rPr lang="ru-RU" dirty="0"/>
              <a:t>Для работы с данными получаемыми из БД используем библиотеку работы с табличной информацией </a:t>
            </a:r>
            <a:r>
              <a:rPr lang="en-US" dirty="0"/>
              <a:t>Pandas</a:t>
            </a:r>
            <a:r>
              <a:rPr lang="ru-RU" dirty="0"/>
              <a:t>, как наиболее распространённую, хорошо реализованную и документированную.</a:t>
            </a:r>
          </a:p>
          <a:p>
            <a:pPr algn="just"/>
            <a:r>
              <a:rPr lang="ru-RU" dirty="0"/>
              <a:t>В программе реализована работа исключений которые позволяет ей сохранять работоспособность в случае нештатных ситуаций (отсутствие связи с БД, файла с данными, созданной БД, или отсутствии в ней таблиц)</a:t>
            </a:r>
          </a:p>
          <a:p>
            <a:pPr algn="just"/>
            <a:r>
              <a:rPr lang="ru-RU" dirty="0"/>
              <a:t>Тестирование проекта выполнено при помощи библиотек </a:t>
            </a:r>
            <a:r>
              <a:rPr lang="en-US" dirty="0" err="1"/>
              <a:t>pytest</a:t>
            </a:r>
            <a:r>
              <a:rPr lang="en-US" dirty="0"/>
              <a:t> (</a:t>
            </a:r>
            <a:r>
              <a:rPr lang="ru-RU" dirty="0"/>
              <a:t>для реальной тестовой БД) и </a:t>
            </a:r>
            <a:r>
              <a:rPr lang="en-US" dirty="0" err="1"/>
              <a:t>pytest</a:t>
            </a:r>
            <a:r>
              <a:rPr lang="en-US" dirty="0"/>
              <a:t>-mock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для специально созданных фейк-объектах для тестирования</a:t>
            </a:r>
            <a:r>
              <a:rPr lang="en-US" dirty="0"/>
              <a:t>)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890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782</Words>
  <Application>Microsoft Office PowerPoint</Application>
  <PresentationFormat>Широкоэкранный</PresentationFormat>
  <Paragraphs>79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Дипломный проект на тему  Прогноз цен товаров на основании исторических данных</vt:lpstr>
      <vt:lpstr>Презентация PowerPoint</vt:lpstr>
      <vt:lpstr>Введение:</vt:lpstr>
      <vt:lpstr>Задействованное ПО</vt:lpstr>
      <vt:lpstr>Начало работы:</vt:lpstr>
      <vt:lpstr>Структура проекта:</vt:lpstr>
      <vt:lpstr>Запуск проекта: </vt:lpstr>
      <vt:lpstr>Реализованные варианты прогнозирования:</vt:lpstr>
      <vt:lpstr>Технические особенности:</vt:lpstr>
      <vt:lpstr>Расположение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по результатам:</vt:lpstr>
      <vt:lpstr>Презентация PowerPoint</vt:lpstr>
      <vt:lpstr>Тестирование проекта:</vt:lpstr>
      <vt:lpstr>Результат работы: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Петрович</dc:creator>
  <cp:lastModifiedBy>Иван Петрович</cp:lastModifiedBy>
  <cp:revision>13</cp:revision>
  <dcterms:created xsi:type="dcterms:W3CDTF">2023-11-11T12:32:49Z</dcterms:created>
  <dcterms:modified xsi:type="dcterms:W3CDTF">2023-11-11T15:50:14Z</dcterms:modified>
</cp:coreProperties>
</file>