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6"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sen Illiev" initials="AI" lastIdx="2" clrIdx="0">
    <p:extLst>
      <p:ext uri="{19B8F6BF-5375-455C-9EA6-DF929625EA0E}">
        <p15:presenceInfo xmlns:p15="http://schemas.microsoft.com/office/powerpoint/2012/main" userId="S-1-5-21-2448406460-2828086590-2809017384-7894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8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6" d="100"/>
          <a:sy n="86" d="100"/>
        </p:scale>
        <p:origin x="126"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42772587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C6AB83-CA34-45E1-A431-EF3829A8AE0C}"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155672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186116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847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1490343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120411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5687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42807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42018880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44256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6580843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C6AB83-CA34-45E1-A431-EF3829A8AE0C}"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20389183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6AB83-CA34-45E1-A431-EF3829A8AE0C}" type="datetimeFigureOut">
              <a:rPr lang="en-US" smtClean="0"/>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4345665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29521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95464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DC6AB83-CA34-45E1-A431-EF3829A8AE0C}" type="datetimeFigureOut">
              <a:rPr lang="en-US" smtClean="0"/>
              <a:t>5/17/2016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3681149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C6AB83-CA34-45E1-A431-EF3829A8AE0C}"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5F69AF-5796-4C35-B53F-C0FBE882F145}" type="slidenum">
              <a:rPr lang="en-US" smtClean="0"/>
              <a:t>‹#›</a:t>
            </a:fld>
            <a:endParaRPr lang="en-US"/>
          </a:p>
        </p:txBody>
      </p:sp>
    </p:spTree>
    <p:extLst>
      <p:ext uri="{BB962C8B-B14F-4D97-AF65-F5344CB8AC3E}">
        <p14:creationId xmlns:p14="http://schemas.microsoft.com/office/powerpoint/2010/main" val="68334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C6AB83-CA34-45E1-A431-EF3829A8AE0C}" type="datetimeFigureOut">
              <a:rPr lang="en-US" smtClean="0"/>
              <a:t>5/17/2016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5F69AF-5796-4C35-B53F-C0FBE882F145}" type="slidenum">
              <a:rPr lang="en-US" smtClean="0"/>
              <a:t>‹#›</a:t>
            </a:fld>
            <a:endParaRPr lang="en-US"/>
          </a:p>
        </p:txBody>
      </p:sp>
    </p:spTree>
    <p:extLst>
      <p:ext uri="{BB962C8B-B14F-4D97-AF65-F5344CB8AC3E}">
        <p14:creationId xmlns:p14="http://schemas.microsoft.com/office/powerpoint/2010/main" val="4137498128"/>
      </p:ext>
    </p:extLst>
  </p:cSld>
  <p:clrMap bg1="dk1" tx1="lt1" bg2="dk2" tx2="lt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 id="2147484179" r:id="rId13"/>
    <p:sldLayoutId id="2147484180" r:id="rId14"/>
    <p:sldLayoutId id="2147484181" r:id="rId15"/>
    <p:sldLayoutId id="2147484182" r:id="rId16"/>
    <p:sldLayoutId id="21474841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ackoverflow.com/questions/12694530/what-is-typescript-and-why-would-i-use-it-in-place-of-javascri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09" y="0"/>
            <a:ext cx="13250171" cy="6858000"/>
          </a:xfrm>
          <a:prstGeom prst="rect">
            <a:avLst/>
          </a:prstGeom>
        </p:spPr>
      </p:pic>
      <p:sp>
        <p:nvSpPr>
          <p:cNvPr id="6" name="Rectangle 5"/>
          <p:cNvSpPr/>
          <p:nvPr/>
        </p:nvSpPr>
        <p:spPr>
          <a:xfrm>
            <a:off x="5208576" y="3244333"/>
            <a:ext cx="5878523" cy="1015663"/>
          </a:xfrm>
          <a:prstGeom prst="rect">
            <a:avLst/>
          </a:prstGeom>
        </p:spPr>
        <p:txBody>
          <a:bodyPr wrap="square">
            <a:spAutoFit/>
          </a:bodyPr>
          <a:lstStyle/>
          <a:p>
            <a:r>
              <a:rPr lang="en-US" sz="6000" dirty="0">
                <a:solidFill>
                  <a:srgbClr val="0078CB"/>
                </a:solidFill>
              </a:rPr>
              <a:t>Fundamentals</a:t>
            </a:r>
            <a:endParaRPr lang="en-US" sz="6000" dirty="0"/>
          </a:p>
        </p:txBody>
      </p:sp>
    </p:spTree>
    <p:extLst>
      <p:ext uri="{BB962C8B-B14F-4D97-AF65-F5344CB8AC3E}">
        <p14:creationId xmlns:p14="http://schemas.microsoft.com/office/powerpoint/2010/main" val="376705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What is </a:t>
            </a:r>
            <a:r>
              <a:rPr lang="en-US" u="sng" dirty="0" err="1">
                <a:hlinkClick r:id="rId2"/>
              </a:rPr>
              <a:t>TypeScript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JavaScript not a class-based object-oriented </a:t>
            </a:r>
            <a:r>
              <a:rPr lang="en-US" dirty="0" smtClean="0"/>
              <a:t>language</a:t>
            </a:r>
          </a:p>
          <a:p>
            <a:r>
              <a:rPr lang="en-US" dirty="0" err="1"/>
              <a:t>TypeScript</a:t>
            </a:r>
            <a:r>
              <a:rPr lang="en-US" dirty="0"/>
              <a:t> </a:t>
            </a:r>
            <a:r>
              <a:rPr lang="en-US" dirty="0" smtClean="0"/>
              <a:t>is </a:t>
            </a:r>
            <a:r>
              <a:rPr lang="en-US" dirty="0"/>
              <a:t>a strict superset of JavaScript, and adds </a:t>
            </a:r>
            <a:r>
              <a:rPr lang="en-US" b="1" dirty="0"/>
              <a:t>optional static typing</a:t>
            </a:r>
            <a:r>
              <a:rPr lang="en-US" dirty="0"/>
              <a:t> and </a:t>
            </a:r>
            <a:r>
              <a:rPr lang="en-US" b="1" dirty="0"/>
              <a:t>class-based object-oriented programming</a:t>
            </a:r>
            <a:r>
              <a:rPr lang="en-US" dirty="0"/>
              <a:t> to the language</a:t>
            </a:r>
            <a:r>
              <a:rPr lang="en-US" dirty="0" smtClean="0"/>
              <a:t>.</a:t>
            </a:r>
          </a:p>
          <a:p>
            <a:r>
              <a:rPr lang="en-US" dirty="0" err="1" smtClean="0"/>
              <a:t>TypeScript</a:t>
            </a:r>
            <a:r>
              <a:rPr lang="en-US" dirty="0" smtClean="0"/>
              <a:t> familiar </a:t>
            </a:r>
            <a:r>
              <a:rPr lang="en-US" dirty="0"/>
              <a:t>with C#, Java and all strong typed languages</a:t>
            </a:r>
            <a:r>
              <a:rPr lang="en-US" dirty="0" smtClean="0"/>
              <a:t>.</a:t>
            </a:r>
          </a:p>
          <a:p>
            <a:r>
              <a:rPr lang="en-US" dirty="0" smtClean="0"/>
              <a:t>Any </a:t>
            </a:r>
            <a:r>
              <a:rPr lang="en-US" dirty="0"/>
              <a:t>browser. Any host. Any OS. Open Source</a:t>
            </a:r>
            <a:r>
              <a:rPr lang="en-US" dirty="0" smtClean="0"/>
              <a:t>.</a:t>
            </a:r>
            <a:endParaRPr lang="en-US" dirty="0"/>
          </a:p>
        </p:txBody>
      </p:sp>
    </p:spTree>
    <p:extLst>
      <p:ext uri="{BB962C8B-B14F-4D97-AF65-F5344CB8AC3E}">
        <p14:creationId xmlns:p14="http://schemas.microsoft.com/office/powerpoint/2010/main" val="415207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Types</a:t>
            </a:r>
          </a:p>
        </p:txBody>
      </p:sp>
      <p:sp>
        <p:nvSpPr>
          <p:cNvPr id="3" name="Content Placeholder 2"/>
          <p:cNvSpPr>
            <a:spLocks noGrp="1"/>
          </p:cNvSpPr>
          <p:nvPr>
            <p:ph idx="1"/>
          </p:nvPr>
        </p:nvSpPr>
        <p:spPr>
          <a:xfrm>
            <a:off x="1103313" y="2052918"/>
            <a:ext cx="6669088" cy="4195481"/>
          </a:xfrm>
        </p:spPr>
        <p:txBody>
          <a:bodyPr>
            <a:normAutofit/>
          </a:bodyPr>
          <a:lstStyle/>
          <a:p>
            <a:r>
              <a:rPr lang="en-US" dirty="0">
                <a:solidFill>
                  <a:schemeClr val="accent5">
                    <a:lumMod val="20000"/>
                    <a:lumOff val="80000"/>
                  </a:schemeClr>
                </a:solidFill>
              </a:rPr>
              <a:t>Boolean</a:t>
            </a:r>
            <a:r>
              <a:rPr lang="en-US" dirty="0"/>
              <a:t> - </a:t>
            </a:r>
            <a:r>
              <a:rPr lang="en-US" dirty="0">
                <a:solidFill>
                  <a:schemeClr val="accent5">
                    <a:lumMod val="20000"/>
                    <a:lumOff val="80000"/>
                  </a:schemeClr>
                </a:solidFill>
              </a:rPr>
              <a:t>true </a:t>
            </a:r>
            <a:r>
              <a:rPr lang="en-US" dirty="0"/>
              <a:t>or </a:t>
            </a:r>
            <a:r>
              <a:rPr lang="en-US" dirty="0">
                <a:solidFill>
                  <a:schemeClr val="accent5">
                    <a:lumMod val="20000"/>
                    <a:lumOff val="80000"/>
                  </a:schemeClr>
                </a:solidFill>
              </a:rPr>
              <a:t>false</a:t>
            </a:r>
          </a:p>
          <a:p>
            <a:r>
              <a:rPr lang="en-US" dirty="0">
                <a:solidFill>
                  <a:schemeClr val="accent5">
                    <a:lumMod val="20000"/>
                    <a:lumOff val="80000"/>
                  </a:schemeClr>
                </a:solidFill>
              </a:rPr>
              <a:t>String</a:t>
            </a:r>
            <a:r>
              <a:rPr lang="en-US" dirty="0"/>
              <a:t> - text</a:t>
            </a:r>
          </a:p>
          <a:p>
            <a:r>
              <a:rPr lang="en-US" dirty="0">
                <a:solidFill>
                  <a:schemeClr val="accent5">
                    <a:lumMod val="20000"/>
                    <a:lumOff val="80000"/>
                  </a:schemeClr>
                </a:solidFill>
              </a:rPr>
              <a:t>Number</a:t>
            </a:r>
            <a:r>
              <a:rPr lang="en-US" dirty="0"/>
              <a:t> – integer or floating point number</a:t>
            </a:r>
          </a:p>
          <a:p>
            <a:r>
              <a:rPr lang="en-US" dirty="0">
                <a:solidFill>
                  <a:schemeClr val="accent5">
                    <a:lumMod val="20000"/>
                    <a:lumOff val="80000"/>
                  </a:schemeClr>
                </a:solidFill>
              </a:rPr>
              <a:t>Array</a:t>
            </a:r>
            <a:r>
              <a:rPr lang="en-US" dirty="0"/>
              <a:t> – collection of types</a:t>
            </a:r>
          </a:p>
          <a:p>
            <a:r>
              <a:rPr lang="en-US" dirty="0">
                <a:solidFill>
                  <a:schemeClr val="accent5">
                    <a:lumMod val="20000"/>
                    <a:lumOff val="80000"/>
                  </a:schemeClr>
                </a:solidFill>
              </a:rPr>
              <a:t>Object</a:t>
            </a:r>
            <a:r>
              <a:rPr lang="en-US" dirty="0"/>
              <a:t> – base object</a:t>
            </a:r>
          </a:p>
          <a:p>
            <a:r>
              <a:rPr lang="en-US" dirty="0" err="1">
                <a:solidFill>
                  <a:schemeClr val="accent5">
                    <a:lumMod val="20000"/>
                    <a:lumOff val="80000"/>
                  </a:schemeClr>
                </a:solidFill>
              </a:rPr>
              <a:t>Enum</a:t>
            </a:r>
            <a:r>
              <a:rPr lang="en-US" dirty="0">
                <a:solidFill>
                  <a:schemeClr val="accent5">
                    <a:lumMod val="20000"/>
                    <a:lumOff val="80000"/>
                  </a:schemeClr>
                </a:solidFill>
              </a:rPr>
              <a:t> </a:t>
            </a:r>
            <a:r>
              <a:rPr lang="en-US" dirty="0"/>
              <a:t>– enumeration</a:t>
            </a:r>
          </a:p>
          <a:p>
            <a:r>
              <a:rPr lang="en-US" dirty="0">
                <a:solidFill>
                  <a:schemeClr val="accent5">
                    <a:lumMod val="20000"/>
                    <a:lumOff val="80000"/>
                  </a:schemeClr>
                </a:solidFill>
              </a:rPr>
              <a:t>Any</a:t>
            </a:r>
            <a:r>
              <a:rPr lang="en-US" dirty="0"/>
              <a:t> – dynamic types, can be everything</a:t>
            </a:r>
          </a:p>
          <a:p>
            <a:r>
              <a:rPr lang="en-US" dirty="0">
                <a:solidFill>
                  <a:schemeClr val="accent5">
                    <a:lumMod val="20000"/>
                    <a:lumOff val="80000"/>
                  </a:schemeClr>
                </a:solidFill>
              </a:rPr>
              <a:t>Void</a:t>
            </a:r>
            <a:r>
              <a:rPr lang="en-US" dirty="0"/>
              <a:t> – no value</a:t>
            </a:r>
          </a:p>
        </p:txBody>
      </p:sp>
      <p:sp>
        <p:nvSpPr>
          <p:cNvPr id="9" name="TextBox 8"/>
          <p:cNvSpPr txBox="1"/>
          <p:nvPr/>
        </p:nvSpPr>
        <p:spPr>
          <a:xfrm>
            <a:off x="7984273" y="1694985"/>
            <a:ext cx="4014439" cy="5262979"/>
          </a:xfrm>
          <a:prstGeom prst="rect">
            <a:avLst/>
          </a:prstGeom>
          <a:noFill/>
        </p:spPr>
        <p:txBody>
          <a:bodyPr wrap="square" rtlCol="0">
            <a:spAutoFit/>
          </a:bodyPr>
          <a:lstStyle/>
          <a:p>
            <a:r>
              <a:rPr lang="en-US" sz="1400" dirty="0">
                <a:solidFill>
                  <a:schemeClr val="accent6">
                    <a:lumMod val="60000"/>
                    <a:lumOff val="40000"/>
                  </a:schemeClr>
                </a:solidFill>
              </a:rPr>
              <a:t>All types in </a:t>
            </a:r>
            <a:r>
              <a:rPr lang="en-US" sz="1400" dirty="0" err="1">
                <a:solidFill>
                  <a:schemeClr val="accent6">
                    <a:lumMod val="60000"/>
                    <a:lumOff val="40000"/>
                  </a:schemeClr>
                </a:solidFill>
              </a:rPr>
              <a:t>TypeScript</a:t>
            </a:r>
            <a:r>
              <a:rPr lang="en-US" sz="1400" dirty="0">
                <a:solidFill>
                  <a:schemeClr val="accent6">
                    <a:lumMod val="60000"/>
                    <a:lumOff val="40000"/>
                  </a:schemeClr>
                </a:solidFill>
              </a:rPr>
              <a:t> are subtypes of a single top type called the Any type. The any keyword references this type. The Any type is the one type that can represent any JavaScript value with no constraints. All other types are categorized as primitive types, object types, or type parameters. These types introduce various static constraints on their values.</a:t>
            </a:r>
          </a:p>
          <a:p>
            <a:endParaRPr lang="en-US" sz="1400" dirty="0">
              <a:solidFill>
                <a:schemeClr val="accent6">
                  <a:lumMod val="60000"/>
                  <a:lumOff val="40000"/>
                </a:schemeClr>
              </a:solidFill>
            </a:endParaRPr>
          </a:p>
          <a:p>
            <a:r>
              <a:rPr lang="en-US" sz="1400" dirty="0">
                <a:solidFill>
                  <a:schemeClr val="accent6">
                    <a:lumMod val="60000"/>
                    <a:lumOff val="40000"/>
                  </a:schemeClr>
                </a:solidFill>
              </a:rPr>
              <a:t>The primitive types are the Number, Boolean, String, Void, Null, and Undefined types along with user defined </a:t>
            </a:r>
            <a:r>
              <a:rPr lang="en-US" sz="1400" dirty="0" err="1">
                <a:solidFill>
                  <a:schemeClr val="accent6">
                    <a:lumMod val="60000"/>
                    <a:lumOff val="40000"/>
                  </a:schemeClr>
                </a:solidFill>
              </a:rPr>
              <a:t>enum</a:t>
            </a:r>
            <a:r>
              <a:rPr lang="en-US" sz="1400" dirty="0">
                <a:solidFill>
                  <a:schemeClr val="accent6">
                    <a:lumMod val="60000"/>
                    <a:lumOff val="40000"/>
                  </a:schemeClr>
                </a:solidFill>
              </a:rPr>
              <a:t> types. The number, </a:t>
            </a:r>
            <a:r>
              <a:rPr lang="en-US" sz="1400" dirty="0" err="1">
                <a:solidFill>
                  <a:schemeClr val="accent6">
                    <a:lumMod val="60000"/>
                    <a:lumOff val="40000"/>
                  </a:schemeClr>
                </a:solidFill>
              </a:rPr>
              <a:t>boolean</a:t>
            </a:r>
            <a:r>
              <a:rPr lang="en-US" sz="1400" dirty="0">
                <a:solidFill>
                  <a:schemeClr val="accent6">
                    <a:lumMod val="60000"/>
                    <a:lumOff val="40000"/>
                  </a:schemeClr>
                </a:solidFill>
              </a:rPr>
              <a:t>, string, and void keywords reference the Number, Boolean, String, and Void primitive types respectively. The Void type exists purely to indicate the absence of a value, such as in a function with no return value. It is not possible to explicitly reference the Null and Undefined types—only values of those types can be referenced, using the null and undefined literals.</a:t>
            </a:r>
          </a:p>
          <a:p>
            <a:endParaRPr lang="en-US" sz="1400" dirty="0">
              <a:solidFill>
                <a:schemeClr val="accent6">
                  <a:lumMod val="60000"/>
                  <a:lumOff val="40000"/>
                </a:schemeClr>
              </a:solidFill>
            </a:endParaRPr>
          </a:p>
        </p:txBody>
      </p:sp>
    </p:spTree>
    <p:extLst>
      <p:ext uri="{BB962C8B-B14F-4D97-AF65-F5344CB8AC3E}">
        <p14:creationId xmlns:p14="http://schemas.microsoft.com/office/powerpoint/2010/main" val="1571114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a:bodyPr>
          <a:lstStyle/>
          <a:p>
            <a:pPr>
              <a:spcBef>
                <a:spcPts val="1800"/>
              </a:spcBef>
              <a:spcAft>
                <a:spcPts val="1800"/>
              </a:spcAft>
            </a:pPr>
            <a:r>
              <a:rPr lang="en-US" dirty="0"/>
              <a:t>Can define properties</a:t>
            </a:r>
          </a:p>
          <a:p>
            <a:pPr>
              <a:spcBef>
                <a:spcPts val="1800"/>
              </a:spcBef>
              <a:spcAft>
                <a:spcPts val="1800"/>
              </a:spcAft>
            </a:pPr>
            <a:r>
              <a:rPr lang="en-US" dirty="0"/>
              <a:t>Can define optional properties</a:t>
            </a:r>
          </a:p>
          <a:p>
            <a:pPr>
              <a:spcBef>
                <a:spcPts val="1800"/>
              </a:spcBef>
              <a:spcAft>
                <a:spcPts val="1800"/>
              </a:spcAft>
            </a:pPr>
            <a:r>
              <a:rPr lang="en-US" dirty="0"/>
              <a:t>Can </a:t>
            </a:r>
            <a:r>
              <a:rPr lang="en-US"/>
              <a:t>define </a:t>
            </a:r>
            <a:r>
              <a:rPr lang="en-US" smtClean="0"/>
              <a:t>methods</a:t>
            </a:r>
          </a:p>
          <a:p>
            <a:pPr>
              <a:spcBef>
                <a:spcPts val="1800"/>
              </a:spcBef>
              <a:spcAft>
                <a:spcPts val="1800"/>
              </a:spcAft>
            </a:pPr>
            <a:r>
              <a:rPr lang="en-US" smtClean="0"/>
              <a:t>Can </a:t>
            </a:r>
            <a:r>
              <a:rPr lang="en-US" dirty="0"/>
              <a:t>define indexers</a:t>
            </a:r>
          </a:p>
          <a:p>
            <a:pPr>
              <a:spcBef>
                <a:spcPts val="1800"/>
              </a:spcBef>
              <a:spcAft>
                <a:spcPts val="1800"/>
              </a:spcAft>
            </a:pPr>
            <a:r>
              <a:rPr lang="en-US" dirty="0"/>
              <a:t>Can extend other interfaces</a:t>
            </a:r>
          </a:p>
        </p:txBody>
      </p:sp>
    </p:spTree>
    <p:extLst>
      <p:ext uri="{BB962C8B-B14F-4D97-AF65-F5344CB8AC3E}">
        <p14:creationId xmlns:p14="http://schemas.microsoft.com/office/powerpoint/2010/main" val="3220865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dirty="0"/>
              <a:t>Can implement properties</a:t>
            </a:r>
          </a:p>
          <a:p>
            <a:r>
              <a:rPr lang="en-US" dirty="0"/>
              <a:t>Can have constructors</a:t>
            </a:r>
          </a:p>
          <a:p>
            <a:r>
              <a:rPr lang="en-US" dirty="0"/>
              <a:t>Can have methods</a:t>
            </a:r>
          </a:p>
          <a:p>
            <a:r>
              <a:rPr lang="en-US" dirty="0"/>
              <a:t>Have this referring to the current instance</a:t>
            </a:r>
          </a:p>
          <a:p>
            <a:r>
              <a:rPr lang="en-US" dirty="0"/>
              <a:t>Can extend other classes (super is base)</a:t>
            </a:r>
          </a:p>
          <a:p>
            <a:r>
              <a:rPr lang="en-US" dirty="0"/>
              <a:t>Can define private/public parts</a:t>
            </a:r>
          </a:p>
          <a:p>
            <a:r>
              <a:rPr lang="en-US" dirty="0"/>
              <a:t>Can define getters or </a:t>
            </a:r>
            <a:r>
              <a:rPr lang="en-US" smtClean="0"/>
              <a:t>setters  (</a:t>
            </a:r>
            <a:r>
              <a:rPr lang="en-US"/>
              <a:t>ECMAScript </a:t>
            </a:r>
            <a:r>
              <a:rPr lang="en-US" smtClean="0"/>
              <a:t>5 and above</a:t>
            </a:r>
            <a:r>
              <a:rPr lang="en-US" smtClean="0"/>
              <a:t>)</a:t>
            </a:r>
            <a:endParaRPr lang="en-US" dirty="0"/>
          </a:p>
          <a:p>
            <a:r>
              <a:rPr lang="en-US" dirty="0"/>
              <a:t>Can define static parts</a:t>
            </a:r>
          </a:p>
          <a:p>
            <a:pPr marL="0" indent="0">
              <a:buNone/>
            </a:pPr>
            <a:endParaRPr lang="en-US" dirty="0"/>
          </a:p>
        </p:txBody>
      </p:sp>
    </p:spTree>
    <p:extLst>
      <p:ext uri="{BB962C8B-B14F-4D97-AF65-F5344CB8AC3E}">
        <p14:creationId xmlns:p14="http://schemas.microsoft.com/office/powerpoint/2010/main" val="1920970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lnSpcReduction="10000"/>
          </a:bodyPr>
          <a:lstStyle/>
          <a:p>
            <a:pPr>
              <a:spcBef>
                <a:spcPts val="1200"/>
              </a:spcBef>
              <a:spcAft>
                <a:spcPts val="1200"/>
              </a:spcAft>
            </a:pPr>
            <a:r>
              <a:rPr lang="en-US" dirty="0"/>
              <a:t>Organize your code into subsystems</a:t>
            </a:r>
          </a:p>
          <a:p>
            <a:pPr>
              <a:spcBef>
                <a:spcPts val="1200"/>
              </a:spcBef>
              <a:spcAft>
                <a:spcPts val="1200"/>
              </a:spcAft>
            </a:pPr>
            <a:r>
              <a:rPr lang="en-US" dirty="0"/>
              <a:t>Created by the module keyword</a:t>
            </a:r>
          </a:p>
          <a:p>
            <a:pPr>
              <a:spcBef>
                <a:spcPts val="1200"/>
              </a:spcBef>
              <a:spcAft>
                <a:spcPts val="1200"/>
              </a:spcAft>
            </a:pPr>
            <a:r>
              <a:rPr lang="en-US" dirty="0"/>
              <a:t>Define the public parts by export keyword</a:t>
            </a:r>
          </a:p>
          <a:p>
            <a:pPr>
              <a:spcBef>
                <a:spcPts val="1200"/>
              </a:spcBef>
              <a:spcAft>
                <a:spcPts val="1200"/>
              </a:spcAft>
            </a:pPr>
            <a:r>
              <a:rPr lang="en-US" dirty="0"/>
              <a:t>You can split one module into different files</a:t>
            </a:r>
          </a:p>
          <a:p>
            <a:pPr>
              <a:spcBef>
                <a:spcPts val="1200"/>
              </a:spcBef>
              <a:spcAft>
                <a:spcPts val="1200"/>
              </a:spcAft>
            </a:pPr>
            <a:r>
              <a:rPr lang="en-US" dirty="0"/>
              <a:t>You can compile them to a single one</a:t>
            </a:r>
          </a:p>
          <a:p>
            <a:pPr>
              <a:spcBef>
                <a:spcPts val="1200"/>
              </a:spcBef>
              <a:spcAft>
                <a:spcPts val="1200"/>
              </a:spcAft>
            </a:pPr>
            <a:r>
              <a:rPr lang="en-US" dirty="0"/>
              <a:t>Possibility of external modules </a:t>
            </a:r>
            <a:endParaRPr lang="en-US" dirty="0" smtClean="0"/>
          </a:p>
          <a:p>
            <a:pPr>
              <a:spcBef>
                <a:spcPts val="1200"/>
              </a:spcBef>
              <a:spcAft>
                <a:spcPts val="1200"/>
              </a:spcAft>
            </a:pPr>
            <a:r>
              <a:rPr lang="en-US" dirty="0" smtClean="0"/>
              <a:t>Can </a:t>
            </a:r>
            <a:r>
              <a:rPr lang="en-US" dirty="0"/>
              <a:t>be used with external libraries</a:t>
            </a:r>
          </a:p>
          <a:p>
            <a:endParaRPr lang="en-US" dirty="0"/>
          </a:p>
        </p:txBody>
      </p:sp>
    </p:spTree>
    <p:extLst>
      <p:ext uri="{BB962C8B-B14F-4D97-AF65-F5344CB8AC3E}">
        <p14:creationId xmlns:p14="http://schemas.microsoft.com/office/powerpoint/2010/main" val="2375322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pPr>
              <a:spcBef>
                <a:spcPts val="1200"/>
              </a:spcBef>
              <a:spcAft>
                <a:spcPts val="1200"/>
              </a:spcAft>
            </a:pPr>
            <a:r>
              <a:rPr lang="en-US" dirty="0"/>
              <a:t>Can define the types of the parameters</a:t>
            </a:r>
          </a:p>
          <a:p>
            <a:pPr>
              <a:spcBef>
                <a:spcPts val="1200"/>
              </a:spcBef>
              <a:spcAft>
                <a:spcPts val="1200"/>
              </a:spcAft>
            </a:pPr>
            <a:r>
              <a:rPr lang="en-US" dirty="0"/>
              <a:t>Can define their return value</a:t>
            </a:r>
          </a:p>
          <a:p>
            <a:pPr>
              <a:spcBef>
                <a:spcPts val="1200"/>
              </a:spcBef>
              <a:spcAft>
                <a:spcPts val="1200"/>
              </a:spcAft>
            </a:pPr>
            <a:r>
              <a:rPr lang="en-US" dirty="0"/>
              <a:t>Can define typed pointers</a:t>
            </a:r>
          </a:p>
          <a:p>
            <a:pPr>
              <a:spcBef>
                <a:spcPts val="1200"/>
              </a:spcBef>
              <a:spcAft>
                <a:spcPts val="1200"/>
              </a:spcAft>
            </a:pPr>
            <a:r>
              <a:rPr lang="en-US" dirty="0"/>
              <a:t>Can have optional or default parameters</a:t>
            </a:r>
          </a:p>
          <a:p>
            <a:pPr>
              <a:spcBef>
                <a:spcPts val="1200"/>
              </a:spcBef>
              <a:spcAft>
                <a:spcPts val="1200"/>
              </a:spcAft>
            </a:pPr>
            <a:r>
              <a:rPr lang="en-US" dirty="0"/>
              <a:t>Can define collection parameters</a:t>
            </a:r>
          </a:p>
          <a:p>
            <a:pPr>
              <a:spcBef>
                <a:spcPts val="1200"/>
              </a:spcBef>
              <a:spcAft>
                <a:spcPts val="1200"/>
              </a:spcAft>
            </a:pPr>
            <a:r>
              <a:rPr lang="en-US" dirty="0"/>
              <a:t>Can be used as lambda expressions</a:t>
            </a:r>
          </a:p>
          <a:p>
            <a:pPr>
              <a:spcBef>
                <a:spcPts val="1200"/>
              </a:spcBef>
              <a:spcAft>
                <a:spcPts val="1200"/>
              </a:spcAft>
            </a:pPr>
            <a:r>
              <a:rPr lang="en-US" dirty="0"/>
              <a:t>Can have overloads based on their parameters</a:t>
            </a:r>
          </a:p>
          <a:p>
            <a:pPr marL="0" indent="0">
              <a:buNone/>
            </a:pPr>
            <a:endParaRPr lang="en-US" dirty="0"/>
          </a:p>
        </p:txBody>
      </p:sp>
    </p:spTree>
    <p:extLst>
      <p:ext uri="{BB962C8B-B14F-4D97-AF65-F5344CB8AC3E}">
        <p14:creationId xmlns:p14="http://schemas.microsoft.com/office/powerpoint/2010/main" val="409604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p:txBody>
          <a:bodyPr/>
          <a:lstStyle/>
          <a:p>
            <a:pPr>
              <a:spcBef>
                <a:spcPts val="1800"/>
              </a:spcBef>
              <a:spcAft>
                <a:spcPts val="1800"/>
              </a:spcAft>
            </a:pPr>
            <a:r>
              <a:rPr lang="en-US" dirty="0"/>
              <a:t>Provides reusability</a:t>
            </a:r>
          </a:p>
          <a:p>
            <a:pPr>
              <a:spcBef>
                <a:spcPts val="1800"/>
              </a:spcBef>
              <a:spcAft>
                <a:spcPts val="1800"/>
              </a:spcAft>
            </a:pPr>
            <a:r>
              <a:rPr lang="en-US" dirty="0"/>
              <a:t>Generic functions</a:t>
            </a:r>
          </a:p>
          <a:p>
            <a:pPr>
              <a:spcBef>
                <a:spcPts val="1800"/>
              </a:spcBef>
              <a:spcAft>
                <a:spcPts val="1800"/>
              </a:spcAft>
            </a:pPr>
            <a:r>
              <a:rPr lang="en-US" dirty="0"/>
              <a:t>Generic classes</a:t>
            </a:r>
          </a:p>
          <a:p>
            <a:pPr>
              <a:spcBef>
                <a:spcPts val="1800"/>
              </a:spcBef>
              <a:spcAft>
                <a:spcPts val="1800"/>
              </a:spcAft>
            </a:pPr>
            <a:r>
              <a:rPr lang="en-US" dirty="0"/>
              <a:t>Gives you types checking and </a:t>
            </a:r>
            <a:r>
              <a:rPr lang="en-US" dirty="0" smtClean="0"/>
              <a:t>constrains</a:t>
            </a:r>
            <a:endParaRPr lang="en-US" dirty="0"/>
          </a:p>
        </p:txBody>
      </p:sp>
    </p:spTree>
    <p:extLst>
      <p:ext uri="{BB962C8B-B14F-4D97-AF65-F5344CB8AC3E}">
        <p14:creationId xmlns:p14="http://schemas.microsoft.com/office/powerpoint/2010/main" val="2416511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95</TotalTime>
  <Words>371</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What is TypeScript </vt:lpstr>
      <vt:lpstr>Basic Types</vt:lpstr>
      <vt:lpstr>Interfaces</vt:lpstr>
      <vt:lpstr>Classes</vt:lpstr>
      <vt:lpstr>Modules</vt:lpstr>
      <vt:lpstr>Functions</vt:lpstr>
      <vt:lpstr>Generics</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Fundamentals</dc:title>
  <dc:creator>Ivan Petkov</dc:creator>
  <cp:lastModifiedBy>Assen Illiev</cp:lastModifiedBy>
  <cp:revision>26</cp:revision>
  <dcterms:created xsi:type="dcterms:W3CDTF">2016-05-14T12:08:02Z</dcterms:created>
  <dcterms:modified xsi:type="dcterms:W3CDTF">2016-05-17T09:16:50Z</dcterms:modified>
</cp:coreProperties>
</file>