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5"/>
  </p:notesMasterIdLst>
  <p:handoutMasterIdLst>
    <p:handoutMasterId r:id="rId16"/>
  </p:handoutMasterIdLst>
  <p:sldIdLst>
    <p:sldId id="448" r:id="rId5"/>
    <p:sldId id="451" r:id="rId6"/>
    <p:sldId id="466" r:id="rId7"/>
    <p:sldId id="271" r:id="rId8"/>
    <p:sldId id="464" r:id="rId9"/>
    <p:sldId id="457" r:id="rId10"/>
    <p:sldId id="353" r:id="rId11"/>
    <p:sldId id="354" r:id="rId12"/>
    <p:sldId id="465" r:id="rId13"/>
    <p:sldId id="468" r:id="rId14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7" autoAdjust="0"/>
    <p:restoredTop sz="96388" autoAdjust="0"/>
  </p:normalViewPr>
  <p:slideViewPr>
    <p:cSldViewPr snapToGrid="0">
      <p:cViewPr varScale="1">
        <p:scale>
          <a:sx n="151" d="100"/>
          <a:sy n="151" d="100"/>
        </p:scale>
        <p:origin x="144" y="174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6"/>
            <a:ext cx="833274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1"/>
            <a:ext cx="8329612" cy="31473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11" r:id="rId9"/>
    <p:sldLayoutId id="2147483749" r:id="rId10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tackoverflow.com/questions/12694530/what-is-typescript-and-why-would-i-use-it-in-place-of-javascrip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1115690"/>
          </a:xfrm>
        </p:spPr>
        <p:txBody>
          <a:bodyPr/>
          <a:lstStyle/>
          <a:p>
            <a:r>
              <a:rPr lang="en-US" dirty="0" err="1"/>
              <a:t>TypeScript</a:t>
            </a:r>
            <a:r>
              <a:rPr lang="en-US" dirty="0"/>
              <a:t> </a:t>
            </a:r>
          </a:p>
          <a:p>
            <a:r>
              <a:rPr lang="en-US" dirty="0"/>
              <a:t>Fundamentals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MAY 18 </a:t>
            </a:r>
            <a:r>
              <a:rPr lang="en-US" dirty="0" smtClean="0">
                <a:latin typeface="Trebuchet MS"/>
                <a:cs typeface="Trebuchet MS"/>
              </a:rPr>
              <a:t>2016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27880" y="3474771"/>
            <a:ext cx="7450669" cy="744805"/>
          </a:xfrm>
        </p:spPr>
        <p:txBody>
          <a:bodyPr>
            <a:noAutofit/>
          </a:bodyPr>
          <a:lstStyle/>
          <a:p>
            <a:r>
              <a:rPr lang="en-US" sz="3200" u="sng" dirty="0" smtClean="0"/>
              <a:t>Thank you !</a:t>
            </a:r>
            <a:endParaRPr lang="en-US" sz="3200" dirty="0"/>
          </a:p>
        </p:txBody>
      </p:sp>
      <p:pic>
        <p:nvPicPr>
          <p:cNvPr id="17" name="Picture Placeholder 16" descr="logo_cover_4.pn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0" y="41168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2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u="sng" dirty="0">
                <a:hlinkClick r:id="rId2"/>
              </a:rPr>
              <a:t>What is </a:t>
            </a:r>
            <a:r>
              <a:rPr lang="en-US" sz="3200" u="sng" dirty="0" err="1">
                <a:hlinkClick r:id="rId2"/>
              </a:rPr>
              <a:t>TypeScript</a:t>
            </a:r>
            <a:endParaRPr lang="en-US" sz="3200" dirty="0"/>
          </a:p>
        </p:txBody>
      </p:sp>
      <p:pic>
        <p:nvPicPr>
          <p:cNvPr id="17" name="Picture Placeholder 16" descr="logo_cover_4.png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0" y="41168"/>
            <a:ext cx="1447800" cy="14478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1106" y="2276473"/>
            <a:ext cx="7500343" cy="362731"/>
            <a:chOff x="448467" y="1385345"/>
            <a:chExt cx="10000456" cy="483641"/>
          </a:xfrm>
        </p:grpSpPr>
        <p:sp>
          <p:nvSpPr>
            <p:cNvPr id="18" name="TextBox 17"/>
            <p:cNvSpPr txBox="1"/>
            <p:nvPr/>
          </p:nvSpPr>
          <p:spPr>
            <a:xfrm>
              <a:off x="991816" y="1417581"/>
              <a:ext cx="9457107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JavaScript not a class-based object-oriented language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55931" y="1427189"/>
                <a:ext cx="246308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291106" y="2907427"/>
            <a:ext cx="8338543" cy="608952"/>
            <a:chOff x="448467" y="2074215"/>
            <a:chExt cx="11118056" cy="811935"/>
          </a:xfrm>
        </p:grpSpPr>
        <p:sp>
          <p:nvSpPr>
            <p:cNvPr id="24" name="TextBox 23"/>
            <p:cNvSpPr txBox="1"/>
            <p:nvPr/>
          </p:nvSpPr>
          <p:spPr>
            <a:xfrm>
              <a:off x="991816" y="2106451"/>
              <a:ext cx="10574707" cy="779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err="1"/>
                <a:t>TypeScript</a:t>
              </a:r>
              <a:r>
                <a:rPr lang="en-US" sz="1600" dirty="0"/>
                <a:t> is a strict superset of JavaScript, and adds </a:t>
              </a:r>
              <a:r>
                <a:rPr lang="en-US" sz="1600" b="1" dirty="0"/>
                <a:t>optional static typing</a:t>
              </a:r>
              <a:r>
                <a:rPr lang="en-US" sz="1600" dirty="0"/>
                <a:t> and </a:t>
              </a:r>
              <a:r>
                <a:rPr lang="en-US" sz="1600" b="1" dirty="0"/>
                <a:t>class-based object-oriented programming</a:t>
              </a:r>
              <a:r>
                <a:rPr lang="en-US" sz="1600" dirty="0"/>
                <a:t> to the language.</a:t>
              </a:r>
              <a:endParaRPr lang="en-US" sz="15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58000" y="2113322"/>
                <a:ext cx="246308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endParaRPr lang="en-US" sz="15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91106" y="3538379"/>
            <a:ext cx="7500343" cy="362731"/>
            <a:chOff x="448467" y="2763085"/>
            <a:chExt cx="10000457" cy="483641"/>
          </a:xfrm>
        </p:grpSpPr>
        <p:sp>
          <p:nvSpPr>
            <p:cNvPr id="29" name="TextBox 28"/>
            <p:cNvSpPr txBox="1"/>
            <p:nvPr/>
          </p:nvSpPr>
          <p:spPr>
            <a:xfrm>
              <a:off x="991818" y="2795321"/>
              <a:ext cx="945710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TypeScript</a:t>
              </a:r>
              <a:r>
                <a:rPr lang="en-US" sz="1600" dirty="0"/>
                <a:t> familiar with C#, Java and all strong typed languages.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58000" y="2802034"/>
                <a:ext cx="246308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291106" y="4140755"/>
            <a:ext cx="5455763" cy="362731"/>
            <a:chOff x="448467" y="3451955"/>
            <a:chExt cx="7274350" cy="483641"/>
          </a:xfrm>
        </p:grpSpPr>
        <p:sp>
          <p:nvSpPr>
            <p:cNvPr id="34" name="TextBox 33"/>
            <p:cNvSpPr txBox="1"/>
            <p:nvPr/>
          </p:nvSpPr>
          <p:spPr>
            <a:xfrm>
              <a:off x="991818" y="3484191"/>
              <a:ext cx="673099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Any browser. Any host. Any OS. Open Source.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58002" y="3490746"/>
                <a:ext cx="246308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endParaRPr lang="en-US" sz="15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483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logo_cover_4.pn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0" y="41168"/>
            <a:ext cx="1447800" cy="14478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22856" y="1812266"/>
            <a:ext cx="7500343" cy="362731"/>
            <a:chOff x="448467" y="1385345"/>
            <a:chExt cx="10000456" cy="483641"/>
          </a:xfrm>
        </p:grpSpPr>
        <p:sp>
          <p:nvSpPr>
            <p:cNvPr id="18" name="TextBox 17"/>
            <p:cNvSpPr txBox="1"/>
            <p:nvPr/>
          </p:nvSpPr>
          <p:spPr>
            <a:xfrm>
              <a:off x="991816" y="1417581"/>
              <a:ext cx="9457107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Basic Types</a:t>
              </a:r>
              <a:endParaRPr lang="en-US" sz="160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55931" y="1427189"/>
                <a:ext cx="246308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322856" y="2257995"/>
            <a:ext cx="7500343" cy="362731"/>
            <a:chOff x="448467" y="1385345"/>
            <a:chExt cx="10000456" cy="483641"/>
          </a:xfrm>
        </p:grpSpPr>
        <p:sp>
          <p:nvSpPr>
            <p:cNvPr id="39" name="TextBox 38"/>
            <p:cNvSpPr txBox="1"/>
            <p:nvPr/>
          </p:nvSpPr>
          <p:spPr>
            <a:xfrm>
              <a:off x="991816" y="1417581"/>
              <a:ext cx="9457107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Functions</a:t>
              </a:r>
              <a:endParaRPr lang="en-US" sz="1600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55931" y="1427189"/>
                <a:ext cx="246308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322856" y="2710650"/>
            <a:ext cx="7500343" cy="362731"/>
            <a:chOff x="448467" y="1385345"/>
            <a:chExt cx="10000456" cy="483641"/>
          </a:xfrm>
        </p:grpSpPr>
        <p:sp>
          <p:nvSpPr>
            <p:cNvPr id="44" name="TextBox 43"/>
            <p:cNvSpPr txBox="1"/>
            <p:nvPr/>
          </p:nvSpPr>
          <p:spPr>
            <a:xfrm>
              <a:off x="991816" y="1417581"/>
              <a:ext cx="9457107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Interfaces</a:t>
              </a:r>
              <a:endParaRPr lang="en-US" sz="1600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55931" y="1427189"/>
                <a:ext cx="246308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322856" y="3163305"/>
            <a:ext cx="7500343" cy="362731"/>
            <a:chOff x="448467" y="1385345"/>
            <a:chExt cx="10000456" cy="483641"/>
          </a:xfrm>
        </p:grpSpPr>
        <p:sp>
          <p:nvSpPr>
            <p:cNvPr id="49" name="TextBox 48"/>
            <p:cNvSpPr txBox="1"/>
            <p:nvPr/>
          </p:nvSpPr>
          <p:spPr>
            <a:xfrm>
              <a:off x="991816" y="1417581"/>
              <a:ext cx="9457107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Classes</a:t>
              </a:r>
              <a:endParaRPr lang="en-US" sz="1600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55931" y="1427189"/>
                <a:ext cx="246308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322856" y="3615960"/>
            <a:ext cx="7500344" cy="362732"/>
            <a:chOff x="448467" y="1385345"/>
            <a:chExt cx="10000457" cy="483642"/>
          </a:xfrm>
        </p:grpSpPr>
        <p:sp>
          <p:nvSpPr>
            <p:cNvPr id="54" name="TextBox 53"/>
            <p:cNvSpPr txBox="1"/>
            <p:nvPr/>
          </p:nvSpPr>
          <p:spPr>
            <a:xfrm>
              <a:off x="991817" y="1417582"/>
              <a:ext cx="9457107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Modules</a:t>
              </a:r>
              <a:endParaRPr lang="en-US" sz="1600" dirty="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55931" y="1427189"/>
                <a:ext cx="246308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322856" y="4066219"/>
            <a:ext cx="7500343" cy="362731"/>
            <a:chOff x="448467" y="1385345"/>
            <a:chExt cx="10000456" cy="483641"/>
          </a:xfrm>
        </p:grpSpPr>
        <p:sp>
          <p:nvSpPr>
            <p:cNvPr id="59" name="TextBox 58"/>
            <p:cNvSpPr txBox="1"/>
            <p:nvPr/>
          </p:nvSpPr>
          <p:spPr>
            <a:xfrm>
              <a:off x="991816" y="1417581"/>
              <a:ext cx="9457107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Generics</a:t>
              </a:r>
              <a:endParaRPr lang="en-US" sz="1600" dirty="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55931" y="1427189"/>
                <a:ext cx="246308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endParaRPr lang="en-US" sz="15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961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Types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2473" y="809625"/>
            <a:ext cx="8339328" cy="3652647"/>
          </a:xfrm>
        </p:spPr>
        <p:txBody>
          <a:bodyPr>
            <a:normAutofit fontScale="92500" lnSpcReduction="20000"/>
          </a:bodyPr>
          <a:lstStyle/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smtClean="0">
                <a:cs typeface="Trebuchet MS"/>
              </a:rPr>
              <a:t>Boolean </a:t>
            </a:r>
            <a:r>
              <a:rPr lang="en-US" dirty="0">
                <a:cs typeface="Trebuchet MS"/>
              </a:rPr>
              <a:t>- true or </a:t>
            </a:r>
            <a:r>
              <a:rPr lang="en-US" dirty="0" smtClean="0">
                <a:cs typeface="Trebuchet MS"/>
              </a:rPr>
              <a:t>false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>
              <a:cs typeface="Trebuchet MS"/>
            </a:endParaRP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>
                <a:cs typeface="Trebuchet MS"/>
              </a:rPr>
              <a:t>String </a:t>
            </a:r>
            <a:r>
              <a:rPr lang="en-US" dirty="0" smtClean="0">
                <a:cs typeface="Trebuchet MS"/>
              </a:rPr>
              <a:t>– text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>
              <a:cs typeface="Trebuchet MS"/>
            </a:endParaRP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>
                <a:cs typeface="Trebuchet MS"/>
              </a:rPr>
              <a:t>Number – integer or floating point </a:t>
            </a:r>
            <a:r>
              <a:rPr lang="en-US" dirty="0" smtClean="0">
                <a:cs typeface="Trebuchet MS"/>
              </a:rPr>
              <a:t>number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>
              <a:cs typeface="Trebuchet MS"/>
            </a:endParaRP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>
                <a:cs typeface="Trebuchet MS"/>
              </a:rPr>
              <a:t>Array – collection of </a:t>
            </a:r>
            <a:r>
              <a:rPr lang="en-US" dirty="0" smtClean="0">
                <a:cs typeface="Trebuchet MS"/>
              </a:rPr>
              <a:t>types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>
              <a:cs typeface="Trebuchet MS"/>
            </a:endParaRP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>
                <a:cs typeface="Trebuchet MS"/>
              </a:rPr>
              <a:t>Object – base </a:t>
            </a:r>
            <a:r>
              <a:rPr lang="en-US" dirty="0" smtClean="0">
                <a:cs typeface="Trebuchet MS"/>
              </a:rPr>
              <a:t>object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sz="1500" dirty="0">
              <a:cs typeface="Trebuchet MS"/>
            </a:endParaRP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 err="1">
                <a:cs typeface="Trebuchet MS"/>
              </a:rPr>
              <a:t>Enum</a:t>
            </a:r>
            <a:r>
              <a:rPr lang="en-US" dirty="0">
                <a:cs typeface="Trebuchet MS"/>
              </a:rPr>
              <a:t> – </a:t>
            </a:r>
            <a:r>
              <a:rPr lang="en-US" dirty="0" smtClean="0">
                <a:cs typeface="Trebuchet MS"/>
              </a:rPr>
              <a:t>enumeration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>
              <a:cs typeface="Trebuchet MS"/>
            </a:endParaRP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>
                <a:cs typeface="Trebuchet MS"/>
              </a:rPr>
              <a:t>Any – dynamic types, can be </a:t>
            </a:r>
            <a:r>
              <a:rPr lang="en-US" dirty="0" smtClean="0">
                <a:cs typeface="Trebuchet MS"/>
              </a:rPr>
              <a:t>everything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>
              <a:cs typeface="Trebuchet MS"/>
            </a:endParaRP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>
                <a:cs typeface="Trebuchet MS"/>
              </a:rPr>
              <a:t>Void – no </a:t>
            </a:r>
            <a:r>
              <a:rPr lang="en-US" dirty="0" smtClean="0">
                <a:cs typeface="Trebuchet MS"/>
              </a:rPr>
              <a:t>value</a:t>
            </a:r>
            <a:endParaRPr lang="en-US" dirty="0" smtClean="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89549" y="884635"/>
            <a:ext cx="8563926" cy="3982639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define the types of the parameters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define their return value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define typed pointers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have optional or default parameters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define collection parameters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be used as lambda expressions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have overloads based on their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7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1400" dirty="0"/>
              <a:t>Can define properties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1400" dirty="0"/>
              <a:t>Can define optional properties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1400" dirty="0"/>
              <a:t>Can define methods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1400" dirty="0"/>
              <a:t>Can define indexers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z="1400" dirty="0"/>
              <a:t>Can extend other interfaces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278621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0025" y="670792"/>
            <a:ext cx="5448300" cy="425347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sz="1300" dirty="0" smtClean="0"/>
              <a:t>Can </a:t>
            </a:r>
            <a:r>
              <a:rPr lang="en-US" sz="1300" dirty="0"/>
              <a:t>implement </a:t>
            </a:r>
            <a:r>
              <a:rPr lang="en-US" sz="1300" dirty="0" smtClean="0"/>
              <a:t>properties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sz="1300" dirty="0"/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sz="1300" dirty="0"/>
              <a:t>Can define getters or setters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sz="1300" dirty="0" smtClean="0"/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sz="1300" dirty="0" smtClean="0"/>
              <a:t>Can </a:t>
            </a:r>
            <a:r>
              <a:rPr lang="en-US" sz="1300" dirty="0"/>
              <a:t>have </a:t>
            </a:r>
            <a:r>
              <a:rPr lang="en-US" sz="1300" dirty="0" smtClean="0"/>
              <a:t>constructors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sz="1300" dirty="0"/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sz="1300" dirty="0"/>
              <a:t>Can have </a:t>
            </a:r>
            <a:r>
              <a:rPr lang="en-US" sz="1300" dirty="0" smtClean="0"/>
              <a:t>methods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sz="1300" dirty="0"/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sz="1300" dirty="0"/>
              <a:t>Have this referring to the current </a:t>
            </a:r>
            <a:r>
              <a:rPr lang="en-US" sz="1300" dirty="0" smtClean="0"/>
              <a:t>instance</a:t>
            </a:r>
          </a:p>
          <a:p>
            <a:pPr>
              <a:lnSpc>
                <a:spcPct val="130000"/>
              </a:lnSpc>
            </a:pPr>
            <a:endParaRPr lang="en-US" sz="1300" dirty="0"/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sz="1300" dirty="0"/>
              <a:t>Can define private/public </a:t>
            </a:r>
            <a:r>
              <a:rPr lang="en-US" sz="1300" dirty="0" smtClean="0"/>
              <a:t>parts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sz="1300" dirty="0"/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sz="1300" dirty="0" smtClean="0"/>
              <a:t>Can </a:t>
            </a:r>
            <a:r>
              <a:rPr lang="en-US" sz="1300" dirty="0"/>
              <a:t>define static </a:t>
            </a:r>
            <a:r>
              <a:rPr lang="en-US" sz="1300" dirty="0" smtClean="0"/>
              <a:t>parts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sz="1300" dirty="0" smtClean="0"/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sz="1300" dirty="0"/>
              <a:t>Can extend other classes (super is base)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sz="1300" dirty="0" smtClean="0"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751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110" y="975845"/>
            <a:ext cx="3942682" cy="45735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/>
              <a:t>Organize your code into </a:t>
            </a:r>
            <a:r>
              <a:rPr lang="en-US" dirty="0" smtClean="0"/>
              <a:t>subsystems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/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/>
              <a:t>Created by the module </a:t>
            </a:r>
            <a:r>
              <a:rPr lang="en-US" dirty="0" smtClean="0"/>
              <a:t>keyword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/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/>
              <a:t>Define the public parts by export </a:t>
            </a:r>
            <a:r>
              <a:rPr lang="en-US" dirty="0" smtClean="0"/>
              <a:t>keyword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/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/>
              <a:t>You can split one module into different </a:t>
            </a:r>
            <a:r>
              <a:rPr lang="en-US" dirty="0" smtClean="0"/>
              <a:t>files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/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/>
              <a:t>You can compile them to a single </a:t>
            </a:r>
            <a:r>
              <a:rPr lang="en-US" dirty="0" smtClean="0"/>
              <a:t>one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/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/>
              <a:t>Possibility of external modules </a:t>
            </a:r>
            <a:endParaRPr lang="en-US" dirty="0" smtClean="0"/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/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r>
              <a:rPr lang="en-US" dirty="0"/>
              <a:t>Can be used with external libraries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cs typeface="Trebuchet MS"/>
              </a:rPr>
              <a:t> </a:t>
            </a: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 smtClean="0">
              <a:cs typeface="Trebuchet MS"/>
            </a:endParaRPr>
          </a:p>
          <a:p>
            <a:pPr marL="214313" indent="-214313">
              <a:lnSpc>
                <a:spcPct val="130000"/>
              </a:lnSpc>
              <a:buFont typeface="Arial"/>
              <a:buChar char="•"/>
            </a:pPr>
            <a:endParaRPr lang="en-US" dirty="0" smtClean="0"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4780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18149" y="1332311"/>
            <a:ext cx="8271826" cy="314732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Provides reusability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Generic functions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Generic classes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Gives you types checking and constrains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8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sharepoint/v3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21805</TotalTime>
  <Words>243</Words>
  <Application>Microsoft Office PowerPoint</Application>
  <PresentationFormat>On-screen Show (16:9)</PresentationFormat>
  <Paragraphs>84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Ivan Petkov</cp:lastModifiedBy>
  <cp:revision>1015</cp:revision>
  <cp:lastPrinted>2014-07-09T13:30:36Z</cp:lastPrinted>
  <dcterms:created xsi:type="dcterms:W3CDTF">2014-07-08T13:27:24Z</dcterms:created>
  <dcterms:modified xsi:type="dcterms:W3CDTF">2016-05-18T06:10:40Z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