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8"/>
  </p:notesMasterIdLst>
  <p:handoutMasterIdLst>
    <p:handoutMasterId r:id="rId19"/>
  </p:handoutMasterIdLst>
  <p:sldIdLst>
    <p:sldId id="448" r:id="rId5"/>
    <p:sldId id="451" r:id="rId6"/>
    <p:sldId id="466" r:id="rId7"/>
    <p:sldId id="271" r:id="rId8"/>
    <p:sldId id="464" r:id="rId9"/>
    <p:sldId id="457" r:id="rId10"/>
    <p:sldId id="353" r:id="rId11"/>
    <p:sldId id="354" r:id="rId12"/>
    <p:sldId id="465" r:id="rId13"/>
    <p:sldId id="469" r:id="rId14"/>
    <p:sldId id="470" r:id="rId15"/>
    <p:sldId id="471" r:id="rId16"/>
    <p:sldId id="468" r:id="rId17"/>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7" autoAdjust="0"/>
    <p:restoredTop sz="96388" autoAdjust="0"/>
  </p:normalViewPr>
  <p:slideViewPr>
    <p:cSldViewPr snapToGrid="0">
      <p:cViewPr varScale="1">
        <p:scale>
          <a:sx n="146" d="100"/>
          <a:sy n="146" d="100"/>
        </p:scale>
        <p:origin x="498" y="126"/>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5/18/2016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5/18/2016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54" r:id="rId7"/>
    <p:sldLayoutId id="2147483755" r:id="rId8"/>
    <p:sldLayoutId id="2147483711" r:id="rId9"/>
    <p:sldLayoutId id="2147483749" r:id="rId10"/>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ackoverflow.com/questions/12694530/what-is-typescript-and-why-would-i-use-it-in-place-of-javascript"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115690"/>
          </a:xfrm>
        </p:spPr>
        <p:txBody>
          <a:bodyPr/>
          <a:lstStyle/>
          <a:p>
            <a:r>
              <a:rPr lang="en-US" dirty="0" err="1"/>
              <a:t>TypeScript</a:t>
            </a:r>
            <a:r>
              <a:rPr lang="en-US" dirty="0"/>
              <a:t> </a:t>
            </a:r>
          </a:p>
          <a:p>
            <a:r>
              <a:rPr lang="en-US" dirty="0"/>
              <a:t>Fundamentals</a:t>
            </a:r>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MAY 18 2016</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
        <p:nvSpPr>
          <p:cNvPr id="2" name="Text Placeholder 1"/>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529" y="1959712"/>
            <a:ext cx="8329612" cy="2958927"/>
          </a:xfrm>
        </p:spPr>
        <p:txBody>
          <a:bodyPr>
            <a:normAutofit fontScale="70000" lnSpcReduction="20000"/>
          </a:bodyPr>
          <a:lstStyle/>
          <a:p>
            <a:pPr defTabSz="914400" eaLnBrk="0" fontAlgn="base" hangingPunct="0">
              <a:lnSpc>
                <a:spcPct val="100000"/>
              </a:lnSpc>
              <a:spcBef>
                <a:spcPct val="0"/>
              </a:spcBef>
              <a:spcAft>
                <a:spcPct val="0"/>
              </a:spcAft>
              <a:buClrTx/>
            </a:pPr>
            <a:r>
              <a:rPr lang="en-US" dirty="0" smtClean="0"/>
              <a:t>Class Decorators -	</a:t>
            </a:r>
            <a:r>
              <a:rPr lang="en-US" altLang="en-US" dirty="0" smtClean="0">
                <a:solidFill>
                  <a:schemeClr val="accent2">
                    <a:lumMod val="50000"/>
                  </a:schemeClr>
                </a:solidFill>
                <a:cs typeface="Arial" panose="020B0604020202020204" pitchFamily="34" charset="0"/>
              </a:rPr>
              <a:t>declare </a:t>
            </a:r>
            <a:r>
              <a:rPr lang="en-US" altLang="en-US" dirty="0">
                <a:solidFill>
                  <a:schemeClr val="accent2">
                    <a:lumMod val="50000"/>
                  </a:schemeClr>
                </a:solidFill>
                <a:cs typeface="Arial" panose="020B0604020202020204" pitchFamily="34" charset="0"/>
              </a:rPr>
              <a:t>type </a:t>
            </a:r>
            <a:r>
              <a:rPr lang="en-US" altLang="en-US" dirty="0" err="1">
                <a:solidFill>
                  <a:schemeClr val="accent2">
                    <a:lumMod val="50000"/>
                  </a:schemeClr>
                </a:solidFill>
                <a:cs typeface="Arial" panose="020B0604020202020204" pitchFamily="34" charset="0"/>
              </a:rPr>
              <a:t>ClassDecorator</a:t>
            </a:r>
            <a:r>
              <a:rPr lang="en-US" altLang="en-US" dirty="0">
                <a:solidFill>
                  <a:schemeClr val="accent2">
                    <a:lumMod val="50000"/>
                  </a:schemeClr>
                </a:solidFill>
                <a:cs typeface="Arial" panose="020B0604020202020204" pitchFamily="34" charset="0"/>
              </a:rPr>
              <a:t> = &lt;</a:t>
            </a:r>
            <a:r>
              <a:rPr lang="en-US" altLang="en-US" dirty="0" err="1">
                <a:solidFill>
                  <a:schemeClr val="accent2">
                    <a:lumMod val="50000"/>
                  </a:schemeClr>
                </a:solidFill>
                <a:cs typeface="Arial" panose="020B0604020202020204" pitchFamily="34" charset="0"/>
              </a:rPr>
              <a:t>TFunction</a:t>
            </a:r>
            <a:r>
              <a:rPr lang="en-US" altLang="en-US" dirty="0">
                <a:solidFill>
                  <a:schemeClr val="accent2">
                    <a:lumMod val="50000"/>
                  </a:schemeClr>
                </a:solidFill>
                <a:cs typeface="Arial" panose="020B0604020202020204" pitchFamily="34" charset="0"/>
              </a:rPr>
              <a:t> extends Function&gt;(</a:t>
            </a:r>
          </a:p>
          <a:p>
            <a:pPr marL="0" lvl="0" indent="0" defTabSz="914400" eaLnBrk="0" fontAlgn="base" hangingPunct="0">
              <a:lnSpc>
                <a:spcPct val="100000"/>
              </a:lnSpc>
              <a:spcBef>
                <a:spcPct val="0"/>
              </a:spcBef>
              <a:spcAft>
                <a:spcPct val="0"/>
              </a:spcAft>
              <a:buClrTx/>
              <a:buNone/>
            </a:pPr>
            <a:r>
              <a:rPr lang="en-US" altLang="en-US" dirty="0">
                <a:solidFill>
                  <a:schemeClr val="accent2">
                    <a:lumMod val="50000"/>
                  </a:schemeClr>
                </a:solidFill>
                <a:cs typeface="Arial" panose="020B0604020202020204" pitchFamily="34" charset="0"/>
              </a:rPr>
              <a:t>	</a:t>
            </a:r>
            <a:r>
              <a:rPr lang="en-US" altLang="en-US" dirty="0" smtClean="0">
                <a:solidFill>
                  <a:schemeClr val="accent2">
                    <a:lumMod val="50000"/>
                  </a:schemeClr>
                </a:solidFill>
                <a:cs typeface="Arial" panose="020B0604020202020204" pitchFamily="34" charset="0"/>
              </a:rPr>
              <a:t>		target</a:t>
            </a:r>
            <a:r>
              <a:rPr lang="en-US" altLang="en-US" dirty="0">
                <a:solidFill>
                  <a:schemeClr val="accent2">
                    <a:lumMod val="50000"/>
                  </a:schemeClr>
                </a:solidFill>
                <a:cs typeface="Arial" panose="020B0604020202020204" pitchFamily="34" charset="0"/>
              </a:rPr>
              <a:t>: </a:t>
            </a:r>
            <a:r>
              <a:rPr lang="en-US" altLang="en-US" dirty="0" err="1">
                <a:solidFill>
                  <a:schemeClr val="accent2">
                    <a:lumMod val="50000"/>
                  </a:schemeClr>
                </a:solidFill>
                <a:cs typeface="Arial" panose="020B0604020202020204" pitchFamily="34" charset="0"/>
              </a:rPr>
              <a:t>TFunction</a:t>
            </a:r>
            <a:r>
              <a:rPr lang="en-US" altLang="en-US" dirty="0">
                <a:solidFill>
                  <a:schemeClr val="accent2">
                    <a:lumMod val="50000"/>
                  </a:schemeClr>
                </a:solidFill>
                <a:cs typeface="Arial" panose="020B0604020202020204" pitchFamily="34" charset="0"/>
              </a:rPr>
              <a:t>) =&gt; </a:t>
            </a:r>
            <a:r>
              <a:rPr lang="en-US" altLang="en-US" dirty="0" err="1">
                <a:solidFill>
                  <a:schemeClr val="accent2">
                    <a:lumMod val="50000"/>
                  </a:schemeClr>
                </a:solidFill>
                <a:cs typeface="Arial" panose="020B0604020202020204" pitchFamily="34" charset="0"/>
              </a:rPr>
              <a:t>TFunction</a:t>
            </a:r>
            <a:r>
              <a:rPr lang="en-US" altLang="en-US" dirty="0">
                <a:solidFill>
                  <a:schemeClr val="accent2">
                    <a:lumMod val="50000"/>
                  </a:schemeClr>
                </a:solidFill>
                <a:cs typeface="Arial" panose="020B0604020202020204" pitchFamily="34" charset="0"/>
              </a:rPr>
              <a:t> | void; </a:t>
            </a:r>
            <a:endParaRPr lang="en-US" dirty="0" smtClean="0"/>
          </a:p>
          <a:p>
            <a:endParaRPr lang="en-US" dirty="0" smtClean="0"/>
          </a:p>
          <a:p>
            <a:pPr defTabSz="914400" eaLnBrk="0" fontAlgn="base" hangingPunct="0">
              <a:lnSpc>
                <a:spcPct val="100000"/>
              </a:lnSpc>
              <a:spcBef>
                <a:spcPct val="0"/>
              </a:spcBef>
              <a:spcAft>
                <a:spcPct val="0"/>
              </a:spcAft>
              <a:buClrTx/>
            </a:pPr>
            <a:r>
              <a:rPr lang="en-US" dirty="0" smtClean="0"/>
              <a:t>Method Decorators - 	</a:t>
            </a:r>
            <a:r>
              <a:rPr lang="en-US" altLang="en-US" dirty="0" smtClean="0">
                <a:solidFill>
                  <a:schemeClr val="accent2">
                    <a:lumMod val="50000"/>
                  </a:schemeClr>
                </a:solidFill>
                <a:cs typeface="Arial" panose="020B0604020202020204" pitchFamily="34" charset="0"/>
              </a:rPr>
              <a:t>declare </a:t>
            </a:r>
            <a:r>
              <a:rPr lang="en-US" altLang="en-US" dirty="0">
                <a:solidFill>
                  <a:schemeClr val="accent2">
                    <a:lumMod val="50000"/>
                  </a:schemeClr>
                </a:solidFill>
                <a:cs typeface="Arial" panose="020B0604020202020204" pitchFamily="34" charset="0"/>
              </a:rPr>
              <a:t>type </a:t>
            </a:r>
            <a:r>
              <a:rPr lang="en-US" altLang="en-US" dirty="0" err="1">
                <a:solidFill>
                  <a:schemeClr val="accent2">
                    <a:lumMod val="50000"/>
                  </a:schemeClr>
                </a:solidFill>
                <a:cs typeface="Arial" panose="020B0604020202020204" pitchFamily="34" charset="0"/>
              </a:rPr>
              <a:t>MethodDecorator</a:t>
            </a:r>
            <a:r>
              <a:rPr lang="en-US" altLang="en-US" dirty="0">
                <a:solidFill>
                  <a:schemeClr val="accent2">
                    <a:lumMod val="50000"/>
                  </a:schemeClr>
                </a:solidFill>
                <a:cs typeface="Arial" panose="020B0604020202020204" pitchFamily="34" charset="0"/>
              </a:rPr>
              <a:t> = &lt;T&gt;(	</a:t>
            </a:r>
          </a:p>
          <a:p>
            <a:pPr marL="0" lvl="0" indent="0" defTabSz="914400" eaLnBrk="0" fontAlgn="base" hangingPunct="0">
              <a:lnSpc>
                <a:spcPct val="100000"/>
              </a:lnSpc>
              <a:spcBef>
                <a:spcPct val="0"/>
              </a:spcBef>
              <a:spcAft>
                <a:spcPct val="0"/>
              </a:spcAft>
              <a:buClrTx/>
              <a:buNone/>
            </a:pPr>
            <a:r>
              <a:rPr lang="en-US" altLang="en-US" dirty="0">
                <a:solidFill>
                  <a:schemeClr val="accent2">
                    <a:lumMod val="50000"/>
                  </a:schemeClr>
                </a:solidFill>
                <a:cs typeface="Arial" panose="020B0604020202020204" pitchFamily="34" charset="0"/>
              </a:rPr>
              <a:t>	</a:t>
            </a:r>
            <a:r>
              <a:rPr lang="en-US" altLang="en-US" dirty="0" smtClean="0">
                <a:solidFill>
                  <a:schemeClr val="accent2">
                    <a:lumMod val="50000"/>
                  </a:schemeClr>
                </a:solidFill>
                <a:cs typeface="Arial" panose="020B0604020202020204" pitchFamily="34" charset="0"/>
              </a:rPr>
              <a:t>		target</a:t>
            </a:r>
            <a:r>
              <a:rPr lang="en-US" altLang="en-US" dirty="0">
                <a:solidFill>
                  <a:schemeClr val="accent2">
                    <a:lumMod val="50000"/>
                  </a:schemeClr>
                </a:solidFill>
                <a:cs typeface="Arial" panose="020B0604020202020204" pitchFamily="34" charset="0"/>
              </a:rPr>
              <a:t>: Object, </a:t>
            </a:r>
            <a:r>
              <a:rPr lang="en-US" altLang="en-US" dirty="0" err="1">
                <a:solidFill>
                  <a:schemeClr val="accent2">
                    <a:lumMod val="50000"/>
                  </a:schemeClr>
                </a:solidFill>
                <a:cs typeface="Arial" panose="020B0604020202020204" pitchFamily="34" charset="0"/>
              </a:rPr>
              <a:t>propertyKey</a:t>
            </a:r>
            <a:r>
              <a:rPr lang="en-US" altLang="en-US" dirty="0">
                <a:solidFill>
                  <a:schemeClr val="accent2">
                    <a:lumMod val="50000"/>
                  </a:schemeClr>
                </a:solidFill>
                <a:cs typeface="Arial" panose="020B0604020202020204" pitchFamily="34" charset="0"/>
              </a:rPr>
              <a:t>: string | symbol, </a:t>
            </a:r>
          </a:p>
          <a:p>
            <a:pPr marL="0" lvl="0" indent="0" defTabSz="914400" eaLnBrk="0" fontAlgn="base" hangingPunct="0">
              <a:lnSpc>
                <a:spcPct val="100000"/>
              </a:lnSpc>
              <a:spcBef>
                <a:spcPct val="0"/>
              </a:spcBef>
              <a:spcAft>
                <a:spcPct val="0"/>
              </a:spcAft>
              <a:buClrTx/>
              <a:buNone/>
            </a:pPr>
            <a:r>
              <a:rPr lang="en-US" altLang="en-US" dirty="0">
                <a:solidFill>
                  <a:schemeClr val="accent2">
                    <a:lumMod val="50000"/>
                  </a:schemeClr>
                </a:solidFill>
                <a:cs typeface="Arial" panose="020B0604020202020204" pitchFamily="34" charset="0"/>
              </a:rPr>
              <a:t>	</a:t>
            </a:r>
            <a:r>
              <a:rPr lang="en-US" altLang="en-US" dirty="0" smtClean="0">
                <a:solidFill>
                  <a:schemeClr val="accent2">
                    <a:lumMod val="50000"/>
                  </a:schemeClr>
                </a:solidFill>
                <a:cs typeface="Arial" panose="020B0604020202020204" pitchFamily="34" charset="0"/>
              </a:rPr>
              <a:t>		descriptor</a:t>
            </a:r>
            <a:r>
              <a:rPr lang="en-US" altLang="en-US" dirty="0">
                <a:solidFill>
                  <a:schemeClr val="accent2">
                    <a:lumMod val="50000"/>
                  </a:schemeClr>
                </a:solidFill>
                <a:cs typeface="Arial" panose="020B0604020202020204" pitchFamily="34" charset="0"/>
              </a:rPr>
              <a:t>: </a:t>
            </a:r>
            <a:r>
              <a:rPr lang="en-US" altLang="en-US" dirty="0" err="1">
                <a:solidFill>
                  <a:schemeClr val="accent2">
                    <a:lumMod val="50000"/>
                  </a:schemeClr>
                </a:solidFill>
                <a:cs typeface="Arial" panose="020B0604020202020204" pitchFamily="34" charset="0"/>
              </a:rPr>
              <a:t>TypedPropertyDescriptor</a:t>
            </a:r>
            <a:r>
              <a:rPr lang="en-US" altLang="en-US" dirty="0">
                <a:solidFill>
                  <a:schemeClr val="accent2">
                    <a:lumMod val="50000"/>
                  </a:schemeClr>
                </a:solidFill>
                <a:cs typeface="Arial" panose="020B0604020202020204" pitchFamily="34" charset="0"/>
              </a:rPr>
              <a:t>&lt;T&gt;) =&gt; </a:t>
            </a:r>
            <a:r>
              <a:rPr lang="en-US" altLang="en-US" dirty="0" err="1">
                <a:solidFill>
                  <a:schemeClr val="accent2">
                    <a:lumMod val="50000"/>
                  </a:schemeClr>
                </a:solidFill>
                <a:cs typeface="Arial" panose="020B0604020202020204" pitchFamily="34" charset="0"/>
              </a:rPr>
              <a:t>TypedPropertyDescriptor</a:t>
            </a:r>
            <a:r>
              <a:rPr lang="en-US" altLang="en-US" dirty="0">
                <a:solidFill>
                  <a:schemeClr val="accent2">
                    <a:lumMod val="50000"/>
                  </a:schemeClr>
                </a:solidFill>
                <a:cs typeface="Arial" panose="020B0604020202020204" pitchFamily="34" charset="0"/>
              </a:rPr>
              <a:t>&lt;T&gt; | void; </a:t>
            </a:r>
            <a:endParaRPr lang="en-US" dirty="0" smtClean="0"/>
          </a:p>
          <a:p>
            <a:endParaRPr lang="en-US" dirty="0" smtClean="0"/>
          </a:p>
          <a:p>
            <a:pPr defTabSz="914400" eaLnBrk="0" fontAlgn="base" hangingPunct="0">
              <a:lnSpc>
                <a:spcPct val="100000"/>
              </a:lnSpc>
              <a:spcBef>
                <a:spcPct val="0"/>
              </a:spcBef>
              <a:spcAft>
                <a:spcPct val="0"/>
              </a:spcAft>
              <a:buClrTx/>
            </a:pPr>
            <a:r>
              <a:rPr lang="en-US" dirty="0"/>
              <a:t>Property</a:t>
            </a:r>
            <a:r>
              <a:rPr lang="en-US" dirty="0" smtClean="0"/>
              <a:t> Decorators - 	</a:t>
            </a:r>
            <a:r>
              <a:rPr lang="en-US" altLang="en-US" dirty="0" smtClean="0">
                <a:solidFill>
                  <a:schemeClr val="accent2">
                    <a:lumMod val="50000"/>
                  </a:schemeClr>
                </a:solidFill>
                <a:cs typeface="Arial" panose="020B0604020202020204" pitchFamily="34" charset="0"/>
              </a:rPr>
              <a:t>declare </a:t>
            </a:r>
            <a:r>
              <a:rPr lang="en-US" altLang="en-US" dirty="0">
                <a:solidFill>
                  <a:schemeClr val="accent2">
                    <a:lumMod val="50000"/>
                  </a:schemeClr>
                </a:solidFill>
                <a:cs typeface="Arial" panose="020B0604020202020204" pitchFamily="34" charset="0"/>
              </a:rPr>
              <a:t>type </a:t>
            </a:r>
            <a:r>
              <a:rPr lang="en-US" altLang="en-US" dirty="0" err="1">
                <a:solidFill>
                  <a:schemeClr val="accent2">
                    <a:lumMod val="50000"/>
                  </a:schemeClr>
                </a:solidFill>
                <a:cs typeface="Arial" panose="020B0604020202020204" pitchFamily="34" charset="0"/>
              </a:rPr>
              <a:t>PropertyDecorator</a:t>
            </a:r>
            <a:r>
              <a:rPr lang="en-US" altLang="en-US" dirty="0">
                <a:solidFill>
                  <a:schemeClr val="accent2">
                    <a:lumMod val="50000"/>
                  </a:schemeClr>
                </a:solidFill>
                <a:cs typeface="Arial" panose="020B0604020202020204" pitchFamily="34" charset="0"/>
              </a:rPr>
              <a:t> = (</a:t>
            </a:r>
          </a:p>
          <a:p>
            <a:pPr marL="0" lvl="0" indent="0" defTabSz="914400" eaLnBrk="0" fontAlgn="base" hangingPunct="0">
              <a:lnSpc>
                <a:spcPct val="100000"/>
              </a:lnSpc>
              <a:spcBef>
                <a:spcPct val="0"/>
              </a:spcBef>
              <a:spcAft>
                <a:spcPct val="0"/>
              </a:spcAft>
              <a:buClrTx/>
              <a:buNone/>
            </a:pPr>
            <a:r>
              <a:rPr lang="en-US" altLang="en-US" dirty="0">
                <a:solidFill>
                  <a:schemeClr val="accent2">
                    <a:lumMod val="50000"/>
                  </a:schemeClr>
                </a:solidFill>
                <a:cs typeface="Arial" panose="020B0604020202020204" pitchFamily="34" charset="0"/>
              </a:rPr>
              <a:t>	</a:t>
            </a:r>
            <a:r>
              <a:rPr lang="en-US" altLang="en-US" dirty="0" smtClean="0">
                <a:solidFill>
                  <a:schemeClr val="accent2">
                    <a:lumMod val="50000"/>
                  </a:schemeClr>
                </a:solidFill>
                <a:cs typeface="Arial" panose="020B0604020202020204" pitchFamily="34" charset="0"/>
              </a:rPr>
              <a:t>		target</a:t>
            </a:r>
            <a:r>
              <a:rPr lang="en-US" altLang="en-US" dirty="0">
                <a:solidFill>
                  <a:schemeClr val="accent2">
                    <a:lumMod val="50000"/>
                  </a:schemeClr>
                </a:solidFill>
                <a:cs typeface="Arial" panose="020B0604020202020204" pitchFamily="34" charset="0"/>
              </a:rPr>
              <a:t>: Object, </a:t>
            </a:r>
          </a:p>
          <a:p>
            <a:pPr marL="0" lvl="0" indent="0" defTabSz="914400" eaLnBrk="0" fontAlgn="base" hangingPunct="0">
              <a:lnSpc>
                <a:spcPct val="100000"/>
              </a:lnSpc>
              <a:spcBef>
                <a:spcPct val="0"/>
              </a:spcBef>
              <a:spcAft>
                <a:spcPct val="0"/>
              </a:spcAft>
              <a:buClrTx/>
              <a:buNone/>
            </a:pPr>
            <a:r>
              <a:rPr lang="en-US" altLang="en-US" dirty="0">
                <a:solidFill>
                  <a:schemeClr val="accent2">
                    <a:lumMod val="50000"/>
                  </a:schemeClr>
                </a:solidFill>
                <a:cs typeface="Arial" panose="020B0604020202020204" pitchFamily="34" charset="0"/>
              </a:rPr>
              <a:t>	</a:t>
            </a:r>
            <a:r>
              <a:rPr lang="en-US" altLang="en-US" dirty="0" smtClean="0">
                <a:solidFill>
                  <a:schemeClr val="accent2">
                    <a:lumMod val="50000"/>
                  </a:schemeClr>
                </a:solidFill>
                <a:cs typeface="Arial" panose="020B0604020202020204" pitchFamily="34" charset="0"/>
              </a:rPr>
              <a:t>		</a:t>
            </a:r>
            <a:r>
              <a:rPr lang="en-US" altLang="en-US" dirty="0" err="1" smtClean="0">
                <a:solidFill>
                  <a:schemeClr val="accent2">
                    <a:lumMod val="50000"/>
                  </a:schemeClr>
                </a:solidFill>
                <a:cs typeface="Arial" panose="020B0604020202020204" pitchFamily="34" charset="0"/>
              </a:rPr>
              <a:t>propertyKey</a:t>
            </a:r>
            <a:r>
              <a:rPr lang="en-US" altLang="en-US" dirty="0">
                <a:solidFill>
                  <a:schemeClr val="accent2">
                    <a:lumMod val="50000"/>
                  </a:schemeClr>
                </a:solidFill>
                <a:cs typeface="Arial" panose="020B0604020202020204" pitchFamily="34" charset="0"/>
              </a:rPr>
              <a:t>: string | symbol) =&gt; void; </a:t>
            </a:r>
            <a:endParaRPr lang="en-US" altLang="en-US" dirty="0" smtClean="0">
              <a:solidFill>
                <a:schemeClr val="accent2">
                  <a:lumMod val="50000"/>
                </a:schemeClr>
              </a:solidFill>
              <a:cs typeface="Arial" panose="020B0604020202020204" pitchFamily="34" charset="0"/>
            </a:endParaRPr>
          </a:p>
          <a:p>
            <a:pPr marL="0" lvl="0" indent="0" defTabSz="914400" eaLnBrk="0" fontAlgn="base" hangingPunct="0">
              <a:lnSpc>
                <a:spcPct val="100000"/>
              </a:lnSpc>
              <a:spcBef>
                <a:spcPct val="0"/>
              </a:spcBef>
              <a:spcAft>
                <a:spcPct val="0"/>
              </a:spcAft>
              <a:buClrTx/>
              <a:buNone/>
            </a:pPr>
            <a:endParaRPr lang="en-US" altLang="en-US" dirty="0"/>
          </a:p>
          <a:p>
            <a:pPr marL="0" lvl="0" indent="0" defTabSz="914400" eaLnBrk="0" fontAlgn="base" hangingPunct="0">
              <a:lnSpc>
                <a:spcPct val="100000"/>
              </a:lnSpc>
              <a:spcBef>
                <a:spcPct val="0"/>
              </a:spcBef>
              <a:spcAft>
                <a:spcPct val="0"/>
              </a:spcAft>
              <a:buClrTx/>
              <a:buNone/>
            </a:pPr>
            <a:endParaRPr lang="en-US" dirty="0" smtClean="0"/>
          </a:p>
          <a:p>
            <a:pPr defTabSz="914400" eaLnBrk="0" fontAlgn="base" hangingPunct="0">
              <a:lnSpc>
                <a:spcPct val="100000"/>
              </a:lnSpc>
              <a:spcBef>
                <a:spcPct val="0"/>
              </a:spcBef>
              <a:spcAft>
                <a:spcPct val="0"/>
              </a:spcAft>
              <a:buClrTx/>
            </a:pPr>
            <a:r>
              <a:rPr lang="en-US" dirty="0"/>
              <a:t>Parameter</a:t>
            </a:r>
            <a:r>
              <a:rPr lang="en-US" dirty="0" smtClean="0"/>
              <a:t> Decorators - 	</a:t>
            </a:r>
            <a:r>
              <a:rPr lang="en-US" altLang="en-US" dirty="0" smtClean="0">
                <a:solidFill>
                  <a:schemeClr val="accent2">
                    <a:lumMod val="50000"/>
                  </a:schemeClr>
                </a:solidFill>
                <a:cs typeface="Arial" panose="020B0604020202020204" pitchFamily="34" charset="0"/>
              </a:rPr>
              <a:t>declare </a:t>
            </a:r>
            <a:r>
              <a:rPr lang="en-US" altLang="en-US" dirty="0">
                <a:solidFill>
                  <a:schemeClr val="accent2">
                    <a:lumMod val="50000"/>
                  </a:schemeClr>
                </a:solidFill>
                <a:cs typeface="Arial" panose="020B0604020202020204" pitchFamily="34" charset="0"/>
              </a:rPr>
              <a:t>type </a:t>
            </a:r>
            <a:r>
              <a:rPr lang="en-US" altLang="en-US" dirty="0" err="1">
                <a:solidFill>
                  <a:schemeClr val="accent2">
                    <a:lumMod val="50000"/>
                  </a:schemeClr>
                </a:solidFill>
                <a:cs typeface="Arial" panose="020B0604020202020204" pitchFamily="34" charset="0"/>
              </a:rPr>
              <a:t>ParameterDecorator</a:t>
            </a:r>
            <a:r>
              <a:rPr lang="en-US" altLang="en-US" dirty="0">
                <a:solidFill>
                  <a:schemeClr val="accent2">
                    <a:lumMod val="50000"/>
                  </a:schemeClr>
                </a:solidFill>
                <a:cs typeface="Arial" panose="020B0604020202020204" pitchFamily="34" charset="0"/>
              </a:rPr>
              <a:t> = (</a:t>
            </a:r>
          </a:p>
          <a:p>
            <a:pPr marL="0" lvl="0" indent="0" defTabSz="914400" eaLnBrk="0" fontAlgn="base" hangingPunct="0">
              <a:lnSpc>
                <a:spcPct val="100000"/>
              </a:lnSpc>
              <a:spcBef>
                <a:spcPct val="0"/>
              </a:spcBef>
              <a:spcAft>
                <a:spcPct val="0"/>
              </a:spcAft>
              <a:buClrTx/>
              <a:buNone/>
            </a:pPr>
            <a:r>
              <a:rPr lang="en-US" altLang="en-US" dirty="0">
                <a:solidFill>
                  <a:schemeClr val="accent2">
                    <a:lumMod val="50000"/>
                  </a:schemeClr>
                </a:solidFill>
                <a:cs typeface="Arial" panose="020B0604020202020204" pitchFamily="34" charset="0"/>
              </a:rPr>
              <a:t>	</a:t>
            </a:r>
            <a:r>
              <a:rPr lang="en-US" altLang="en-US" dirty="0" smtClean="0">
                <a:solidFill>
                  <a:schemeClr val="accent2">
                    <a:lumMod val="50000"/>
                  </a:schemeClr>
                </a:solidFill>
                <a:cs typeface="Arial" panose="020B0604020202020204" pitchFamily="34" charset="0"/>
              </a:rPr>
              <a:t>		target</a:t>
            </a:r>
            <a:r>
              <a:rPr lang="en-US" altLang="en-US" dirty="0">
                <a:solidFill>
                  <a:schemeClr val="accent2">
                    <a:lumMod val="50000"/>
                  </a:schemeClr>
                </a:solidFill>
                <a:cs typeface="Arial" panose="020B0604020202020204" pitchFamily="34" charset="0"/>
              </a:rPr>
              <a:t>: Object, </a:t>
            </a:r>
          </a:p>
          <a:p>
            <a:pPr marL="0" lvl="0" indent="0" defTabSz="914400" eaLnBrk="0" fontAlgn="base" hangingPunct="0">
              <a:lnSpc>
                <a:spcPct val="100000"/>
              </a:lnSpc>
              <a:spcBef>
                <a:spcPct val="0"/>
              </a:spcBef>
              <a:spcAft>
                <a:spcPct val="0"/>
              </a:spcAft>
              <a:buClrTx/>
              <a:buNone/>
            </a:pPr>
            <a:r>
              <a:rPr lang="en-US" altLang="en-US" dirty="0">
                <a:solidFill>
                  <a:schemeClr val="accent2">
                    <a:lumMod val="50000"/>
                  </a:schemeClr>
                </a:solidFill>
                <a:cs typeface="Arial" panose="020B0604020202020204" pitchFamily="34" charset="0"/>
              </a:rPr>
              <a:t>	</a:t>
            </a:r>
            <a:r>
              <a:rPr lang="en-US" altLang="en-US" dirty="0" smtClean="0">
                <a:solidFill>
                  <a:schemeClr val="accent2">
                    <a:lumMod val="50000"/>
                  </a:schemeClr>
                </a:solidFill>
                <a:cs typeface="Arial" panose="020B0604020202020204" pitchFamily="34" charset="0"/>
              </a:rPr>
              <a:t>		</a:t>
            </a:r>
            <a:r>
              <a:rPr lang="en-US" altLang="en-US" dirty="0" err="1" smtClean="0">
                <a:solidFill>
                  <a:schemeClr val="accent2">
                    <a:lumMod val="50000"/>
                  </a:schemeClr>
                </a:solidFill>
                <a:cs typeface="Arial" panose="020B0604020202020204" pitchFamily="34" charset="0"/>
              </a:rPr>
              <a:t>propertyKey</a:t>
            </a:r>
            <a:r>
              <a:rPr lang="en-US" altLang="en-US" dirty="0">
                <a:solidFill>
                  <a:schemeClr val="accent2">
                    <a:lumMod val="50000"/>
                  </a:schemeClr>
                </a:solidFill>
                <a:cs typeface="Arial" panose="020B0604020202020204" pitchFamily="34" charset="0"/>
              </a:rPr>
              <a:t>: string | symbol, </a:t>
            </a:r>
          </a:p>
          <a:p>
            <a:pPr marL="0" lvl="0" indent="0" defTabSz="914400" eaLnBrk="0" fontAlgn="base" hangingPunct="0">
              <a:lnSpc>
                <a:spcPct val="100000"/>
              </a:lnSpc>
              <a:spcBef>
                <a:spcPct val="0"/>
              </a:spcBef>
              <a:spcAft>
                <a:spcPct val="0"/>
              </a:spcAft>
              <a:buClrTx/>
              <a:buNone/>
            </a:pPr>
            <a:r>
              <a:rPr lang="en-US" altLang="en-US" dirty="0">
                <a:solidFill>
                  <a:schemeClr val="accent2">
                    <a:lumMod val="50000"/>
                  </a:schemeClr>
                </a:solidFill>
                <a:cs typeface="Arial" panose="020B0604020202020204" pitchFamily="34" charset="0"/>
              </a:rPr>
              <a:t>	</a:t>
            </a:r>
            <a:r>
              <a:rPr lang="en-US" altLang="en-US" dirty="0" smtClean="0">
                <a:solidFill>
                  <a:schemeClr val="accent2">
                    <a:lumMod val="50000"/>
                  </a:schemeClr>
                </a:solidFill>
                <a:cs typeface="Arial" panose="020B0604020202020204" pitchFamily="34" charset="0"/>
              </a:rPr>
              <a:t>		</a:t>
            </a:r>
            <a:r>
              <a:rPr lang="en-US" altLang="en-US" dirty="0" err="1" smtClean="0">
                <a:solidFill>
                  <a:schemeClr val="accent2">
                    <a:lumMod val="50000"/>
                  </a:schemeClr>
                </a:solidFill>
                <a:cs typeface="Arial" panose="020B0604020202020204" pitchFamily="34" charset="0"/>
              </a:rPr>
              <a:t>parameterIndex</a:t>
            </a:r>
            <a:r>
              <a:rPr lang="en-US" altLang="en-US" dirty="0">
                <a:solidFill>
                  <a:schemeClr val="accent2">
                    <a:lumMod val="50000"/>
                  </a:schemeClr>
                </a:solidFill>
                <a:cs typeface="Arial" panose="020B0604020202020204" pitchFamily="34" charset="0"/>
              </a:rPr>
              <a:t>: number) =&gt; void; </a:t>
            </a:r>
            <a:endParaRPr lang="en-US" dirty="0" smtClean="0"/>
          </a:p>
          <a:p>
            <a:r>
              <a:rPr lang="en-US" dirty="0" err="1" smtClean="0"/>
              <a:t>Accessor</a:t>
            </a:r>
            <a:r>
              <a:rPr lang="en-US" dirty="0" smtClean="0"/>
              <a:t> Decorators - 	</a:t>
            </a:r>
            <a:r>
              <a:rPr lang="en-US" dirty="0" smtClean="0">
                <a:solidFill>
                  <a:schemeClr val="accent2">
                    <a:lumMod val="75000"/>
                  </a:schemeClr>
                </a:solidFill>
              </a:rPr>
              <a:t>same as Method decorator</a:t>
            </a:r>
          </a:p>
          <a:p>
            <a:r>
              <a:rPr lang="en-US" dirty="0"/>
              <a:t>Decorator </a:t>
            </a:r>
            <a:r>
              <a:rPr lang="en-US" dirty="0" smtClean="0"/>
              <a:t>Factory - </a:t>
            </a:r>
            <a:r>
              <a:rPr lang="en-US" dirty="0"/>
              <a:t> A </a:t>
            </a:r>
            <a:r>
              <a:rPr lang="en-US" i="1" dirty="0"/>
              <a:t>Decorator Factory</a:t>
            </a:r>
            <a:r>
              <a:rPr lang="en-US" dirty="0"/>
              <a:t> is simply a function that returns the expression that will be called by the decorator at runtime.</a:t>
            </a:r>
            <a:endParaRPr lang="en-US" dirty="0"/>
          </a:p>
          <a:p>
            <a:endParaRPr lang="en-US" dirty="0" smtClean="0"/>
          </a:p>
          <a:p>
            <a:endParaRPr lang="en-US" dirty="0" smtClean="0"/>
          </a:p>
          <a:p>
            <a:pPr marL="0" indent="0">
              <a:buNone/>
            </a:pPr>
            <a:endParaRPr lang="en-US" dirty="0"/>
          </a:p>
        </p:txBody>
      </p:sp>
      <p:sp>
        <p:nvSpPr>
          <p:cNvPr id="3" name="Text Placeholder 2"/>
          <p:cNvSpPr>
            <a:spLocks noGrp="1"/>
          </p:cNvSpPr>
          <p:nvPr>
            <p:ph type="body" sz="quarter" idx="11"/>
          </p:nvPr>
        </p:nvSpPr>
        <p:spPr/>
        <p:txBody>
          <a:bodyPr/>
          <a:lstStyle/>
          <a:p>
            <a:r>
              <a:rPr lang="en-US" dirty="0" smtClean="0"/>
              <a:t>Decorators</a:t>
            </a:r>
            <a:endParaRPr lang="en-US" dirty="0"/>
          </a:p>
        </p:txBody>
      </p:sp>
      <p:sp>
        <p:nvSpPr>
          <p:cNvPr id="6" name="TextBox 5"/>
          <p:cNvSpPr txBox="1"/>
          <p:nvPr/>
        </p:nvSpPr>
        <p:spPr>
          <a:xfrm>
            <a:off x="318335" y="775616"/>
            <a:ext cx="8340745" cy="1277273"/>
          </a:xfrm>
          <a:prstGeom prst="rect">
            <a:avLst/>
          </a:prstGeom>
          <a:noFill/>
        </p:spPr>
        <p:txBody>
          <a:bodyPr wrap="none" rtlCol="0">
            <a:spAutoFit/>
          </a:bodyPr>
          <a:lstStyle/>
          <a:p>
            <a:r>
              <a:rPr lang="en-US" sz="1100" dirty="0">
                <a:solidFill>
                  <a:schemeClr val="accent2">
                    <a:lumMod val="75000"/>
                  </a:schemeClr>
                </a:solidFill>
                <a:latin typeface="Arial" panose="020B0604020202020204" pitchFamily="34" charset="0"/>
                <a:cs typeface="Arial" panose="020B0604020202020204" pitchFamily="34" charset="0"/>
              </a:rPr>
              <a:t>A Decorator is a special kind of declaration that can be attached to a class declaration, method, </a:t>
            </a:r>
            <a:r>
              <a:rPr lang="en-US" sz="1100" dirty="0" err="1">
                <a:solidFill>
                  <a:schemeClr val="accent2">
                    <a:lumMod val="75000"/>
                  </a:schemeClr>
                </a:solidFill>
                <a:latin typeface="Arial" panose="020B0604020202020204" pitchFamily="34" charset="0"/>
                <a:cs typeface="Arial" panose="020B0604020202020204" pitchFamily="34" charset="0"/>
              </a:rPr>
              <a:t>accessor</a:t>
            </a:r>
            <a:r>
              <a:rPr lang="en-US" sz="1100" dirty="0">
                <a:solidFill>
                  <a:schemeClr val="accent2">
                    <a:lumMod val="75000"/>
                  </a:schemeClr>
                </a:solidFill>
                <a:latin typeface="Arial" panose="020B0604020202020204" pitchFamily="34" charset="0"/>
                <a:cs typeface="Arial" panose="020B0604020202020204" pitchFamily="34" charset="0"/>
              </a:rPr>
              <a:t>, property, or parameter.</a:t>
            </a:r>
          </a:p>
          <a:p>
            <a:r>
              <a:rPr lang="en-US" sz="1100" dirty="0">
                <a:solidFill>
                  <a:schemeClr val="accent2">
                    <a:lumMod val="75000"/>
                  </a:schemeClr>
                </a:solidFill>
                <a:latin typeface="Arial" panose="020B0604020202020204" pitchFamily="34" charset="0"/>
                <a:cs typeface="Arial" panose="020B0604020202020204" pitchFamily="34" charset="0"/>
              </a:rPr>
              <a:t> Decorators use the form @expression, where expression must evaluate to a function that will be called at runtime with information </a:t>
            </a:r>
          </a:p>
          <a:p>
            <a:pPr lvl="0"/>
            <a:r>
              <a:rPr lang="en-US" sz="1100" dirty="0">
                <a:solidFill>
                  <a:schemeClr val="accent2">
                    <a:lumMod val="75000"/>
                  </a:schemeClr>
                </a:solidFill>
                <a:latin typeface="Arial" panose="020B0604020202020204" pitchFamily="34" charset="0"/>
                <a:cs typeface="Arial" panose="020B0604020202020204" pitchFamily="34" charset="0"/>
              </a:rPr>
              <a:t>about the decorated declaration</a:t>
            </a:r>
            <a:r>
              <a:rPr lang="en-US" sz="1100" dirty="0" smtClean="0">
                <a:solidFill>
                  <a:schemeClr val="accent2">
                    <a:lumMod val="75000"/>
                  </a:schemeClr>
                </a:solidFill>
                <a:latin typeface="Arial" panose="020B0604020202020204" pitchFamily="34" charset="0"/>
                <a:cs typeface="Arial" panose="020B0604020202020204" pitchFamily="34" charset="0"/>
              </a:rPr>
              <a:t>. </a:t>
            </a:r>
          </a:p>
          <a:p>
            <a:pPr lvl="0"/>
            <a:r>
              <a:rPr lang="en-US" altLang="en-US" sz="1100" dirty="0" smtClean="0">
                <a:solidFill>
                  <a:schemeClr val="accent2">
                    <a:lumMod val="75000"/>
                  </a:schemeClr>
                </a:solidFill>
                <a:latin typeface="Helvetica Neue"/>
              </a:rPr>
              <a:t>Decorator </a:t>
            </a:r>
            <a:r>
              <a:rPr lang="en-US" altLang="en-US" sz="1100" dirty="0">
                <a:solidFill>
                  <a:schemeClr val="accent2">
                    <a:lumMod val="75000"/>
                  </a:schemeClr>
                </a:solidFill>
                <a:latin typeface="Helvetica Neue"/>
              </a:rPr>
              <a:t>cannot be used in a declaration file, or in any other ambient context (such as on a </a:t>
            </a:r>
            <a:r>
              <a:rPr lang="en-US" altLang="en-US" sz="800" dirty="0">
                <a:solidFill>
                  <a:schemeClr val="accent2">
                    <a:lumMod val="75000"/>
                  </a:schemeClr>
                </a:solidFill>
                <a:latin typeface="Consolas" panose="020B0609020204030204" pitchFamily="49" charset="0"/>
              </a:rPr>
              <a:t>declare</a:t>
            </a:r>
            <a:r>
              <a:rPr lang="en-US" altLang="en-US" sz="1100" dirty="0">
                <a:solidFill>
                  <a:schemeClr val="accent2">
                    <a:lumMod val="75000"/>
                  </a:schemeClr>
                </a:solidFill>
                <a:latin typeface="Helvetica Neue"/>
              </a:rPr>
              <a:t> class).</a:t>
            </a:r>
            <a:r>
              <a:rPr lang="en-US" altLang="en-US" sz="500" dirty="0">
                <a:solidFill>
                  <a:schemeClr val="accent2">
                    <a:lumMod val="75000"/>
                  </a:schemeClr>
                </a:solidFill>
              </a:rPr>
              <a:t> </a:t>
            </a:r>
            <a:endParaRPr lang="en-US" altLang="en-US" sz="500" dirty="0" smtClean="0">
              <a:solidFill>
                <a:schemeClr val="accent2">
                  <a:lumMod val="75000"/>
                </a:schemeClr>
              </a:solidFill>
            </a:endParaRPr>
          </a:p>
          <a:p>
            <a:pPr lvl="0"/>
            <a:endParaRPr lang="en-US" altLang="en-US" sz="1100" dirty="0" smtClean="0">
              <a:solidFill>
                <a:schemeClr val="accent2">
                  <a:lumMod val="75000"/>
                </a:schemeClr>
              </a:solidFill>
              <a:cs typeface="Arial" panose="020B0604020202020204" pitchFamily="34" charset="0"/>
            </a:endParaRPr>
          </a:p>
          <a:p>
            <a:pPr lvl="0"/>
            <a:r>
              <a:rPr lang="en-US" altLang="en-US" sz="1100" dirty="0" smtClean="0">
                <a:solidFill>
                  <a:schemeClr val="accent2">
                    <a:lumMod val="75000"/>
                  </a:schemeClr>
                </a:solidFill>
                <a:cs typeface="Arial" panose="020B0604020202020204" pitchFamily="34" charset="0"/>
              </a:rPr>
              <a:t>In </a:t>
            </a:r>
            <a:r>
              <a:rPr lang="en-US" altLang="en-US" sz="1100" dirty="0">
                <a:solidFill>
                  <a:schemeClr val="accent2">
                    <a:lumMod val="75000"/>
                  </a:schemeClr>
                </a:solidFill>
                <a:cs typeface="Arial" panose="020B0604020202020204" pitchFamily="34" charset="0"/>
              </a:rPr>
              <a:t>the </a:t>
            </a:r>
            <a:r>
              <a:rPr lang="en-US" altLang="en-US" sz="1100" dirty="0" err="1" smtClean="0">
                <a:solidFill>
                  <a:schemeClr val="accent2">
                    <a:lumMod val="75000"/>
                  </a:schemeClr>
                </a:solidFill>
                <a:cs typeface="Arial" panose="020B0604020202020204" pitchFamily="34" charset="0"/>
              </a:rPr>
              <a:t>TypeScript</a:t>
            </a:r>
            <a:r>
              <a:rPr lang="en-US" altLang="en-US" sz="1100" dirty="0">
                <a:solidFill>
                  <a:schemeClr val="accent2">
                    <a:lumMod val="75000"/>
                  </a:schemeClr>
                </a:solidFill>
                <a:cs typeface="Arial" panose="020B0604020202020204" pitchFamily="34" charset="0"/>
              </a:rPr>
              <a:t> source </a:t>
            </a:r>
            <a:r>
              <a:rPr lang="en-US" altLang="en-US" sz="1100" dirty="0" smtClean="0">
                <a:solidFill>
                  <a:schemeClr val="accent2">
                    <a:lumMod val="75000"/>
                  </a:schemeClr>
                </a:solidFill>
                <a:cs typeface="Arial" panose="020B0604020202020204" pitchFamily="34" charset="0"/>
              </a:rPr>
              <a:t>code</a:t>
            </a:r>
            <a:r>
              <a:rPr lang="en-US" altLang="en-US" sz="1100" dirty="0">
                <a:solidFill>
                  <a:schemeClr val="accent2">
                    <a:lumMod val="75000"/>
                  </a:schemeClr>
                </a:solidFill>
                <a:cs typeface="Arial" panose="020B0604020202020204" pitchFamily="34" charset="0"/>
              </a:rPr>
              <a:t> we can find the signature of the available types of decorators:</a:t>
            </a:r>
          </a:p>
          <a:p>
            <a:endParaRPr lang="en-US" sz="1100" dirty="0" smtClean="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186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332312"/>
            <a:ext cx="8329612" cy="600991"/>
          </a:xfrm>
        </p:spPr>
        <p:txBody>
          <a:bodyPr/>
          <a:lstStyle/>
          <a:p>
            <a:r>
              <a:rPr lang="en-US" dirty="0" smtClean="0"/>
              <a:t>Decorator pattern example with typescript</a:t>
            </a:r>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3" name="Text Placeholder 2"/>
          <p:cNvSpPr>
            <a:spLocks noGrp="1"/>
          </p:cNvSpPr>
          <p:nvPr>
            <p:ph type="body" sz="quarter" idx="11"/>
          </p:nvPr>
        </p:nvSpPr>
        <p:spPr/>
        <p:txBody>
          <a:bodyPr/>
          <a:lstStyle/>
          <a:p>
            <a:r>
              <a:rPr lang="en-US" dirty="0" smtClean="0"/>
              <a:t>Design patterns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585" y="1332312"/>
            <a:ext cx="3274078" cy="2917495"/>
          </a:xfrm>
          <a:prstGeom prst="rect">
            <a:avLst/>
          </a:prstGeom>
        </p:spPr>
      </p:pic>
      <p:sp>
        <p:nvSpPr>
          <p:cNvPr id="6" name="TextBox 5"/>
          <p:cNvSpPr txBox="1"/>
          <p:nvPr/>
        </p:nvSpPr>
        <p:spPr>
          <a:xfrm>
            <a:off x="440456" y="1814281"/>
            <a:ext cx="37725334" cy="1277273"/>
          </a:xfrm>
          <a:prstGeom prst="rect">
            <a:avLst/>
          </a:prstGeom>
          <a:noFill/>
        </p:spPr>
        <p:txBody>
          <a:bodyPr wrap="square" rtlCol="0">
            <a:spAutoFit/>
          </a:bodyPr>
          <a:lstStyle/>
          <a:p>
            <a:r>
              <a:rPr lang="en-US" sz="1100" dirty="0">
                <a:solidFill>
                  <a:schemeClr val="accent2">
                    <a:lumMod val="75000"/>
                  </a:schemeClr>
                </a:solidFill>
              </a:rPr>
              <a:t>The point of the decorator pattern is to extend (decorate) </a:t>
            </a:r>
            <a:r>
              <a:rPr lang="en-US" sz="1100" dirty="0" err="1">
                <a:solidFill>
                  <a:schemeClr val="accent2">
                    <a:lumMod val="75000"/>
                  </a:schemeClr>
                </a:solidFill>
              </a:rPr>
              <a:t>behaviour</a:t>
            </a:r>
            <a:r>
              <a:rPr lang="en-US" sz="1100" dirty="0">
                <a:solidFill>
                  <a:schemeClr val="accent2">
                    <a:lumMod val="75000"/>
                  </a:schemeClr>
                </a:solidFill>
              </a:rPr>
              <a:t> of an object, </a:t>
            </a:r>
            <a:endParaRPr lang="en-US" sz="1100" dirty="0" smtClean="0">
              <a:solidFill>
                <a:schemeClr val="accent2">
                  <a:lumMod val="75000"/>
                </a:schemeClr>
              </a:solidFill>
            </a:endParaRPr>
          </a:p>
          <a:p>
            <a:r>
              <a:rPr lang="en-US" sz="1100" dirty="0" smtClean="0">
                <a:solidFill>
                  <a:schemeClr val="accent2">
                    <a:lumMod val="75000"/>
                  </a:schemeClr>
                </a:solidFill>
              </a:rPr>
              <a:t>without </a:t>
            </a:r>
            <a:r>
              <a:rPr lang="en-US" sz="1100" dirty="0">
                <a:solidFill>
                  <a:schemeClr val="accent2">
                    <a:lumMod val="75000"/>
                  </a:schemeClr>
                </a:solidFill>
              </a:rPr>
              <a:t>affecting the </a:t>
            </a:r>
            <a:r>
              <a:rPr lang="en-US" sz="1100" dirty="0" err="1">
                <a:solidFill>
                  <a:schemeClr val="accent2">
                    <a:lumMod val="75000"/>
                  </a:schemeClr>
                </a:solidFill>
              </a:rPr>
              <a:t>behaviour</a:t>
            </a:r>
            <a:r>
              <a:rPr lang="en-US" sz="1100" dirty="0">
                <a:solidFill>
                  <a:schemeClr val="accent2">
                    <a:lumMod val="75000"/>
                  </a:schemeClr>
                </a:solidFill>
              </a:rPr>
              <a:t> of other objects </a:t>
            </a:r>
            <a:r>
              <a:rPr lang="en-US" sz="1100" dirty="0" smtClean="0">
                <a:solidFill>
                  <a:schemeClr val="accent2">
                    <a:lumMod val="75000"/>
                  </a:schemeClr>
                </a:solidFill>
              </a:rPr>
              <a:t>of </a:t>
            </a:r>
            <a:r>
              <a:rPr lang="en-US" sz="1100" dirty="0">
                <a:solidFill>
                  <a:schemeClr val="accent2">
                    <a:lumMod val="75000"/>
                  </a:schemeClr>
                </a:solidFill>
              </a:rPr>
              <a:t>the same class. </a:t>
            </a:r>
            <a:endParaRPr lang="en-US" sz="1100" dirty="0" smtClean="0">
              <a:solidFill>
                <a:schemeClr val="accent2">
                  <a:lumMod val="75000"/>
                </a:schemeClr>
              </a:solidFill>
            </a:endParaRPr>
          </a:p>
          <a:p>
            <a:r>
              <a:rPr lang="en-US" sz="1100" dirty="0" smtClean="0">
                <a:solidFill>
                  <a:schemeClr val="accent2">
                    <a:lumMod val="75000"/>
                  </a:schemeClr>
                </a:solidFill>
              </a:rPr>
              <a:t>With </a:t>
            </a:r>
            <a:r>
              <a:rPr lang="en-US" sz="1100" dirty="0">
                <a:solidFill>
                  <a:schemeClr val="accent2">
                    <a:lumMod val="75000"/>
                  </a:schemeClr>
                </a:solidFill>
              </a:rPr>
              <a:t>this pattern, you can statically or dynamically wrap a component in </a:t>
            </a:r>
            <a:endParaRPr lang="en-US" sz="1100" dirty="0" smtClean="0">
              <a:solidFill>
                <a:schemeClr val="accent2">
                  <a:lumMod val="75000"/>
                </a:schemeClr>
              </a:solidFill>
            </a:endParaRPr>
          </a:p>
          <a:p>
            <a:r>
              <a:rPr lang="en-US" sz="1100" dirty="0" smtClean="0">
                <a:solidFill>
                  <a:schemeClr val="accent2">
                    <a:lumMod val="75000"/>
                  </a:schemeClr>
                </a:solidFill>
              </a:rPr>
              <a:t>another </a:t>
            </a:r>
            <a:r>
              <a:rPr lang="en-US" sz="1100" dirty="0">
                <a:solidFill>
                  <a:schemeClr val="accent2">
                    <a:lumMod val="75000"/>
                  </a:schemeClr>
                </a:solidFill>
              </a:rPr>
              <a:t>component. </a:t>
            </a:r>
            <a:r>
              <a:rPr lang="en-US" sz="1100" dirty="0" smtClean="0">
                <a:solidFill>
                  <a:schemeClr val="accent2">
                    <a:lumMod val="75000"/>
                  </a:schemeClr>
                </a:solidFill>
              </a:rPr>
              <a:t>This </a:t>
            </a:r>
            <a:r>
              <a:rPr lang="en-US" sz="1100" dirty="0">
                <a:solidFill>
                  <a:schemeClr val="accent2">
                    <a:lumMod val="75000"/>
                  </a:schemeClr>
                </a:solidFill>
              </a:rPr>
              <a:t>pattern is set up in a way so that you can add </a:t>
            </a:r>
            <a:endParaRPr lang="en-US" sz="1100" dirty="0" smtClean="0">
              <a:solidFill>
                <a:schemeClr val="accent2">
                  <a:lumMod val="75000"/>
                </a:schemeClr>
              </a:solidFill>
            </a:endParaRPr>
          </a:p>
          <a:p>
            <a:r>
              <a:rPr lang="en-US" sz="1100" dirty="0" smtClean="0">
                <a:solidFill>
                  <a:schemeClr val="accent2">
                    <a:lumMod val="75000"/>
                  </a:schemeClr>
                </a:solidFill>
              </a:rPr>
              <a:t>multiple </a:t>
            </a:r>
            <a:r>
              <a:rPr lang="en-US" sz="1100" dirty="0">
                <a:solidFill>
                  <a:schemeClr val="accent2">
                    <a:lumMod val="75000"/>
                  </a:schemeClr>
                </a:solidFill>
              </a:rPr>
              <a:t>layers of decoration to the object, by each time wrapping the </a:t>
            </a:r>
            <a:endParaRPr lang="en-US" sz="1100" dirty="0" smtClean="0">
              <a:solidFill>
                <a:schemeClr val="accent2">
                  <a:lumMod val="75000"/>
                </a:schemeClr>
              </a:solidFill>
            </a:endParaRPr>
          </a:p>
          <a:p>
            <a:r>
              <a:rPr lang="en-US" sz="1100" dirty="0" smtClean="0">
                <a:solidFill>
                  <a:schemeClr val="accent2">
                    <a:lumMod val="75000"/>
                  </a:schemeClr>
                </a:solidFill>
              </a:rPr>
              <a:t>previous </a:t>
            </a:r>
            <a:r>
              <a:rPr lang="en-US" sz="1100" dirty="0">
                <a:solidFill>
                  <a:schemeClr val="accent2">
                    <a:lumMod val="75000"/>
                  </a:schemeClr>
                </a:solidFill>
              </a:rPr>
              <a:t>component </a:t>
            </a:r>
            <a:r>
              <a:rPr lang="en-US" sz="1100" dirty="0" smtClean="0">
                <a:solidFill>
                  <a:schemeClr val="accent2">
                    <a:lumMod val="75000"/>
                  </a:schemeClr>
                </a:solidFill>
              </a:rPr>
              <a:t>with </a:t>
            </a:r>
            <a:r>
              <a:rPr lang="en-US" sz="1100" dirty="0">
                <a:solidFill>
                  <a:schemeClr val="accent2">
                    <a:lumMod val="75000"/>
                  </a:schemeClr>
                </a:solidFill>
              </a:rPr>
              <a:t>a new decorator. </a:t>
            </a:r>
            <a:endParaRPr lang="en-US" sz="1100" dirty="0" smtClean="0">
              <a:solidFill>
                <a:schemeClr val="accent2">
                  <a:lumMod val="75000"/>
                </a:schemeClr>
              </a:solidFill>
            </a:endParaRPr>
          </a:p>
          <a:p>
            <a:r>
              <a:rPr lang="en-US" sz="1100" dirty="0" smtClean="0">
                <a:solidFill>
                  <a:schemeClr val="accent2">
                    <a:lumMod val="75000"/>
                  </a:schemeClr>
                </a:solidFill>
              </a:rPr>
              <a:t>The </a:t>
            </a:r>
            <a:r>
              <a:rPr lang="en-US" sz="1100" dirty="0">
                <a:solidFill>
                  <a:schemeClr val="accent2">
                    <a:lumMod val="75000"/>
                  </a:schemeClr>
                </a:solidFill>
              </a:rPr>
              <a:t>decorator pattern is a structural design pattern.</a:t>
            </a:r>
            <a:endParaRPr lang="en-US" sz="1100" dirty="0">
              <a:solidFill>
                <a:schemeClr val="accent2">
                  <a:lumMod val="75000"/>
                </a:schemeClr>
              </a:solidFill>
            </a:endParaRPr>
          </a:p>
        </p:txBody>
      </p:sp>
    </p:spTree>
    <p:extLst>
      <p:ext uri="{BB962C8B-B14F-4D97-AF65-F5344CB8AC3E}">
        <p14:creationId xmlns:p14="http://schemas.microsoft.com/office/powerpoint/2010/main" val="6351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Basic dependency injection with decorators</a:t>
            </a:r>
          </a:p>
          <a:p>
            <a:endParaRPr lang="en-US" dirty="0"/>
          </a:p>
        </p:txBody>
      </p:sp>
      <p:sp>
        <p:nvSpPr>
          <p:cNvPr id="3" name="Text Placeholder 2"/>
          <p:cNvSpPr>
            <a:spLocks noGrp="1"/>
          </p:cNvSpPr>
          <p:nvPr>
            <p:ph type="body" sz="quarter" idx="11"/>
          </p:nvPr>
        </p:nvSpPr>
        <p:spPr/>
        <p:txBody>
          <a:bodyPr/>
          <a:lstStyle/>
          <a:p>
            <a:r>
              <a:rPr lang="en-US" dirty="0" smtClean="0"/>
              <a:t>Dependency injection</a:t>
            </a:r>
            <a:endParaRPr lang="en-US" dirty="0"/>
          </a:p>
        </p:txBody>
      </p:sp>
      <p:sp>
        <p:nvSpPr>
          <p:cNvPr id="5" name="TextBox 4"/>
          <p:cNvSpPr txBox="1"/>
          <p:nvPr/>
        </p:nvSpPr>
        <p:spPr>
          <a:xfrm>
            <a:off x="587208" y="1702155"/>
            <a:ext cx="3921266" cy="938719"/>
          </a:xfrm>
          <a:prstGeom prst="rect">
            <a:avLst/>
          </a:prstGeom>
          <a:noFill/>
        </p:spPr>
        <p:txBody>
          <a:bodyPr wrap="none" rtlCol="0">
            <a:spAutoFit/>
          </a:bodyPr>
          <a:lstStyle/>
          <a:p>
            <a:r>
              <a:rPr lang="en-US" sz="1100" dirty="0">
                <a:solidFill>
                  <a:schemeClr val="accent2">
                    <a:lumMod val="75000"/>
                  </a:schemeClr>
                </a:solidFill>
              </a:rPr>
              <a:t>Dependency injection is basically providing the </a:t>
            </a:r>
            <a:endParaRPr lang="en-US" sz="1100" dirty="0" smtClean="0">
              <a:solidFill>
                <a:schemeClr val="accent2">
                  <a:lumMod val="75000"/>
                </a:schemeClr>
              </a:solidFill>
            </a:endParaRPr>
          </a:p>
          <a:p>
            <a:r>
              <a:rPr lang="en-US" sz="1100" dirty="0" smtClean="0">
                <a:solidFill>
                  <a:schemeClr val="accent2">
                    <a:lumMod val="75000"/>
                  </a:schemeClr>
                </a:solidFill>
              </a:rPr>
              <a:t>objects </a:t>
            </a:r>
            <a:r>
              <a:rPr lang="en-US" sz="1100" dirty="0">
                <a:solidFill>
                  <a:schemeClr val="accent2">
                    <a:lumMod val="75000"/>
                  </a:schemeClr>
                </a:solidFill>
              </a:rPr>
              <a:t>that an object needs (its dependencies) </a:t>
            </a:r>
            <a:endParaRPr lang="en-US" sz="1100" dirty="0" smtClean="0">
              <a:solidFill>
                <a:schemeClr val="accent2">
                  <a:lumMod val="75000"/>
                </a:schemeClr>
              </a:solidFill>
            </a:endParaRPr>
          </a:p>
          <a:p>
            <a:r>
              <a:rPr lang="en-US" sz="1100" dirty="0" smtClean="0">
                <a:solidFill>
                  <a:schemeClr val="accent2">
                    <a:lumMod val="75000"/>
                  </a:schemeClr>
                </a:solidFill>
              </a:rPr>
              <a:t>instead </a:t>
            </a:r>
            <a:r>
              <a:rPr lang="en-US" sz="1100" dirty="0">
                <a:solidFill>
                  <a:schemeClr val="accent2">
                    <a:lumMod val="75000"/>
                  </a:schemeClr>
                </a:solidFill>
              </a:rPr>
              <a:t>of having it construct them itself. </a:t>
            </a:r>
            <a:endParaRPr lang="en-US" sz="1100" dirty="0" smtClean="0">
              <a:solidFill>
                <a:schemeClr val="accent2">
                  <a:lumMod val="75000"/>
                </a:schemeClr>
              </a:solidFill>
            </a:endParaRPr>
          </a:p>
          <a:p>
            <a:r>
              <a:rPr lang="en-US" sz="1100" dirty="0" smtClean="0">
                <a:solidFill>
                  <a:schemeClr val="accent2">
                    <a:lumMod val="75000"/>
                  </a:schemeClr>
                </a:solidFill>
              </a:rPr>
              <a:t>It's </a:t>
            </a:r>
            <a:r>
              <a:rPr lang="en-US" sz="1100" dirty="0">
                <a:solidFill>
                  <a:schemeClr val="accent2">
                    <a:lumMod val="75000"/>
                  </a:schemeClr>
                </a:solidFill>
              </a:rPr>
              <a:t>a very useful technique for testing, </a:t>
            </a:r>
            <a:endParaRPr lang="en-US" sz="1100" dirty="0" smtClean="0">
              <a:solidFill>
                <a:schemeClr val="accent2">
                  <a:lumMod val="75000"/>
                </a:schemeClr>
              </a:solidFill>
            </a:endParaRPr>
          </a:p>
          <a:p>
            <a:r>
              <a:rPr lang="en-US" sz="1100" dirty="0" smtClean="0">
                <a:solidFill>
                  <a:schemeClr val="accent2">
                    <a:lumMod val="75000"/>
                  </a:schemeClr>
                </a:solidFill>
              </a:rPr>
              <a:t>since </a:t>
            </a:r>
            <a:r>
              <a:rPr lang="en-US" sz="1100" dirty="0">
                <a:solidFill>
                  <a:schemeClr val="accent2">
                    <a:lumMod val="75000"/>
                  </a:schemeClr>
                </a:solidFill>
              </a:rPr>
              <a:t>it allows dependencies to be mocked or stubbed out.</a:t>
            </a:r>
            <a:endParaRPr lang="en-US" sz="1100" dirty="0">
              <a:solidFill>
                <a:schemeClr val="accent2">
                  <a:lumMod val="7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319" y="1119896"/>
            <a:ext cx="3727493" cy="2042640"/>
          </a:xfrm>
          <a:prstGeom prst="rect">
            <a:avLst/>
          </a:prstGeom>
        </p:spPr>
      </p:pic>
    </p:spTree>
    <p:extLst>
      <p:ext uri="{BB962C8B-B14F-4D97-AF65-F5344CB8AC3E}">
        <p14:creationId xmlns:p14="http://schemas.microsoft.com/office/powerpoint/2010/main" val="1910924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27880" y="3474771"/>
            <a:ext cx="7450669" cy="744805"/>
          </a:xfrm>
        </p:spPr>
        <p:txBody>
          <a:bodyPr>
            <a:noAutofit/>
          </a:bodyPr>
          <a:lstStyle/>
          <a:p>
            <a:r>
              <a:rPr lang="en-US" sz="3200" u="sng" dirty="0" smtClean="0"/>
              <a:t>Thank you !</a:t>
            </a:r>
            <a:endParaRPr lang="en-US" sz="3200"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550" y="41168"/>
            <a:ext cx="1447800" cy="1447800"/>
          </a:xfrm>
          <a:prstGeom prst="rect">
            <a:avLst/>
          </a:prstGeom>
        </p:spPr>
      </p:pic>
    </p:spTree>
    <p:extLst>
      <p:ext uri="{BB962C8B-B14F-4D97-AF65-F5344CB8AC3E}">
        <p14:creationId xmlns:p14="http://schemas.microsoft.com/office/powerpoint/2010/main" val="1098521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Autofit/>
          </a:bodyPr>
          <a:lstStyle/>
          <a:p>
            <a:r>
              <a:rPr lang="en-US" sz="3200" u="sng" dirty="0">
                <a:hlinkClick r:id="rId2"/>
              </a:rPr>
              <a:t>What is </a:t>
            </a:r>
            <a:r>
              <a:rPr lang="en-US" sz="3200" u="sng" dirty="0" err="1">
                <a:hlinkClick r:id="rId2"/>
              </a:rPr>
              <a:t>TypeScript</a:t>
            </a:r>
            <a:endParaRPr lang="en-US" sz="3200" dirty="0"/>
          </a:p>
        </p:txBody>
      </p:sp>
      <p:pic>
        <p:nvPicPr>
          <p:cNvPr id="17" name="Picture Placeholder 16" descr="logo_cover_4.pn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t="3538" b="3538"/>
          <a:stretch>
            <a:fillRect/>
          </a:stretch>
        </p:blipFill>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5550" y="41168"/>
            <a:ext cx="1447800" cy="1447800"/>
          </a:xfrm>
          <a:prstGeom prst="rect">
            <a:avLst/>
          </a:prstGeom>
        </p:spPr>
      </p:pic>
      <p:grpSp>
        <p:nvGrpSpPr>
          <p:cNvPr id="16" name="Group 15"/>
          <p:cNvGrpSpPr/>
          <p:nvPr/>
        </p:nvGrpSpPr>
        <p:grpSpPr>
          <a:xfrm>
            <a:off x="291106" y="2224225"/>
            <a:ext cx="7500343" cy="362731"/>
            <a:chOff x="448467" y="1385345"/>
            <a:chExt cx="10000456" cy="483641"/>
          </a:xfrm>
        </p:grpSpPr>
        <p:sp>
          <p:nvSpPr>
            <p:cNvPr id="18" name="TextBox 17"/>
            <p:cNvSpPr txBox="1"/>
            <p:nvPr/>
          </p:nvSpPr>
          <p:spPr>
            <a:xfrm>
              <a:off x="991816" y="1417581"/>
              <a:ext cx="9457107" cy="451405"/>
            </a:xfrm>
            <a:prstGeom prst="rect">
              <a:avLst/>
            </a:prstGeom>
            <a:noFill/>
          </p:spPr>
          <p:txBody>
            <a:bodyPr wrap="square" rtlCol="0">
              <a:spAutoFit/>
            </a:bodyPr>
            <a:lstStyle/>
            <a:p>
              <a:r>
                <a:rPr lang="en-US" sz="1600" dirty="0"/>
                <a:t>JavaScript not a class-based object-oriented language</a:t>
              </a:r>
            </a:p>
          </p:txBody>
        </p:sp>
        <p:grpSp>
          <p:nvGrpSpPr>
            <p:cNvPr id="19" name="Group 18"/>
            <p:cNvGrpSpPr/>
            <p:nvPr/>
          </p:nvGrpSpPr>
          <p:grpSpPr>
            <a:xfrm>
              <a:off x="448467" y="1385345"/>
              <a:ext cx="464582" cy="464582"/>
              <a:chOff x="448467" y="1385718"/>
              <a:chExt cx="464582" cy="464582"/>
            </a:xfrm>
          </p:grpSpPr>
          <p:sp>
            <p:nvSpPr>
              <p:cNvPr id="21" name="Oval 20"/>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p:cNvSpPr txBox="1"/>
              <p:nvPr/>
            </p:nvSpPr>
            <p:spPr>
              <a:xfrm>
                <a:off x="555931" y="1427189"/>
                <a:ext cx="246308" cy="406265"/>
              </a:xfrm>
              <a:prstGeom prst="rect">
                <a:avLst/>
              </a:prstGeom>
              <a:noFill/>
            </p:spPr>
            <p:txBody>
              <a:bodyPr wrap="none" tIns="27432" rtlCol="0">
                <a:spAutoFit/>
              </a:bodyPr>
              <a:lstStyle/>
              <a:p>
                <a:pPr algn="ctr"/>
                <a:endParaRPr lang="en-US" sz="1500" b="1" dirty="0">
                  <a:solidFill>
                    <a:schemeClr val="bg1"/>
                  </a:solidFill>
                  <a:latin typeface="Arial Black"/>
                  <a:cs typeface="Arial Black"/>
                </a:endParaRPr>
              </a:p>
            </p:txBody>
          </p:sp>
        </p:grpSp>
      </p:grpSp>
      <p:grpSp>
        <p:nvGrpSpPr>
          <p:cNvPr id="23" name="Group 22"/>
          <p:cNvGrpSpPr/>
          <p:nvPr/>
        </p:nvGrpSpPr>
        <p:grpSpPr>
          <a:xfrm>
            <a:off x="291106" y="2652701"/>
            <a:ext cx="8338543" cy="855174"/>
            <a:chOff x="448467" y="2074215"/>
            <a:chExt cx="11118056" cy="1140231"/>
          </a:xfrm>
        </p:grpSpPr>
        <p:sp>
          <p:nvSpPr>
            <p:cNvPr id="24" name="TextBox 23"/>
            <p:cNvSpPr txBox="1"/>
            <p:nvPr/>
          </p:nvSpPr>
          <p:spPr>
            <a:xfrm>
              <a:off x="991816" y="2106451"/>
              <a:ext cx="10574707" cy="1107995"/>
            </a:xfrm>
            <a:prstGeom prst="rect">
              <a:avLst/>
            </a:prstGeom>
            <a:noFill/>
          </p:spPr>
          <p:txBody>
            <a:bodyPr wrap="square" rtlCol="0">
              <a:spAutoFit/>
            </a:bodyPr>
            <a:lstStyle/>
            <a:p>
              <a:pPr>
                <a:buClr>
                  <a:schemeClr val="bg1"/>
                </a:buClr>
                <a:buSzPct val="140000"/>
              </a:pPr>
              <a:r>
                <a:rPr lang="en-US" sz="1600" dirty="0" err="1"/>
                <a:t>TypeScript</a:t>
              </a:r>
              <a:r>
                <a:rPr lang="en-US" sz="1600" dirty="0"/>
                <a:t> is a strict superset of JavaScript, and adds </a:t>
              </a:r>
              <a:endParaRPr lang="en-US" sz="1600" dirty="0" smtClean="0"/>
            </a:p>
            <a:p>
              <a:pPr>
                <a:buClr>
                  <a:schemeClr val="bg1"/>
                </a:buClr>
                <a:buSzPct val="140000"/>
              </a:pPr>
              <a:r>
                <a:rPr lang="en-US" sz="1600" b="1" dirty="0" smtClean="0"/>
                <a:t>optional </a:t>
              </a:r>
              <a:r>
                <a:rPr lang="en-US" sz="1600" b="1" dirty="0"/>
                <a:t>static typing</a:t>
              </a:r>
              <a:r>
                <a:rPr lang="en-US" sz="1600" dirty="0"/>
                <a:t> and </a:t>
              </a:r>
              <a:r>
                <a:rPr lang="en-US" sz="1600" b="1" dirty="0"/>
                <a:t>class-based object-oriented </a:t>
              </a:r>
              <a:endParaRPr lang="en-US" sz="1600" b="1" dirty="0" smtClean="0"/>
            </a:p>
            <a:p>
              <a:pPr>
                <a:buClr>
                  <a:schemeClr val="bg1"/>
                </a:buClr>
                <a:buSzPct val="140000"/>
              </a:pPr>
              <a:r>
                <a:rPr lang="en-US" sz="1600" b="1" dirty="0" smtClean="0"/>
                <a:t>programming</a:t>
              </a:r>
              <a:r>
                <a:rPr lang="en-US" sz="1600" dirty="0"/>
                <a:t> </a:t>
              </a:r>
              <a:r>
                <a:rPr lang="en-US" sz="1600" dirty="0" smtClean="0"/>
                <a:t>to </a:t>
              </a:r>
              <a:r>
                <a:rPr lang="en-US" sz="1600" dirty="0"/>
                <a:t>the language.</a:t>
              </a:r>
              <a:endParaRPr lang="en-US" sz="1500" dirty="0">
                <a:solidFill>
                  <a:srgbClr val="444444"/>
                </a:solidFill>
                <a:latin typeface="Trebuchet MS"/>
                <a:cs typeface="Trebuchet MS"/>
              </a:endParaRPr>
            </a:p>
          </p:txBody>
        </p:sp>
        <p:grpSp>
          <p:nvGrpSpPr>
            <p:cNvPr id="25" name="Group 24"/>
            <p:cNvGrpSpPr/>
            <p:nvPr/>
          </p:nvGrpSpPr>
          <p:grpSpPr>
            <a:xfrm>
              <a:off x="448467" y="2074215"/>
              <a:ext cx="464582" cy="464582"/>
              <a:chOff x="448467" y="2071851"/>
              <a:chExt cx="464582" cy="464582"/>
            </a:xfrm>
          </p:grpSpPr>
          <p:sp>
            <p:nvSpPr>
              <p:cNvPr id="26" name="Oval 25"/>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558000" y="2113322"/>
                <a:ext cx="246308" cy="406265"/>
              </a:xfrm>
              <a:prstGeom prst="rect">
                <a:avLst/>
              </a:prstGeom>
              <a:noFill/>
            </p:spPr>
            <p:txBody>
              <a:bodyPr wrap="none" tIns="27432" rtlCol="0">
                <a:spAutoFit/>
              </a:bodyPr>
              <a:lstStyle/>
              <a:p>
                <a:pPr algn="ctr"/>
                <a:endParaRPr lang="en-US" sz="1500" dirty="0">
                  <a:solidFill>
                    <a:schemeClr val="bg1"/>
                  </a:solidFill>
                  <a:latin typeface="Arial Black"/>
                  <a:cs typeface="Arial Black"/>
                </a:endParaRPr>
              </a:p>
            </p:txBody>
          </p:sp>
        </p:grpSp>
      </p:grpSp>
      <p:grpSp>
        <p:nvGrpSpPr>
          <p:cNvPr id="28" name="Group 27"/>
          <p:cNvGrpSpPr/>
          <p:nvPr/>
        </p:nvGrpSpPr>
        <p:grpSpPr>
          <a:xfrm>
            <a:off x="291106" y="3538379"/>
            <a:ext cx="7500343" cy="362731"/>
            <a:chOff x="448467" y="2763085"/>
            <a:chExt cx="10000457" cy="483641"/>
          </a:xfrm>
        </p:grpSpPr>
        <p:sp>
          <p:nvSpPr>
            <p:cNvPr id="29" name="TextBox 28"/>
            <p:cNvSpPr txBox="1"/>
            <p:nvPr/>
          </p:nvSpPr>
          <p:spPr>
            <a:xfrm>
              <a:off x="991818" y="2795321"/>
              <a:ext cx="9457106" cy="451405"/>
            </a:xfrm>
            <a:prstGeom prst="rect">
              <a:avLst/>
            </a:prstGeom>
            <a:noFill/>
          </p:spPr>
          <p:txBody>
            <a:bodyPr wrap="square" rtlCol="0">
              <a:spAutoFit/>
            </a:bodyPr>
            <a:lstStyle/>
            <a:p>
              <a:r>
                <a:rPr lang="en-US" sz="1600" dirty="0" err="1"/>
                <a:t>TypeScript</a:t>
              </a:r>
              <a:r>
                <a:rPr lang="en-US" sz="1600" dirty="0"/>
                <a:t> familiar with C#, Java and all strong typed languages.</a:t>
              </a:r>
            </a:p>
          </p:txBody>
        </p:sp>
        <p:grpSp>
          <p:nvGrpSpPr>
            <p:cNvPr id="30" name="Group 29"/>
            <p:cNvGrpSpPr/>
            <p:nvPr/>
          </p:nvGrpSpPr>
          <p:grpSpPr>
            <a:xfrm>
              <a:off x="448467" y="2763085"/>
              <a:ext cx="464582" cy="464582"/>
              <a:chOff x="448467" y="2760563"/>
              <a:chExt cx="464582" cy="464582"/>
            </a:xfrm>
          </p:grpSpPr>
          <p:sp>
            <p:nvSpPr>
              <p:cNvPr id="31" name="Oval 30"/>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p:cNvSpPr txBox="1"/>
              <p:nvPr/>
            </p:nvSpPr>
            <p:spPr>
              <a:xfrm>
                <a:off x="558000" y="2802034"/>
                <a:ext cx="246308" cy="406265"/>
              </a:xfrm>
              <a:prstGeom prst="rect">
                <a:avLst/>
              </a:prstGeom>
              <a:noFill/>
            </p:spPr>
            <p:txBody>
              <a:bodyPr wrap="none" tIns="27432" rtlCol="0">
                <a:spAutoFit/>
              </a:bodyPr>
              <a:lstStyle/>
              <a:p>
                <a:pPr algn="ctr"/>
                <a:endParaRPr lang="en-US" sz="1500" b="1" dirty="0">
                  <a:solidFill>
                    <a:schemeClr val="bg1"/>
                  </a:solidFill>
                  <a:latin typeface="Arial Black"/>
                  <a:cs typeface="Arial Black"/>
                </a:endParaRPr>
              </a:p>
            </p:txBody>
          </p:sp>
        </p:grpSp>
      </p:grpSp>
      <p:grpSp>
        <p:nvGrpSpPr>
          <p:cNvPr id="33" name="Group 32"/>
          <p:cNvGrpSpPr/>
          <p:nvPr/>
        </p:nvGrpSpPr>
        <p:grpSpPr>
          <a:xfrm>
            <a:off x="291106" y="4140755"/>
            <a:ext cx="5455763" cy="362731"/>
            <a:chOff x="448467" y="3451955"/>
            <a:chExt cx="7274350" cy="483641"/>
          </a:xfrm>
        </p:grpSpPr>
        <p:sp>
          <p:nvSpPr>
            <p:cNvPr id="34" name="TextBox 33"/>
            <p:cNvSpPr txBox="1"/>
            <p:nvPr/>
          </p:nvSpPr>
          <p:spPr>
            <a:xfrm>
              <a:off x="991818" y="3484191"/>
              <a:ext cx="6730999" cy="451405"/>
            </a:xfrm>
            <a:prstGeom prst="rect">
              <a:avLst/>
            </a:prstGeom>
            <a:noFill/>
          </p:spPr>
          <p:txBody>
            <a:bodyPr wrap="square" rtlCol="0">
              <a:spAutoFit/>
            </a:bodyPr>
            <a:lstStyle/>
            <a:p>
              <a:r>
                <a:rPr lang="en-US" sz="1600" dirty="0"/>
                <a:t>Any browser. Any host. Any OS. Open Source.</a:t>
              </a:r>
            </a:p>
          </p:txBody>
        </p:sp>
        <p:grpSp>
          <p:nvGrpSpPr>
            <p:cNvPr id="35" name="Group 34"/>
            <p:cNvGrpSpPr/>
            <p:nvPr/>
          </p:nvGrpSpPr>
          <p:grpSpPr>
            <a:xfrm>
              <a:off x="448467" y="3451955"/>
              <a:ext cx="464582" cy="464582"/>
              <a:chOff x="448467" y="3449275"/>
              <a:chExt cx="464582" cy="464582"/>
            </a:xfrm>
          </p:grpSpPr>
          <p:sp>
            <p:nvSpPr>
              <p:cNvPr id="36" name="Oval 35"/>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558002" y="3490746"/>
                <a:ext cx="246308" cy="406265"/>
              </a:xfrm>
              <a:prstGeom prst="rect">
                <a:avLst/>
              </a:prstGeom>
              <a:noFill/>
            </p:spPr>
            <p:txBody>
              <a:bodyPr wrap="none" tIns="27432" rtlCol="0">
                <a:spAutoFit/>
              </a:bodyPr>
              <a:lstStyle/>
              <a:p>
                <a:pPr algn="ctr"/>
                <a:endParaRPr lang="en-US" sz="1500" dirty="0">
                  <a:solidFill>
                    <a:schemeClr val="bg1"/>
                  </a:solidFill>
                  <a:latin typeface="Arial Black"/>
                  <a:cs typeface="Arial Black"/>
                </a:endParaRPr>
              </a:p>
            </p:txBody>
          </p:sp>
        </p:grpSp>
      </p:gr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3497" y="1796638"/>
            <a:ext cx="2100741" cy="2100741"/>
          </a:xfrm>
          <a:prstGeom prst="rect">
            <a:avLst/>
          </a:prstGeom>
        </p:spPr>
      </p:pic>
    </p:spTree>
    <p:extLst>
      <p:ext uri="{BB962C8B-B14F-4D97-AF65-F5344CB8AC3E}">
        <p14:creationId xmlns:p14="http://schemas.microsoft.com/office/powerpoint/2010/main" val="42748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550" y="41168"/>
            <a:ext cx="1447800" cy="1447800"/>
          </a:xfrm>
          <a:prstGeom prst="rect">
            <a:avLst/>
          </a:prstGeom>
        </p:spPr>
      </p:pic>
      <p:grpSp>
        <p:nvGrpSpPr>
          <p:cNvPr id="16" name="Group 15"/>
          <p:cNvGrpSpPr/>
          <p:nvPr/>
        </p:nvGrpSpPr>
        <p:grpSpPr>
          <a:xfrm>
            <a:off x="329388" y="1237502"/>
            <a:ext cx="7500343" cy="362731"/>
            <a:chOff x="448467" y="1385345"/>
            <a:chExt cx="10000456" cy="483641"/>
          </a:xfrm>
        </p:grpSpPr>
        <p:sp>
          <p:nvSpPr>
            <p:cNvPr id="18" name="TextBox 17"/>
            <p:cNvSpPr txBox="1"/>
            <p:nvPr/>
          </p:nvSpPr>
          <p:spPr>
            <a:xfrm>
              <a:off x="991816" y="1417581"/>
              <a:ext cx="9457107" cy="451405"/>
            </a:xfrm>
            <a:prstGeom prst="rect">
              <a:avLst/>
            </a:prstGeom>
            <a:noFill/>
          </p:spPr>
          <p:txBody>
            <a:bodyPr wrap="square" rtlCol="0">
              <a:spAutoFit/>
            </a:bodyPr>
            <a:lstStyle/>
            <a:p>
              <a:r>
                <a:rPr lang="en-US" sz="1600" dirty="0" smtClean="0"/>
                <a:t>Basic Types</a:t>
              </a:r>
              <a:endParaRPr lang="en-US" sz="1600" dirty="0"/>
            </a:p>
          </p:txBody>
        </p:sp>
        <p:grpSp>
          <p:nvGrpSpPr>
            <p:cNvPr id="19" name="Group 18"/>
            <p:cNvGrpSpPr/>
            <p:nvPr/>
          </p:nvGrpSpPr>
          <p:grpSpPr>
            <a:xfrm>
              <a:off x="448467" y="1385345"/>
              <a:ext cx="464582" cy="464582"/>
              <a:chOff x="448467" y="1385718"/>
              <a:chExt cx="464582" cy="464582"/>
            </a:xfrm>
          </p:grpSpPr>
          <p:sp>
            <p:nvSpPr>
              <p:cNvPr id="21" name="Oval 20"/>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p:cNvSpPr txBox="1"/>
              <p:nvPr/>
            </p:nvSpPr>
            <p:spPr>
              <a:xfrm>
                <a:off x="555931" y="1427189"/>
                <a:ext cx="246308" cy="406265"/>
              </a:xfrm>
              <a:prstGeom prst="rect">
                <a:avLst/>
              </a:prstGeom>
              <a:noFill/>
            </p:spPr>
            <p:txBody>
              <a:bodyPr wrap="none" tIns="27432" rtlCol="0">
                <a:spAutoFit/>
              </a:bodyPr>
              <a:lstStyle/>
              <a:p>
                <a:pPr algn="ctr"/>
                <a:endParaRPr lang="en-US" sz="1500" b="1" dirty="0">
                  <a:solidFill>
                    <a:schemeClr val="bg1"/>
                  </a:solidFill>
                  <a:latin typeface="Arial Black"/>
                  <a:cs typeface="Arial Black"/>
                </a:endParaRPr>
              </a:p>
            </p:txBody>
          </p:sp>
        </p:grpSp>
      </p:grpSp>
      <p:grpSp>
        <p:nvGrpSpPr>
          <p:cNvPr id="38" name="Group 37"/>
          <p:cNvGrpSpPr/>
          <p:nvPr/>
        </p:nvGrpSpPr>
        <p:grpSpPr>
          <a:xfrm>
            <a:off x="329388" y="1683231"/>
            <a:ext cx="7500343" cy="362731"/>
            <a:chOff x="448467" y="1385345"/>
            <a:chExt cx="10000456" cy="483641"/>
          </a:xfrm>
        </p:grpSpPr>
        <p:sp>
          <p:nvSpPr>
            <p:cNvPr id="39" name="TextBox 38"/>
            <p:cNvSpPr txBox="1"/>
            <p:nvPr/>
          </p:nvSpPr>
          <p:spPr>
            <a:xfrm>
              <a:off x="991816" y="1417581"/>
              <a:ext cx="9457107" cy="451405"/>
            </a:xfrm>
            <a:prstGeom prst="rect">
              <a:avLst/>
            </a:prstGeom>
            <a:noFill/>
          </p:spPr>
          <p:txBody>
            <a:bodyPr wrap="square" rtlCol="0">
              <a:spAutoFit/>
            </a:bodyPr>
            <a:lstStyle/>
            <a:p>
              <a:r>
                <a:rPr lang="en-US" sz="1600" dirty="0" smtClean="0"/>
                <a:t>Functions</a:t>
              </a:r>
              <a:endParaRPr lang="en-US" sz="1600" dirty="0"/>
            </a:p>
          </p:txBody>
        </p:sp>
        <p:grpSp>
          <p:nvGrpSpPr>
            <p:cNvPr id="40" name="Group 39"/>
            <p:cNvGrpSpPr/>
            <p:nvPr/>
          </p:nvGrpSpPr>
          <p:grpSpPr>
            <a:xfrm>
              <a:off x="448467" y="1385345"/>
              <a:ext cx="464582" cy="464582"/>
              <a:chOff x="448467" y="1385718"/>
              <a:chExt cx="464582" cy="464582"/>
            </a:xfrm>
          </p:grpSpPr>
          <p:sp>
            <p:nvSpPr>
              <p:cNvPr id="41" name="Oval 40"/>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p:cNvSpPr txBox="1"/>
              <p:nvPr/>
            </p:nvSpPr>
            <p:spPr>
              <a:xfrm>
                <a:off x="555931" y="1427189"/>
                <a:ext cx="246308" cy="406265"/>
              </a:xfrm>
              <a:prstGeom prst="rect">
                <a:avLst/>
              </a:prstGeom>
              <a:noFill/>
            </p:spPr>
            <p:txBody>
              <a:bodyPr wrap="none" tIns="27432" rtlCol="0">
                <a:spAutoFit/>
              </a:bodyPr>
              <a:lstStyle/>
              <a:p>
                <a:pPr algn="ctr"/>
                <a:endParaRPr lang="en-US" sz="1500" b="1" dirty="0">
                  <a:solidFill>
                    <a:schemeClr val="bg1"/>
                  </a:solidFill>
                  <a:latin typeface="Arial Black"/>
                  <a:cs typeface="Arial Black"/>
                </a:endParaRPr>
              </a:p>
            </p:txBody>
          </p:sp>
        </p:grpSp>
      </p:grpSp>
      <p:grpSp>
        <p:nvGrpSpPr>
          <p:cNvPr id="43" name="Group 42"/>
          <p:cNvGrpSpPr/>
          <p:nvPr/>
        </p:nvGrpSpPr>
        <p:grpSpPr>
          <a:xfrm>
            <a:off x="329388" y="2135886"/>
            <a:ext cx="7500343" cy="362731"/>
            <a:chOff x="448467" y="1385345"/>
            <a:chExt cx="10000456" cy="483641"/>
          </a:xfrm>
        </p:grpSpPr>
        <p:sp>
          <p:nvSpPr>
            <p:cNvPr id="44" name="TextBox 43"/>
            <p:cNvSpPr txBox="1"/>
            <p:nvPr/>
          </p:nvSpPr>
          <p:spPr>
            <a:xfrm>
              <a:off x="991816" y="1417581"/>
              <a:ext cx="9457107" cy="451405"/>
            </a:xfrm>
            <a:prstGeom prst="rect">
              <a:avLst/>
            </a:prstGeom>
            <a:noFill/>
          </p:spPr>
          <p:txBody>
            <a:bodyPr wrap="square" rtlCol="0">
              <a:spAutoFit/>
            </a:bodyPr>
            <a:lstStyle/>
            <a:p>
              <a:r>
                <a:rPr lang="en-US" sz="1600" dirty="0" smtClean="0"/>
                <a:t>Interfaces</a:t>
              </a:r>
              <a:endParaRPr lang="en-US" sz="1600" dirty="0"/>
            </a:p>
          </p:txBody>
        </p:sp>
        <p:grpSp>
          <p:nvGrpSpPr>
            <p:cNvPr id="45" name="Group 44"/>
            <p:cNvGrpSpPr/>
            <p:nvPr/>
          </p:nvGrpSpPr>
          <p:grpSpPr>
            <a:xfrm>
              <a:off x="448467" y="1385345"/>
              <a:ext cx="464582" cy="464582"/>
              <a:chOff x="448467" y="1385718"/>
              <a:chExt cx="464582" cy="464582"/>
            </a:xfrm>
          </p:grpSpPr>
          <p:sp>
            <p:nvSpPr>
              <p:cNvPr id="46" name="Oval 45"/>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555931" y="1427189"/>
                <a:ext cx="246308" cy="406265"/>
              </a:xfrm>
              <a:prstGeom prst="rect">
                <a:avLst/>
              </a:prstGeom>
              <a:noFill/>
            </p:spPr>
            <p:txBody>
              <a:bodyPr wrap="none" tIns="27432" rtlCol="0">
                <a:spAutoFit/>
              </a:bodyPr>
              <a:lstStyle/>
              <a:p>
                <a:pPr algn="ctr"/>
                <a:endParaRPr lang="en-US" sz="1500" b="1" dirty="0">
                  <a:solidFill>
                    <a:schemeClr val="bg1"/>
                  </a:solidFill>
                  <a:latin typeface="Arial Black"/>
                  <a:cs typeface="Arial Black"/>
                </a:endParaRPr>
              </a:p>
            </p:txBody>
          </p:sp>
        </p:grpSp>
      </p:grpSp>
      <p:grpSp>
        <p:nvGrpSpPr>
          <p:cNvPr id="48" name="Group 47"/>
          <p:cNvGrpSpPr/>
          <p:nvPr/>
        </p:nvGrpSpPr>
        <p:grpSpPr>
          <a:xfrm>
            <a:off x="329388" y="2588541"/>
            <a:ext cx="7500343" cy="362731"/>
            <a:chOff x="448467" y="1385345"/>
            <a:chExt cx="10000456" cy="483641"/>
          </a:xfrm>
        </p:grpSpPr>
        <p:sp>
          <p:nvSpPr>
            <p:cNvPr id="49" name="TextBox 48"/>
            <p:cNvSpPr txBox="1"/>
            <p:nvPr/>
          </p:nvSpPr>
          <p:spPr>
            <a:xfrm>
              <a:off x="991816" y="1417581"/>
              <a:ext cx="9457107" cy="451405"/>
            </a:xfrm>
            <a:prstGeom prst="rect">
              <a:avLst/>
            </a:prstGeom>
            <a:noFill/>
          </p:spPr>
          <p:txBody>
            <a:bodyPr wrap="square" rtlCol="0">
              <a:spAutoFit/>
            </a:bodyPr>
            <a:lstStyle/>
            <a:p>
              <a:r>
                <a:rPr lang="en-US" sz="1600" dirty="0" smtClean="0"/>
                <a:t>Classes</a:t>
              </a:r>
              <a:endParaRPr lang="en-US" sz="1600" dirty="0"/>
            </a:p>
          </p:txBody>
        </p:sp>
        <p:grpSp>
          <p:nvGrpSpPr>
            <p:cNvPr id="50" name="Group 49"/>
            <p:cNvGrpSpPr/>
            <p:nvPr/>
          </p:nvGrpSpPr>
          <p:grpSpPr>
            <a:xfrm>
              <a:off x="448467" y="1385345"/>
              <a:ext cx="464582" cy="464582"/>
              <a:chOff x="448467" y="1385718"/>
              <a:chExt cx="464582" cy="464582"/>
            </a:xfrm>
          </p:grpSpPr>
          <p:sp>
            <p:nvSpPr>
              <p:cNvPr id="51" name="Oval 50"/>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TextBox 51"/>
              <p:cNvSpPr txBox="1"/>
              <p:nvPr/>
            </p:nvSpPr>
            <p:spPr>
              <a:xfrm>
                <a:off x="555931" y="1427189"/>
                <a:ext cx="246308" cy="406265"/>
              </a:xfrm>
              <a:prstGeom prst="rect">
                <a:avLst/>
              </a:prstGeom>
              <a:noFill/>
            </p:spPr>
            <p:txBody>
              <a:bodyPr wrap="none" tIns="27432" rtlCol="0">
                <a:spAutoFit/>
              </a:bodyPr>
              <a:lstStyle/>
              <a:p>
                <a:pPr algn="ctr"/>
                <a:endParaRPr lang="en-US" sz="1500" b="1" dirty="0">
                  <a:solidFill>
                    <a:schemeClr val="bg1"/>
                  </a:solidFill>
                  <a:latin typeface="Arial Black"/>
                  <a:cs typeface="Arial Black"/>
                </a:endParaRPr>
              </a:p>
            </p:txBody>
          </p:sp>
        </p:grpSp>
      </p:grpSp>
      <p:grpSp>
        <p:nvGrpSpPr>
          <p:cNvPr id="53" name="Group 52"/>
          <p:cNvGrpSpPr/>
          <p:nvPr/>
        </p:nvGrpSpPr>
        <p:grpSpPr>
          <a:xfrm>
            <a:off x="329388" y="3041196"/>
            <a:ext cx="7500344" cy="362732"/>
            <a:chOff x="448467" y="1385345"/>
            <a:chExt cx="10000457" cy="483642"/>
          </a:xfrm>
        </p:grpSpPr>
        <p:sp>
          <p:nvSpPr>
            <p:cNvPr id="54" name="TextBox 53"/>
            <p:cNvSpPr txBox="1"/>
            <p:nvPr/>
          </p:nvSpPr>
          <p:spPr>
            <a:xfrm>
              <a:off x="991817" y="1417582"/>
              <a:ext cx="9457107" cy="451405"/>
            </a:xfrm>
            <a:prstGeom prst="rect">
              <a:avLst/>
            </a:prstGeom>
            <a:noFill/>
          </p:spPr>
          <p:txBody>
            <a:bodyPr wrap="square" rtlCol="0">
              <a:spAutoFit/>
            </a:bodyPr>
            <a:lstStyle/>
            <a:p>
              <a:r>
                <a:rPr lang="en-US" sz="1600" dirty="0" smtClean="0"/>
                <a:t>Modules</a:t>
              </a:r>
              <a:endParaRPr lang="en-US" sz="1600" dirty="0"/>
            </a:p>
          </p:txBody>
        </p:sp>
        <p:grpSp>
          <p:nvGrpSpPr>
            <p:cNvPr id="55" name="Group 54"/>
            <p:cNvGrpSpPr/>
            <p:nvPr/>
          </p:nvGrpSpPr>
          <p:grpSpPr>
            <a:xfrm>
              <a:off x="448467" y="1385345"/>
              <a:ext cx="464582" cy="464582"/>
              <a:chOff x="448467" y="1385718"/>
              <a:chExt cx="464582" cy="464582"/>
            </a:xfrm>
          </p:grpSpPr>
          <p:sp>
            <p:nvSpPr>
              <p:cNvPr id="56" name="Oval 55"/>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555931" y="1427189"/>
                <a:ext cx="246308" cy="406265"/>
              </a:xfrm>
              <a:prstGeom prst="rect">
                <a:avLst/>
              </a:prstGeom>
              <a:noFill/>
            </p:spPr>
            <p:txBody>
              <a:bodyPr wrap="none" tIns="27432" rtlCol="0">
                <a:spAutoFit/>
              </a:bodyPr>
              <a:lstStyle/>
              <a:p>
                <a:pPr algn="ctr"/>
                <a:endParaRPr lang="en-US" sz="1500" b="1" dirty="0">
                  <a:solidFill>
                    <a:schemeClr val="bg1"/>
                  </a:solidFill>
                  <a:latin typeface="Arial Black"/>
                  <a:cs typeface="Arial Black"/>
                </a:endParaRPr>
              </a:p>
            </p:txBody>
          </p:sp>
        </p:grpSp>
      </p:grpSp>
      <p:grpSp>
        <p:nvGrpSpPr>
          <p:cNvPr id="58" name="Group 57"/>
          <p:cNvGrpSpPr/>
          <p:nvPr/>
        </p:nvGrpSpPr>
        <p:grpSpPr>
          <a:xfrm>
            <a:off x="329388" y="3491455"/>
            <a:ext cx="7500343" cy="362730"/>
            <a:chOff x="448467" y="1385345"/>
            <a:chExt cx="10000456" cy="483640"/>
          </a:xfrm>
        </p:grpSpPr>
        <p:sp>
          <p:nvSpPr>
            <p:cNvPr id="59" name="TextBox 58"/>
            <p:cNvSpPr txBox="1"/>
            <p:nvPr/>
          </p:nvSpPr>
          <p:spPr>
            <a:xfrm>
              <a:off x="991816" y="1417580"/>
              <a:ext cx="9457107" cy="451405"/>
            </a:xfrm>
            <a:prstGeom prst="rect">
              <a:avLst/>
            </a:prstGeom>
            <a:noFill/>
          </p:spPr>
          <p:txBody>
            <a:bodyPr wrap="square" rtlCol="0">
              <a:spAutoFit/>
            </a:bodyPr>
            <a:lstStyle/>
            <a:p>
              <a:r>
                <a:rPr lang="en-US" sz="1600" dirty="0" smtClean="0"/>
                <a:t>Generics</a:t>
              </a:r>
              <a:endParaRPr lang="en-US" sz="1600" dirty="0"/>
            </a:p>
          </p:txBody>
        </p:sp>
        <p:grpSp>
          <p:nvGrpSpPr>
            <p:cNvPr id="60" name="Group 59"/>
            <p:cNvGrpSpPr/>
            <p:nvPr/>
          </p:nvGrpSpPr>
          <p:grpSpPr>
            <a:xfrm>
              <a:off x="448467" y="1385345"/>
              <a:ext cx="464582" cy="464582"/>
              <a:chOff x="448467" y="1385718"/>
              <a:chExt cx="464582" cy="464582"/>
            </a:xfrm>
          </p:grpSpPr>
          <p:sp>
            <p:nvSpPr>
              <p:cNvPr id="61" name="Oval 60"/>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Box 61"/>
              <p:cNvSpPr txBox="1"/>
              <p:nvPr/>
            </p:nvSpPr>
            <p:spPr>
              <a:xfrm>
                <a:off x="555931" y="1427189"/>
                <a:ext cx="246308" cy="406265"/>
              </a:xfrm>
              <a:prstGeom prst="rect">
                <a:avLst/>
              </a:prstGeom>
              <a:noFill/>
            </p:spPr>
            <p:txBody>
              <a:bodyPr wrap="none" tIns="27432" rtlCol="0">
                <a:spAutoFit/>
              </a:bodyPr>
              <a:lstStyle/>
              <a:p>
                <a:pPr algn="ctr"/>
                <a:endParaRPr lang="en-US" sz="1500" b="1" dirty="0">
                  <a:solidFill>
                    <a:schemeClr val="bg1"/>
                  </a:solidFill>
                  <a:latin typeface="Arial Black"/>
                  <a:cs typeface="Arial Black"/>
                </a:endParaRPr>
              </a:p>
            </p:txBody>
          </p:sp>
        </p:grpSp>
      </p:grpSp>
      <p:grpSp>
        <p:nvGrpSpPr>
          <p:cNvPr id="34" name="Group 33"/>
          <p:cNvGrpSpPr/>
          <p:nvPr/>
        </p:nvGrpSpPr>
        <p:grpSpPr>
          <a:xfrm>
            <a:off x="325041" y="3931252"/>
            <a:ext cx="7500343" cy="362730"/>
            <a:chOff x="448467" y="1385345"/>
            <a:chExt cx="10000456" cy="483640"/>
          </a:xfrm>
        </p:grpSpPr>
        <p:sp>
          <p:nvSpPr>
            <p:cNvPr id="35" name="TextBox 34"/>
            <p:cNvSpPr txBox="1"/>
            <p:nvPr/>
          </p:nvSpPr>
          <p:spPr>
            <a:xfrm>
              <a:off x="991816" y="1417580"/>
              <a:ext cx="9457107" cy="451405"/>
            </a:xfrm>
            <a:prstGeom prst="rect">
              <a:avLst/>
            </a:prstGeom>
            <a:noFill/>
          </p:spPr>
          <p:txBody>
            <a:bodyPr wrap="square" rtlCol="0">
              <a:spAutoFit/>
            </a:bodyPr>
            <a:lstStyle/>
            <a:p>
              <a:r>
                <a:rPr lang="en-US" sz="1600" dirty="0" smtClean="0"/>
                <a:t>Decorators</a:t>
              </a:r>
              <a:endParaRPr lang="en-US" sz="1600" dirty="0"/>
            </a:p>
          </p:txBody>
        </p:sp>
        <p:grpSp>
          <p:nvGrpSpPr>
            <p:cNvPr id="36" name="Group 35"/>
            <p:cNvGrpSpPr/>
            <p:nvPr/>
          </p:nvGrpSpPr>
          <p:grpSpPr>
            <a:xfrm>
              <a:off x="448467" y="1385345"/>
              <a:ext cx="464582" cy="464582"/>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TextBox 62"/>
              <p:cNvSpPr txBox="1"/>
              <p:nvPr/>
            </p:nvSpPr>
            <p:spPr>
              <a:xfrm>
                <a:off x="555931" y="1427189"/>
                <a:ext cx="246308" cy="406265"/>
              </a:xfrm>
              <a:prstGeom prst="rect">
                <a:avLst/>
              </a:prstGeom>
              <a:noFill/>
            </p:spPr>
            <p:txBody>
              <a:bodyPr wrap="none" tIns="27432" rtlCol="0">
                <a:spAutoFit/>
              </a:bodyPr>
              <a:lstStyle/>
              <a:p>
                <a:pPr algn="ctr"/>
                <a:endParaRPr lang="en-US" sz="1500" b="1" dirty="0">
                  <a:solidFill>
                    <a:schemeClr val="bg1"/>
                  </a:solidFill>
                  <a:latin typeface="Arial Black"/>
                  <a:cs typeface="Arial Black"/>
                </a:endParaRPr>
              </a:p>
            </p:txBody>
          </p:sp>
        </p:grpSp>
      </p:grpSp>
    </p:spTree>
    <p:extLst>
      <p:ext uri="{BB962C8B-B14F-4D97-AF65-F5344CB8AC3E}">
        <p14:creationId xmlns:p14="http://schemas.microsoft.com/office/powerpoint/2010/main" val="1029619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Basic Types</a:t>
            </a:r>
          </a:p>
        </p:txBody>
      </p:sp>
      <p:sp>
        <p:nvSpPr>
          <p:cNvPr id="8" name="Content Placeholder 7"/>
          <p:cNvSpPr>
            <a:spLocks noGrp="1"/>
          </p:cNvSpPr>
          <p:nvPr>
            <p:ph idx="1"/>
          </p:nvPr>
        </p:nvSpPr>
        <p:spPr>
          <a:xfrm>
            <a:off x="352473" y="809625"/>
            <a:ext cx="8339328" cy="3652647"/>
          </a:xfrm>
        </p:spPr>
        <p:txBody>
          <a:bodyPr>
            <a:normAutofit fontScale="92500" lnSpcReduction="20000"/>
          </a:bodyPr>
          <a:lstStyle/>
          <a:p>
            <a:pPr marL="214313" indent="-214313">
              <a:lnSpc>
                <a:spcPct val="130000"/>
              </a:lnSpc>
              <a:buFont typeface="Arial"/>
              <a:buChar char="•"/>
            </a:pPr>
            <a:r>
              <a:rPr lang="en-US" dirty="0" smtClean="0">
                <a:cs typeface="Trebuchet MS"/>
              </a:rPr>
              <a:t>Boolean </a:t>
            </a:r>
            <a:r>
              <a:rPr lang="en-US" dirty="0">
                <a:cs typeface="Trebuchet MS"/>
              </a:rPr>
              <a:t>- true or </a:t>
            </a:r>
            <a:r>
              <a:rPr lang="en-US" dirty="0" smtClean="0">
                <a:cs typeface="Trebuchet MS"/>
              </a:rPr>
              <a:t>false</a:t>
            </a:r>
          </a:p>
          <a:p>
            <a:pPr marL="214313" indent="-214313">
              <a:lnSpc>
                <a:spcPct val="130000"/>
              </a:lnSpc>
              <a:buFont typeface="Arial"/>
              <a:buChar char="•"/>
            </a:pPr>
            <a:endParaRPr lang="en-US" dirty="0">
              <a:cs typeface="Trebuchet MS"/>
            </a:endParaRPr>
          </a:p>
          <a:p>
            <a:pPr marL="214313" indent="-214313">
              <a:lnSpc>
                <a:spcPct val="130000"/>
              </a:lnSpc>
              <a:buFont typeface="Arial"/>
              <a:buChar char="•"/>
            </a:pPr>
            <a:r>
              <a:rPr lang="en-US" dirty="0">
                <a:cs typeface="Trebuchet MS"/>
              </a:rPr>
              <a:t>String </a:t>
            </a:r>
            <a:r>
              <a:rPr lang="en-US" dirty="0" smtClean="0">
                <a:cs typeface="Trebuchet MS"/>
              </a:rPr>
              <a:t>– text</a:t>
            </a:r>
          </a:p>
          <a:p>
            <a:pPr marL="214313" indent="-214313">
              <a:lnSpc>
                <a:spcPct val="130000"/>
              </a:lnSpc>
              <a:buFont typeface="Arial"/>
              <a:buChar char="•"/>
            </a:pPr>
            <a:endParaRPr lang="en-US" dirty="0">
              <a:cs typeface="Trebuchet MS"/>
            </a:endParaRPr>
          </a:p>
          <a:p>
            <a:pPr marL="214313" indent="-214313">
              <a:lnSpc>
                <a:spcPct val="130000"/>
              </a:lnSpc>
              <a:buFont typeface="Arial"/>
              <a:buChar char="•"/>
            </a:pPr>
            <a:r>
              <a:rPr lang="en-US" dirty="0">
                <a:cs typeface="Trebuchet MS"/>
              </a:rPr>
              <a:t>Number – integer or floating point </a:t>
            </a:r>
            <a:r>
              <a:rPr lang="en-US" dirty="0" smtClean="0">
                <a:cs typeface="Trebuchet MS"/>
              </a:rPr>
              <a:t>number</a:t>
            </a:r>
          </a:p>
          <a:p>
            <a:pPr marL="214313" indent="-214313">
              <a:lnSpc>
                <a:spcPct val="130000"/>
              </a:lnSpc>
              <a:buFont typeface="Arial"/>
              <a:buChar char="•"/>
            </a:pPr>
            <a:endParaRPr lang="en-US" dirty="0">
              <a:cs typeface="Trebuchet MS"/>
            </a:endParaRPr>
          </a:p>
          <a:p>
            <a:pPr marL="214313" indent="-214313">
              <a:lnSpc>
                <a:spcPct val="130000"/>
              </a:lnSpc>
              <a:buFont typeface="Arial"/>
              <a:buChar char="•"/>
            </a:pPr>
            <a:r>
              <a:rPr lang="en-US" dirty="0">
                <a:cs typeface="Trebuchet MS"/>
              </a:rPr>
              <a:t>Array – collection of </a:t>
            </a:r>
            <a:r>
              <a:rPr lang="en-US" dirty="0" smtClean="0">
                <a:cs typeface="Trebuchet MS"/>
              </a:rPr>
              <a:t>types</a:t>
            </a:r>
          </a:p>
          <a:p>
            <a:pPr marL="214313" indent="-214313">
              <a:lnSpc>
                <a:spcPct val="130000"/>
              </a:lnSpc>
              <a:buFont typeface="Arial"/>
              <a:buChar char="•"/>
            </a:pPr>
            <a:endParaRPr lang="en-US" dirty="0">
              <a:cs typeface="Trebuchet MS"/>
            </a:endParaRPr>
          </a:p>
          <a:p>
            <a:pPr marL="214313" indent="-214313">
              <a:lnSpc>
                <a:spcPct val="130000"/>
              </a:lnSpc>
              <a:buFont typeface="Arial"/>
              <a:buChar char="•"/>
            </a:pPr>
            <a:r>
              <a:rPr lang="en-US" dirty="0">
                <a:cs typeface="Trebuchet MS"/>
              </a:rPr>
              <a:t>Object – base </a:t>
            </a:r>
            <a:r>
              <a:rPr lang="en-US" dirty="0" smtClean="0">
                <a:cs typeface="Trebuchet MS"/>
              </a:rPr>
              <a:t>object</a:t>
            </a:r>
          </a:p>
          <a:p>
            <a:pPr marL="214313" indent="-214313">
              <a:lnSpc>
                <a:spcPct val="130000"/>
              </a:lnSpc>
              <a:buFont typeface="Arial"/>
              <a:buChar char="•"/>
            </a:pPr>
            <a:endParaRPr lang="en-US" sz="1500" dirty="0">
              <a:cs typeface="Trebuchet MS"/>
            </a:endParaRPr>
          </a:p>
          <a:p>
            <a:pPr marL="214313" indent="-214313">
              <a:lnSpc>
                <a:spcPct val="130000"/>
              </a:lnSpc>
              <a:buFont typeface="Arial"/>
              <a:buChar char="•"/>
            </a:pPr>
            <a:r>
              <a:rPr lang="en-US" dirty="0" err="1">
                <a:cs typeface="Trebuchet MS"/>
              </a:rPr>
              <a:t>Enum</a:t>
            </a:r>
            <a:r>
              <a:rPr lang="en-US" dirty="0">
                <a:cs typeface="Trebuchet MS"/>
              </a:rPr>
              <a:t> – </a:t>
            </a:r>
            <a:r>
              <a:rPr lang="en-US" dirty="0" smtClean="0">
                <a:cs typeface="Trebuchet MS"/>
              </a:rPr>
              <a:t>enumeration</a:t>
            </a:r>
          </a:p>
          <a:p>
            <a:pPr marL="214313" indent="-214313">
              <a:lnSpc>
                <a:spcPct val="130000"/>
              </a:lnSpc>
              <a:buFont typeface="Arial"/>
              <a:buChar char="•"/>
            </a:pPr>
            <a:endParaRPr lang="en-US" dirty="0">
              <a:cs typeface="Trebuchet MS"/>
            </a:endParaRPr>
          </a:p>
          <a:p>
            <a:pPr marL="214313" indent="-214313">
              <a:lnSpc>
                <a:spcPct val="130000"/>
              </a:lnSpc>
              <a:buFont typeface="Arial"/>
              <a:buChar char="•"/>
            </a:pPr>
            <a:r>
              <a:rPr lang="en-US" dirty="0">
                <a:cs typeface="Trebuchet MS"/>
              </a:rPr>
              <a:t>Any – dynamic types, can be </a:t>
            </a:r>
            <a:r>
              <a:rPr lang="en-US" dirty="0" smtClean="0">
                <a:cs typeface="Trebuchet MS"/>
              </a:rPr>
              <a:t>everything</a:t>
            </a:r>
          </a:p>
          <a:p>
            <a:pPr marL="214313" indent="-214313">
              <a:lnSpc>
                <a:spcPct val="130000"/>
              </a:lnSpc>
              <a:buFont typeface="Arial"/>
              <a:buChar char="•"/>
            </a:pPr>
            <a:endParaRPr lang="en-US" dirty="0">
              <a:cs typeface="Trebuchet MS"/>
            </a:endParaRPr>
          </a:p>
          <a:p>
            <a:pPr marL="214313" indent="-214313">
              <a:lnSpc>
                <a:spcPct val="130000"/>
              </a:lnSpc>
              <a:buFont typeface="Arial"/>
              <a:buChar char="•"/>
            </a:pPr>
            <a:r>
              <a:rPr lang="en-US" dirty="0">
                <a:cs typeface="Trebuchet MS"/>
              </a:rPr>
              <a:t>Void – no </a:t>
            </a:r>
            <a:r>
              <a:rPr lang="en-US" dirty="0" smtClean="0">
                <a:cs typeface="Trebuchet MS"/>
              </a:rPr>
              <a:t>value</a:t>
            </a:r>
            <a:endParaRPr lang="en-US" dirty="0" smtClean="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TextBox 2"/>
          <p:cNvSpPr txBox="1"/>
          <p:nvPr/>
        </p:nvSpPr>
        <p:spPr>
          <a:xfrm>
            <a:off x="5466377" y="947772"/>
            <a:ext cx="3323877" cy="3477875"/>
          </a:xfrm>
          <a:prstGeom prst="rect">
            <a:avLst/>
          </a:prstGeom>
          <a:noFill/>
        </p:spPr>
        <p:txBody>
          <a:bodyPr wrap="square" rtlCol="0">
            <a:spAutoFit/>
          </a:bodyPr>
          <a:lstStyle/>
          <a:p>
            <a:r>
              <a:rPr lang="en-US" sz="1100" dirty="0">
                <a:solidFill>
                  <a:schemeClr val="accent2">
                    <a:lumMod val="75000"/>
                  </a:schemeClr>
                </a:solidFill>
              </a:rPr>
              <a:t>All types in </a:t>
            </a:r>
            <a:r>
              <a:rPr lang="en-US" sz="1100" dirty="0" err="1">
                <a:solidFill>
                  <a:schemeClr val="accent2">
                    <a:lumMod val="75000"/>
                  </a:schemeClr>
                </a:solidFill>
              </a:rPr>
              <a:t>TypeScript</a:t>
            </a:r>
            <a:r>
              <a:rPr lang="en-US" sz="1100" dirty="0">
                <a:solidFill>
                  <a:schemeClr val="accent2">
                    <a:lumMod val="75000"/>
                  </a:schemeClr>
                </a:solidFill>
              </a:rPr>
              <a:t> are subtypes of a single top type called the Any type. The any keyword references this type. The Any type is the one type that can represent any JavaScript value with no constraints. All other types are categorized as primitive types, object types, or type parameters. These types introduce various static constraints on their values.</a:t>
            </a:r>
          </a:p>
          <a:p>
            <a:endParaRPr lang="en-US" sz="1100" dirty="0">
              <a:solidFill>
                <a:schemeClr val="accent2">
                  <a:lumMod val="75000"/>
                </a:schemeClr>
              </a:solidFill>
            </a:endParaRPr>
          </a:p>
          <a:p>
            <a:r>
              <a:rPr lang="en-US" sz="1100" dirty="0">
                <a:solidFill>
                  <a:schemeClr val="accent2">
                    <a:lumMod val="75000"/>
                  </a:schemeClr>
                </a:solidFill>
              </a:rPr>
              <a:t>The primitive types are the Number, Boolean, String, Void, Null, and Undefined types along with user defined </a:t>
            </a:r>
            <a:r>
              <a:rPr lang="en-US" sz="1100" dirty="0" err="1">
                <a:solidFill>
                  <a:schemeClr val="accent2">
                    <a:lumMod val="75000"/>
                  </a:schemeClr>
                </a:solidFill>
              </a:rPr>
              <a:t>enum</a:t>
            </a:r>
            <a:r>
              <a:rPr lang="en-US" sz="1100" dirty="0">
                <a:solidFill>
                  <a:schemeClr val="accent2">
                    <a:lumMod val="75000"/>
                  </a:schemeClr>
                </a:solidFill>
              </a:rPr>
              <a:t> types. The number, </a:t>
            </a:r>
            <a:r>
              <a:rPr lang="en-US" sz="1100" dirty="0" err="1">
                <a:solidFill>
                  <a:schemeClr val="accent2">
                    <a:lumMod val="75000"/>
                  </a:schemeClr>
                </a:solidFill>
              </a:rPr>
              <a:t>boolean</a:t>
            </a:r>
            <a:r>
              <a:rPr lang="en-US" sz="1100" dirty="0">
                <a:solidFill>
                  <a:schemeClr val="accent2">
                    <a:lumMod val="75000"/>
                  </a:schemeClr>
                </a:solidFill>
              </a:rPr>
              <a:t>, string, and void keywords reference the Number, Boolean, String, and Void primitive types respectively. The Void type exists purely to indicate the absence of a value, such as in a function with no return value. It is not possible to explicitly reference the Null and Undefined types—only values of those types can be referenced, using the null and undefined literals.</a:t>
            </a:r>
            <a:endParaRPr lang="en-US" sz="1100" dirty="0">
              <a:solidFill>
                <a:schemeClr val="accent2">
                  <a:lumMod val="75000"/>
                </a:schemeClr>
              </a:solidFill>
            </a:endParaRPr>
          </a:p>
        </p:txBody>
      </p:sp>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Functions</a:t>
            </a:r>
          </a:p>
        </p:txBody>
      </p:sp>
      <p:sp>
        <p:nvSpPr>
          <p:cNvPr id="8" name="Content Placeholder 7"/>
          <p:cNvSpPr>
            <a:spLocks noGrp="1"/>
          </p:cNvSpPr>
          <p:nvPr>
            <p:ph idx="1"/>
          </p:nvPr>
        </p:nvSpPr>
        <p:spPr>
          <a:xfrm>
            <a:off x="189549" y="884635"/>
            <a:ext cx="8563926" cy="3982639"/>
          </a:xfrm>
        </p:spPr>
        <p:txBody>
          <a:bodyPr>
            <a:noAutofit/>
          </a:bodyPr>
          <a:lstStyle/>
          <a:p>
            <a:pPr>
              <a:spcBef>
                <a:spcPts val="1200"/>
              </a:spcBef>
              <a:spcAft>
                <a:spcPts val="1200"/>
              </a:spcAft>
            </a:pPr>
            <a:r>
              <a:rPr lang="en-US" dirty="0"/>
              <a:t>Can define the types of the parameters</a:t>
            </a:r>
          </a:p>
          <a:p>
            <a:pPr>
              <a:spcBef>
                <a:spcPts val="1200"/>
              </a:spcBef>
              <a:spcAft>
                <a:spcPts val="1200"/>
              </a:spcAft>
            </a:pPr>
            <a:r>
              <a:rPr lang="en-US" dirty="0"/>
              <a:t>Can define their return value</a:t>
            </a:r>
          </a:p>
          <a:p>
            <a:pPr>
              <a:spcBef>
                <a:spcPts val="1200"/>
              </a:spcBef>
              <a:spcAft>
                <a:spcPts val="1200"/>
              </a:spcAft>
            </a:pPr>
            <a:r>
              <a:rPr lang="en-US" dirty="0"/>
              <a:t>Can define typed pointers</a:t>
            </a:r>
          </a:p>
          <a:p>
            <a:pPr>
              <a:spcBef>
                <a:spcPts val="1200"/>
              </a:spcBef>
              <a:spcAft>
                <a:spcPts val="1200"/>
              </a:spcAft>
            </a:pPr>
            <a:r>
              <a:rPr lang="en-US" dirty="0"/>
              <a:t>Can have optional or default parameters</a:t>
            </a:r>
          </a:p>
          <a:p>
            <a:pPr>
              <a:spcBef>
                <a:spcPts val="1200"/>
              </a:spcBef>
              <a:spcAft>
                <a:spcPts val="1200"/>
              </a:spcAft>
            </a:pPr>
            <a:r>
              <a:rPr lang="en-US" dirty="0"/>
              <a:t>Can define collection parameters</a:t>
            </a:r>
          </a:p>
          <a:p>
            <a:pPr>
              <a:spcBef>
                <a:spcPts val="1200"/>
              </a:spcBef>
              <a:spcAft>
                <a:spcPts val="1200"/>
              </a:spcAft>
            </a:pPr>
            <a:r>
              <a:rPr lang="en-US" dirty="0"/>
              <a:t>Can be used as lambda expressions</a:t>
            </a:r>
          </a:p>
          <a:p>
            <a:pPr>
              <a:spcBef>
                <a:spcPts val="1200"/>
              </a:spcBef>
              <a:spcAft>
                <a:spcPts val="1200"/>
              </a:spcAft>
            </a:pPr>
            <a:r>
              <a:rPr lang="en-US" dirty="0"/>
              <a:t>Can have overloads based on their parameters</a:t>
            </a:r>
          </a:p>
          <a:p>
            <a:endParaRPr lang="en-US"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pPr>
              <a:spcBef>
                <a:spcPts val="1800"/>
              </a:spcBef>
              <a:spcAft>
                <a:spcPts val="1800"/>
              </a:spcAft>
            </a:pPr>
            <a:r>
              <a:rPr lang="en-US" sz="1400" dirty="0"/>
              <a:t>Can define properties</a:t>
            </a:r>
          </a:p>
          <a:p>
            <a:pPr>
              <a:spcBef>
                <a:spcPts val="1800"/>
              </a:spcBef>
              <a:spcAft>
                <a:spcPts val="1800"/>
              </a:spcAft>
            </a:pPr>
            <a:r>
              <a:rPr lang="en-US" sz="1400" dirty="0"/>
              <a:t>Can define optional properties</a:t>
            </a:r>
          </a:p>
          <a:p>
            <a:pPr>
              <a:spcBef>
                <a:spcPts val="1800"/>
              </a:spcBef>
              <a:spcAft>
                <a:spcPts val="1800"/>
              </a:spcAft>
            </a:pPr>
            <a:r>
              <a:rPr lang="en-US" sz="1400" dirty="0"/>
              <a:t>Can define methods</a:t>
            </a:r>
          </a:p>
          <a:p>
            <a:pPr>
              <a:spcBef>
                <a:spcPts val="1800"/>
              </a:spcBef>
              <a:spcAft>
                <a:spcPts val="1800"/>
              </a:spcAft>
            </a:pPr>
            <a:r>
              <a:rPr lang="en-US" sz="1400" dirty="0"/>
              <a:t>Can define indexers</a:t>
            </a:r>
          </a:p>
          <a:p>
            <a:pPr>
              <a:spcBef>
                <a:spcPts val="1800"/>
              </a:spcBef>
              <a:spcAft>
                <a:spcPts val="1800"/>
              </a:spcAft>
            </a:pPr>
            <a:r>
              <a:rPr lang="en-US" sz="1400" dirty="0"/>
              <a:t>Can extend other interfaces</a:t>
            </a:r>
          </a:p>
        </p:txBody>
      </p:sp>
      <p:sp>
        <p:nvSpPr>
          <p:cNvPr id="9" name="Text Placeholder 8"/>
          <p:cNvSpPr>
            <a:spLocks noGrp="1"/>
          </p:cNvSpPr>
          <p:nvPr>
            <p:ph type="body" sz="quarter" idx="10"/>
          </p:nvPr>
        </p:nvSpPr>
        <p:spPr/>
        <p:txBody>
          <a:bodyPr/>
          <a:lstStyle/>
          <a:p>
            <a:r>
              <a:rPr lang="en-US" dirty="0"/>
              <a:t>Interfaces</a:t>
            </a:r>
          </a:p>
        </p:txBody>
      </p:sp>
    </p:spTree>
    <p:extLst>
      <p:ext uri="{BB962C8B-B14F-4D97-AF65-F5344CB8AC3E}">
        <p14:creationId xmlns:p14="http://schemas.microsoft.com/office/powerpoint/2010/main" val="278621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Classes</a:t>
            </a:r>
          </a:p>
        </p:txBody>
      </p:sp>
      <p:sp>
        <p:nvSpPr>
          <p:cNvPr id="15" name="Rectangle 14"/>
          <p:cNvSpPr/>
          <p:nvPr/>
        </p:nvSpPr>
        <p:spPr>
          <a:xfrm>
            <a:off x="200025" y="670792"/>
            <a:ext cx="5448300" cy="4253472"/>
          </a:xfrm>
          <a:prstGeom prst="rect">
            <a:avLst/>
          </a:prstGeom>
        </p:spPr>
        <p:txBody>
          <a:bodyPr wrap="square" anchor="ctr">
            <a:spAutoFit/>
          </a:bodyPr>
          <a:lstStyle/>
          <a:p>
            <a:pPr marL="214313" indent="-214313">
              <a:lnSpc>
                <a:spcPct val="130000"/>
              </a:lnSpc>
              <a:buFont typeface="Arial"/>
              <a:buChar char="•"/>
            </a:pPr>
            <a:r>
              <a:rPr lang="en-US" sz="1300" dirty="0" smtClean="0"/>
              <a:t>Can </a:t>
            </a:r>
            <a:r>
              <a:rPr lang="en-US" sz="1300" dirty="0"/>
              <a:t>implement </a:t>
            </a:r>
            <a:r>
              <a:rPr lang="en-US" sz="1300" dirty="0" smtClean="0"/>
              <a:t>properties</a:t>
            </a:r>
          </a:p>
          <a:p>
            <a:pPr marL="214313" indent="-214313">
              <a:lnSpc>
                <a:spcPct val="130000"/>
              </a:lnSpc>
              <a:buFont typeface="Arial"/>
              <a:buChar char="•"/>
            </a:pPr>
            <a:endParaRPr lang="en-US" sz="1300" dirty="0"/>
          </a:p>
          <a:p>
            <a:pPr marL="214313" indent="-214313">
              <a:lnSpc>
                <a:spcPct val="130000"/>
              </a:lnSpc>
              <a:buFont typeface="Arial"/>
              <a:buChar char="•"/>
            </a:pPr>
            <a:r>
              <a:rPr lang="en-US" sz="1300" dirty="0"/>
              <a:t>Can define getters or setters</a:t>
            </a:r>
          </a:p>
          <a:p>
            <a:pPr marL="214313" indent="-214313">
              <a:lnSpc>
                <a:spcPct val="130000"/>
              </a:lnSpc>
              <a:buFont typeface="Arial"/>
              <a:buChar char="•"/>
            </a:pPr>
            <a:endParaRPr lang="en-US" sz="1300" dirty="0" smtClean="0"/>
          </a:p>
          <a:p>
            <a:pPr marL="214313" indent="-214313">
              <a:lnSpc>
                <a:spcPct val="130000"/>
              </a:lnSpc>
              <a:buFont typeface="Arial"/>
              <a:buChar char="•"/>
            </a:pPr>
            <a:r>
              <a:rPr lang="en-US" sz="1300" dirty="0" smtClean="0"/>
              <a:t>Can </a:t>
            </a:r>
            <a:r>
              <a:rPr lang="en-US" sz="1300" dirty="0"/>
              <a:t>have </a:t>
            </a:r>
            <a:r>
              <a:rPr lang="en-US" sz="1300" dirty="0" smtClean="0"/>
              <a:t>constructors</a:t>
            </a:r>
          </a:p>
          <a:p>
            <a:pPr marL="214313" indent="-214313">
              <a:lnSpc>
                <a:spcPct val="130000"/>
              </a:lnSpc>
              <a:buFont typeface="Arial"/>
              <a:buChar char="•"/>
            </a:pPr>
            <a:endParaRPr lang="en-US" sz="1300" dirty="0"/>
          </a:p>
          <a:p>
            <a:pPr marL="214313" indent="-214313">
              <a:lnSpc>
                <a:spcPct val="130000"/>
              </a:lnSpc>
              <a:buFont typeface="Arial"/>
              <a:buChar char="•"/>
            </a:pPr>
            <a:r>
              <a:rPr lang="en-US" sz="1300" dirty="0"/>
              <a:t>Can have </a:t>
            </a:r>
            <a:r>
              <a:rPr lang="en-US" sz="1300" dirty="0" smtClean="0"/>
              <a:t>methods</a:t>
            </a:r>
          </a:p>
          <a:p>
            <a:pPr marL="214313" indent="-214313">
              <a:lnSpc>
                <a:spcPct val="130000"/>
              </a:lnSpc>
              <a:buFont typeface="Arial"/>
              <a:buChar char="•"/>
            </a:pPr>
            <a:endParaRPr lang="en-US" sz="1300" dirty="0"/>
          </a:p>
          <a:p>
            <a:pPr marL="214313" indent="-214313">
              <a:lnSpc>
                <a:spcPct val="130000"/>
              </a:lnSpc>
              <a:buFont typeface="Arial"/>
              <a:buChar char="•"/>
            </a:pPr>
            <a:r>
              <a:rPr lang="en-US" sz="1300" dirty="0"/>
              <a:t>Have this referring to the current </a:t>
            </a:r>
            <a:r>
              <a:rPr lang="en-US" sz="1300" dirty="0" smtClean="0"/>
              <a:t>instance</a:t>
            </a:r>
          </a:p>
          <a:p>
            <a:pPr>
              <a:lnSpc>
                <a:spcPct val="130000"/>
              </a:lnSpc>
            </a:pPr>
            <a:endParaRPr lang="en-US" sz="1300" dirty="0"/>
          </a:p>
          <a:p>
            <a:pPr marL="214313" indent="-214313">
              <a:lnSpc>
                <a:spcPct val="130000"/>
              </a:lnSpc>
              <a:buFont typeface="Arial"/>
              <a:buChar char="•"/>
            </a:pPr>
            <a:r>
              <a:rPr lang="en-US" sz="1300" dirty="0"/>
              <a:t>Can define private/public </a:t>
            </a:r>
            <a:r>
              <a:rPr lang="en-US" sz="1300" dirty="0" smtClean="0"/>
              <a:t>parts</a:t>
            </a:r>
          </a:p>
          <a:p>
            <a:pPr marL="214313" indent="-214313">
              <a:lnSpc>
                <a:spcPct val="130000"/>
              </a:lnSpc>
              <a:buFont typeface="Arial"/>
              <a:buChar char="•"/>
            </a:pPr>
            <a:endParaRPr lang="en-US" sz="1300" dirty="0"/>
          </a:p>
          <a:p>
            <a:pPr marL="214313" indent="-214313">
              <a:lnSpc>
                <a:spcPct val="130000"/>
              </a:lnSpc>
              <a:buFont typeface="Arial"/>
              <a:buChar char="•"/>
            </a:pPr>
            <a:r>
              <a:rPr lang="en-US" sz="1300" dirty="0" smtClean="0"/>
              <a:t>Can </a:t>
            </a:r>
            <a:r>
              <a:rPr lang="en-US" sz="1300" dirty="0"/>
              <a:t>define static </a:t>
            </a:r>
            <a:r>
              <a:rPr lang="en-US" sz="1300" dirty="0" smtClean="0"/>
              <a:t>parts</a:t>
            </a:r>
          </a:p>
          <a:p>
            <a:pPr marL="214313" indent="-214313">
              <a:lnSpc>
                <a:spcPct val="130000"/>
              </a:lnSpc>
              <a:buFont typeface="Arial"/>
              <a:buChar char="•"/>
            </a:pPr>
            <a:endParaRPr lang="en-US" sz="1300" dirty="0" smtClean="0"/>
          </a:p>
          <a:p>
            <a:pPr marL="214313" indent="-214313">
              <a:lnSpc>
                <a:spcPct val="130000"/>
              </a:lnSpc>
              <a:buFont typeface="Arial"/>
              <a:buChar char="•"/>
            </a:pPr>
            <a:r>
              <a:rPr lang="en-US" sz="1300" dirty="0"/>
              <a:t>Can extend other classes (super is base)</a:t>
            </a:r>
          </a:p>
          <a:p>
            <a:pPr marL="214313" indent="-214313">
              <a:lnSpc>
                <a:spcPct val="130000"/>
              </a:lnSpc>
              <a:buFont typeface="Arial"/>
              <a:buChar char="•"/>
            </a:pPr>
            <a:endParaRPr lang="en-US" sz="1300" dirty="0" smtClean="0">
              <a:cs typeface="Trebuchet MS"/>
            </a:endParaRPr>
          </a:p>
        </p:txBody>
      </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Modules</a:t>
            </a:r>
          </a:p>
        </p:txBody>
      </p:sp>
      <p:sp>
        <p:nvSpPr>
          <p:cNvPr id="5" name="Rectangle 4"/>
          <p:cNvSpPr/>
          <p:nvPr/>
        </p:nvSpPr>
        <p:spPr>
          <a:xfrm>
            <a:off x="228110" y="975845"/>
            <a:ext cx="3942682" cy="4573560"/>
          </a:xfrm>
          <a:prstGeom prst="rect">
            <a:avLst/>
          </a:prstGeom>
        </p:spPr>
        <p:txBody>
          <a:bodyPr wrap="none">
            <a:spAutoFit/>
          </a:bodyPr>
          <a:lstStyle/>
          <a:p>
            <a:pPr marL="214313" indent="-214313">
              <a:lnSpc>
                <a:spcPct val="130000"/>
              </a:lnSpc>
              <a:buFont typeface="Arial"/>
              <a:buChar char="•"/>
            </a:pPr>
            <a:r>
              <a:rPr lang="en-US" dirty="0"/>
              <a:t>Organize your code into </a:t>
            </a:r>
            <a:r>
              <a:rPr lang="en-US" dirty="0" smtClean="0"/>
              <a:t>subsystems</a:t>
            </a:r>
          </a:p>
          <a:p>
            <a:pPr marL="214313" indent="-214313">
              <a:lnSpc>
                <a:spcPct val="130000"/>
              </a:lnSpc>
              <a:buFont typeface="Arial"/>
              <a:buChar char="•"/>
            </a:pPr>
            <a:endParaRPr lang="en-US" dirty="0"/>
          </a:p>
          <a:p>
            <a:pPr marL="214313" indent="-214313">
              <a:lnSpc>
                <a:spcPct val="130000"/>
              </a:lnSpc>
              <a:buFont typeface="Arial"/>
              <a:buChar char="•"/>
            </a:pPr>
            <a:r>
              <a:rPr lang="en-US" dirty="0"/>
              <a:t>Created by the module </a:t>
            </a:r>
            <a:r>
              <a:rPr lang="en-US" dirty="0" smtClean="0"/>
              <a:t>keyword</a:t>
            </a:r>
          </a:p>
          <a:p>
            <a:pPr marL="214313" indent="-214313">
              <a:lnSpc>
                <a:spcPct val="130000"/>
              </a:lnSpc>
              <a:buFont typeface="Arial"/>
              <a:buChar char="•"/>
            </a:pPr>
            <a:endParaRPr lang="en-US" dirty="0"/>
          </a:p>
          <a:p>
            <a:pPr marL="214313" indent="-214313">
              <a:lnSpc>
                <a:spcPct val="130000"/>
              </a:lnSpc>
              <a:buFont typeface="Arial"/>
              <a:buChar char="•"/>
            </a:pPr>
            <a:r>
              <a:rPr lang="en-US" dirty="0"/>
              <a:t>Define the public parts by export </a:t>
            </a:r>
            <a:r>
              <a:rPr lang="en-US" dirty="0" smtClean="0"/>
              <a:t>keyword</a:t>
            </a:r>
          </a:p>
          <a:p>
            <a:pPr marL="214313" indent="-214313">
              <a:lnSpc>
                <a:spcPct val="130000"/>
              </a:lnSpc>
              <a:buFont typeface="Arial"/>
              <a:buChar char="•"/>
            </a:pPr>
            <a:endParaRPr lang="en-US" dirty="0"/>
          </a:p>
          <a:p>
            <a:pPr marL="214313" indent="-214313">
              <a:lnSpc>
                <a:spcPct val="130000"/>
              </a:lnSpc>
              <a:buFont typeface="Arial"/>
              <a:buChar char="•"/>
            </a:pPr>
            <a:r>
              <a:rPr lang="en-US" dirty="0"/>
              <a:t>You can split one module into different </a:t>
            </a:r>
            <a:r>
              <a:rPr lang="en-US" dirty="0" smtClean="0"/>
              <a:t>files</a:t>
            </a:r>
          </a:p>
          <a:p>
            <a:pPr marL="214313" indent="-214313">
              <a:lnSpc>
                <a:spcPct val="130000"/>
              </a:lnSpc>
              <a:buFont typeface="Arial"/>
              <a:buChar char="•"/>
            </a:pPr>
            <a:endParaRPr lang="en-US" dirty="0"/>
          </a:p>
          <a:p>
            <a:pPr marL="214313" indent="-214313">
              <a:lnSpc>
                <a:spcPct val="130000"/>
              </a:lnSpc>
              <a:buFont typeface="Arial"/>
              <a:buChar char="•"/>
            </a:pPr>
            <a:r>
              <a:rPr lang="en-US" dirty="0"/>
              <a:t>You can compile them to a single </a:t>
            </a:r>
            <a:r>
              <a:rPr lang="en-US" dirty="0" smtClean="0"/>
              <a:t>one</a:t>
            </a:r>
          </a:p>
          <a:p>
            <a:pPr marL="214313" indent="-214313">
              <a:lnSpc>
                <a:spcPct val="130000"/>
              </a:lnSpc>
              <a:buFont typeface="Arial"/>
              <a:buChar char="•"/>
            </a:pPr>
            <a:endParaRPr lang="en-US" dirty="0"/>
          </a:p>
          <a:p>
            <a:pPr marL="214313" indent="-214313">
              <a:lnSpc>
                <a:spcPct val="130000"/>
              </a:lnSpc>
              <a:buFont typeface="Arial"/>
              <a:buChar char="•"/>
            </a:pPr>
            <a:r>
              <a:rPr lang="en-US" dirty="0"/>
              <a:t>Possibility of external modules </a:t>
            </a:r>
            <a:endParaRPr lang="en-US" dirty="0" smtClean="0"/>
          </a:p>
          <a:p>
            <a:pPr marL="214313" indent="-214313">
              <a:lnSpc>
                <a:spcPct val="130000"/>
              </a:lnSpc>
              <a:buFont typeface="Arial"/>
              <a:buChar char="•"/>
            </a:pPr>
            <a:endParaRPr lang="en-US" dirty="0"/>
          </a:p>
          <a:p>
            <a:pPr marL="214313" indent="-214313">
              <a:lnSpc>
                <a:spcPct val="130000"/>
              </a:lnSpc>
              <a:buFont typeface="Arial"/>
              <a:buChar char="•"/>
            </a:pPr>
            <a:r>
              <a:rPr lang="en-US" dirty="0"/>
              <a:t>Can be used with external libraries</a:t>
            </a:r>
          </a:p>
          <a:p>
            <a:pPr>
              <a:lnSpc>
                <a:spcPct val="130000"/>
              </a:lnSpc>
            </a:pPr>
            <a:r>
              <a:rPr lang="en-US" dirty="0" smtClean="0">
                <a:cs typeface="Trebuchet MS"/>
              </a:rPr>
              <a:t> </a:t>
            </a:r>
          </a:p>
          <a:p>
            <a:pPr marL="214313" indent="-214313">
              <a:lnSpc>
                <a:spcPct val="130000"/>
              </a:lnSpc>
              <a:buFont typeface="Arial"/>
              <a:buChar char="•"/>
            </a:pPr>
            <a:endParaRPr lang="en-US" dirty="0" smtClean="0">
              <a:cs typeface="Trebuchet MS"/>
            </a:endParaRPr>
          </a:p>
          <a:p>
            <a:pPr marL="214313" indent="-214313">
              <a:lnSpc>
                <a:spcPct val="130000"/>
              </a:lnSpc>
              <a:buFont typeface="Arial"/>
              <a:buChar char="•"/>
            </a:pPr>
            <a:endParaRPr lang="en-US" dirty="0" smtClean="0">
              <a:cs typeface="Trebuchet MS"/>
            </a:endParaRPr>
          </a:p>
        </p:txBody>
      </p:sp>
    </p:spTree>
    <p:extLst>
      <p:ext uri="{BB962C8B-B14F-4D97-AF65-F5344CB8AC3E}">
        <p14:creationId xmlns:p14="http://schemas.microsoft.com/office/powerpoint/2010/main" val="3447809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Generics</a:t>
            </a:r>
            <a:endParaRPr lang="en-US" dirty="0"/>
          </a:p>
        </p:txBody>
      </p:sp>
      <p:sp>
        <p:nvSpPr>
          <p:cNvPr id="8" name="Content Placeholder 7"/>
          <p:cNvSpPr>
            <a:spLocks noGrp="1"/>
          </p:cNvSpPr>
          <p:nvPr>
            <p:ph idx="1"/>
          </p:nvPr>
        </p:nvSpPr>
        <p:spPr>
          <a:xfrm>
            <a:off x="418149" y="1332311"/>
            <a:ext cx="8271826" cy="3147325"/>
          </a:xfrm>
        </p:spPr>
        <p:txBody>
          <a:bodyPr>
            <a:normAutofit/>
          </a:bodyPr>
          <a:lstStyle/>
          <a:p>
            <a:pPr>
              <a:spcBef>
                <a:spcPts val="1800"/>
              </a:spcBef>
              <a:spcAft>
                <a:spcPts val="1800"/>
              </a:spcAft>
            </a:pPr>
            <a:r>
              <a:rPr lang="en-US" dirty="0"/>
              <a:t>Provides reusability</a:t>
            </a:r>
          </a:p>
          <a:p>
            <a:pPr>
              <a:spcBef>
                <a:spcPts val="1800"/>
              </a:spcBef>
              <a:spcAft>
                <a:spcPts val="1800"/>
              </a:spcAft>
            </a:pPr>
            <a:r>
              <a:rPr lang="en-US" dirty="0"/>
              <a:t>Generic functions</a:t>
            </a:r>
          </a:p>
          <a:p>
            <a:pPr>
              <a:spcBef>
                <a:spcPts val="1800"/>
              </a:spcBef>
              <a:spcAft>
                <a:spcPts val="1800"/>
              </a:spcAft>
            </a:pPr>
            <a:r>
              <a:rPr lang="en-US" dirty="0"/>
              <a:t>Generic classes</a:t>
            </a:r>
          </a:p>
          <a:p>
            <a:pPr>
              <a:spcBef>
                <a:spcPts val="1800"/>
              </a:spcBef>
              <a:spcAft>
                <a:spcPts val="1800"/>
              </a:spcAft>
            </a:pPr>
            <a:r>
              <a:rPr lang="en-US" dirty="0"/>
              <a:t>Gives you types checking and constrains</a:t>
            </a:r>
          </a:p>
          <a:p>
            <a:endParaRPr lang="en-US" dirty="0"/>
          </a:p>
        </p:txBody>
      </p:sp>
    </p:spTree>
    <p:extLst>
      <p:ext uri="{BB962C8B-B14F-4D97-AF65-F5344CB8AC3E}">
        <p14:creationId xmlns:p14="http://schemas.microsoft.com/office/powerpoint/2010/main" val="1249888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purl.org/dc/terms/"/>
    <ds:schemaRef ds:uri="http://purl.org/dc/elements/1.1/"/>
    <ds:schemaRef ds:uri="http://purl.org/dc/dcmitype/"/>
    <ds:schemaRef ds:uri="http://schemas.microsoft.com/office/2006/documentManagement/types"/>
    <ds:schemaRef ds:uri="http://schemas.microsoft.com/sharepoint/v3"/>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21958</TotalTime>
  <Words>630</Words>
  <Application>Microsoft Office PowerPoint</Application>
  <PresentationFormat>On-screen Show (16:9)</PresentationFormat>
  <Paragraphs>135</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Consolas</vt:lpstr>
      <vt:lpstr>Helvetica Neue</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Assen Illiev</cp:lastModifiedBy>
  <cp:revision>1034</cp:revision>
  <cp:lastPrinted>2014-07-09T13:30:36Z</cp:lastPrinted>
  <dcterms:created xsi:type="dcterms:W3CDTF">2014-07-08T13:27:24Z</dcterms:created>
  <dcterms:modified xsi:type="dcterms:W3CDTF">2016-05-18T09:56:06Z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