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81" r:id="rId4"/>
    <p:sldId id="285" r:id="rId5"/>
    <p:sldId id="282" r:id="rId6"/>
    <p:sldId id="283" r:id="rId7"/>
    <p:sldId id="286" r:id="rId8"/>
    <p:sldId id="28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7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Light" panose="020B0604020202020204" charset="0"/>
      <p:regular r:id="rId23"/>
      <p:bold r:id="rId24"/>
      <p:italic r:id="rId25"/>
      <p:boldItalic r:id="rId26"/>
    </p:embeddedFont>
    <p:embeddedFont>
      <p:font typeface="Fira Sans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225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587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7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487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04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27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6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49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35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44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8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49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1" name="Google Shape;71;p10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Ondas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rgbClr val="FF0000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4" y="155888"/>
            <a:ext cx="657863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temporales</a:t>
            </a:r>
            <a:endParaRPr dirty="0"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4" y="787988"/>
            <a:ext cx="8875263" cy="41996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Podemos notar que el período (T) y la frecuencia (f) se obtienen con ecuaciones similares pero “al revés”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				es decir: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B3667A-A1F7-4C60-B9AD-A9D7436B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38" y="1763296"/>
            <a:ext cx="2886444" cy="8957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A82CBE-07F4-4647-B822-AEFA2858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683" y="1763297"/>
            <a:ext cx="2791541" cy="8957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F24F986-1BEB-471C-89D8-5D6D4BBE0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710" y="3291189"/>
            <a:ext cx="1341945" cy="9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1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4" y="155888"/>
            <a:ext cx="657863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Rapidez de propagación</a:t>
            </a:r>
            <a:endParaRPr dirty="0"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4" y="787988"/>
            <a:ext cx="8875263" cy="41996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Tomando en cuenta la definición de rapidez tenemos que: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Sabemos que una partícula recorre una distancia λ (longitud de onda) en un tiempo de 1 período (por definición)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				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7B3E55-B2B0-449B-B4AE-23399AD7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073" y="1227063"/>
            <a:ext cx="2887183" cy="9080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261364-34CC-436E-9CD7-8CC675838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591" y="3217271"/>
            <a:ext cx="4031290" cy="184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5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3" y="155888"/>
            <a:ext cx="7615881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Rapidez de propagación (v)</a:t>
            </a:r>
            <a:endParaRPr dirty="0"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4" y="787988"/>
            <a:ext cx="8875263" cy="41996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Entonces tenemos que: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Es decir: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				</a:t>
            </a:r>
            <a:r>
              <a:rPr lang="es-CL" dirty="0" err="1">
                <a:solidFill>
                  <a:schemeClr val="bg1"/>
                </a:solidFill>
              </a:rPr>
              <a:t>ó</a:t>
            </a:r>
            <a:r>
              <a:rPr lang="es-CL" dirty="0">
                <a:solidFill>
                  <a:schemeClr val="bg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				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F132D8-D503-46D9-B73E-36F23778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34" y="1617699"/>
            <a:ext cx="1665657" cy="8238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503E3C-78F5-48B1-8D7A-465A50DCE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091" y="1615857"/>
            <a:ext cx="3130718" cy="8238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DFF2CD-D814-423C-95E2-67E91BEDE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574" y="3333040"/>
            <a:ext cx="1236478" cy="10224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81649A-335E-46B2-A0FC-B68FA6112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60" y="3631668"/>
            <a:ext cx="1447690" cy="6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rgbClr val="FFC000"/>
            </a:gs>
            <a:gs pos="90000">
              <a:srgbClr val="FFFF00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3" y="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Tipos de ondas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3" y="632107"/>
            <a:ext cx="8715775" cy="44952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/>
              <a:t>I. Según medio de propagación o naturaleza: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/>
              <a:t> </a:t>
            </a:r>
            <a:r>
              <a:rPr lang="es-CL" u="sng" dirty="0"/>
              <a:t>Mecánicas: </a:t>
            </a:r>
            <a:r>
              <a:rPr lang="es-CL" dirty="0"/>
              <a:t>Ondas que necesitan un medio de propagación, por ejemplo aire o agua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u="sng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u="sng" dirty="0"/>
              <a:t>Electromagnéticas</a:t>
            </a:r>
            <a:r>
              <a:rPr lang="es-CL" dirty="0"/>
              <a:t>: Ondas que no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/>
              <a:t>necesitan un medio de propagación,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/>
              <a:t>por ende, pueden viajar por el vacío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/>
              <a:t>(“el espacio”). También pueden propagarse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/>
              <a:t>por algún medio</a:t>
            </a: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6146" name="Picture 2" descr="CARACTERIZACIÓN DE ONDAS MECÁNICAS - Curso para la UNAM">
            <a:extLst>
              <a:ext uri="{FF2B5EF4-FFF2-40B4-BE49-F238E27FC236}">
                <a16:creationId xmlns:a16="http://schemas.microsoft.com/office/drawing/2014/main" id="{329C147A-3A9D-4C97-908C-469653B6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46" y="1573026"/>
            <a:ext cx="2798725" cy="15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ndas Electromagnéticas: Transmisión y Recepción de Ondas Electromagnéticas">
            <a:extLst>
              <a:ext uri="{FF2B5EF4-FFF2-40B4-BE49-F238E27FC236}">
                <a16:creationId xmlns:a16="http://schemas.microsoft.com/office/drawing/2014/main" id="{9CE56FE7-989A-4D19-9C00-103D4AAD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81" y="3526883"/>
            <a:ext cx="2831920" cy="15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9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rgbClr val="FFC000"/>
            </a:gs>
            <a:gs pos="90000">
              <a:srgbClr val="FFFF00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3" y="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Tipos de ondas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3" y="524703"/>
            <a:ext cx="8715775" cy="44952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s-CL" dirty="0"/>
              <a:t>II. Según dirección de propagación: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s-CL" u="sng" dirty="0"/>
              <a:t>Transversales: </a:t>
            </a:r>
            <a:r>
              <a:rPr lang="es-CL" dirty="0"/>
              <a:t>son</a:t>
            </a:r>
            <a:r>
              <a:rPr lang="es-MX" dirty="0"/>
              <a:t> aquellas en las cuales las partículas vibran perpendiculares a la propagación de la onda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s-CL" u="sng" dirty="0"/>
              <a:t>Longitudinales</a:t>
            </a:r>
            <a:r>
              <a:rPr lang="es-CL" dirty="0"/>
              <a:t>:</a:t>
            </a:r>
            <a:r>
              <a:rPr lang="es-MX" dirty="0"/>
              <a:t> son aquellas en las cuales las partículas oscilan en la misma dirección en la cual se propaga la onda.</a:t>
            </a:r>
            <a:r>
              <a:rPr lang="es-CL" dirty="0"/>
              <a:t>  </a:t>
            </a:r>
            <a:endParaRPr lang="es-MX" dirty="0"/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7170" name="Picture 2" descr="Definición de onda transversal - Qué es, Significado y Concepto">
            <a:extLst>
              <a:ext uri="{FF2B5EF4-FFF2-40B4-BE49-F238E27FC236}">
                <a16:creationId xmlns:a16="http://schemas.microsoft.com/office/drawing/2014/main" id="{F1620BBF-3ADC-4FBD-88D5-1D8CE390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392544"/>
            <a:ext cx="2573079" cy="16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28. Onda longitudinal | Download Scientific Diagram">
            <a:extLst>
              <a:ext uri="{FF2B5EF4-FFF2-40B4-BE49-F238E27FC236}">
                <a16:creationId xmlns:a16="http://schemas.microsoft.com/office/drawing/2014/main" id="{AAC2F294-0CA4-4C56-9F68-30BAF904A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95" y="3824241"/>
            <a:ext cx="4036810" cy="13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in de Enzo del en Educación-clase | Ondas longitudinales, Ondas sonoras,  Ondas">
            <a:extLst>
              <a:ext uri="{FF2B5EF4-FFF2-40B4-BE49-F238E27FC236}">
                <a16:creationId xmlns:a16="http://schemas.microsoft.com/office/drawing/2014/main" id="{A46D240C-E067-4BE2-82D2-EB5F79FDE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648" y="3824241"/>
            <a:ext cx="2198767" cy="131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rgbClr val="FFC000"/>
            </a:gs>
            <a:gs pos="90000">
              <a:srgbClr val="FFFF00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3" y="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Tipos de ondas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3" y="524703"/>
            <a:ext cx="8715775" cy="44952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s-CL" dirty="0"/>
              <a:t>III. Según sentido de propagación: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s-MX" u="sng" dirty="0"/>
              <a:t>Viajeras</a:t>
            </a:r>
            <a:r>
              <a:rPr lang="es-MX" dirty="0"/>
              <a:t>: Ondas que una vez generadas, viajan sin regresar al punto de partida.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s-MX" u="sng" dirty="0"/>
              <a:t>Estacionarias</a:t>
            </a:r>
            <a:r>
              <a:rPr lang="es-MX" dirty="0"/>
              <a:t>: Ondas que permanecen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s-MX" dirty="0"/>
              <a:t>confinadas en una región,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s-MX" dirty="0"/>
              <a:t>propagándose de ida y vuelta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s-MX" dirty="0"/>
              <a:t>constantemente.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s-MX" dirty="0"/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8194" name="Picture 2" descr="ONDAS ESTACIONARIAS - YouTube">
            <a:extLst>
              <a:ext uri="{FF2B5EF4-FFF2-40B4-BE49-F238E27FC236}">
                <a16:creationId xmlns:a16="http://schemas.microsoft.com/office/drawing/2014/main" id="{574B05D6-E4AA-434A-A291-5F3744981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06" y="341974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laudio Falcón e investigación sobre el control de las ondas de agua:  &quot;Nuestra pega ahora es ver cómo podemos sumar los fenómenos a la  comprensión para tener un control mayor&quot; - Duna">
            <a:extLst>
              <a:ext uri="{FF2B5EF4-FFF2-40B4-BE49-F238E27FC236}">
                <a16:creationId xmlns:a16="http://schemas.microsoft.com/office/drawing/2014/main" id="{C124B249-A672-4F24-A07E-D2B18914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42" y="1433987"/>
            <a:ext cx="2706228" cy="17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7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>
            <a:spLocks noGrp="1"/>
          </p:cNvSpPr>
          <p:nvPr>
            <p:ph type="title"/>
          </p:nvPr>
        </p:nvSpPr>
        <p:spPr>
          <a:xfrm>
            <a:off x="268738" y="198046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“PSU”</a:t>
            </a:r>
            <a:endParaRPr dirty="0"/>
          </a:p>
        </p:txBody>
      </p:sp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dirty="0"/>
              <a:t>https://forms.gle/7jWorP4JZ47dHX416</a:t>
            </a:r>
            <a:endParaRPr sz="2400" dirty="0"/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4294967295"/>
          </p:nvPr>
        </p:nvSpPr>
        <p:spPr>
          <a:xfrm>
            <a:off x="779100" y="1140788"/>
            <a:ext cx="4282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3"/>
                </a:solidFill>
              </a:rPr>
              <a:t>Hola!</a:t>
            </a:r>
            <a:endParaRPr sz="9600" dirty="0">
              <a:solidFill>
                <a:schemeClr val="accent3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294967295"/>
          </p:nvPr>
        </p:nvSpPr>
        <p:spPr>
          <a:xfrm>
            <a:off x="779100" y="2340411"/>
            <a:ext cx="42822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Gabriel Tapia Gutiérrez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Prof. Física y Matemáticas</a:t>
            </a:r>
            <a:endParaRPr sz="20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+56962493870</a:t>
            </a:r>
            <a:endParaRPr sz="2000"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4" y="1558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¿Qué es una onda?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3" y="787988"/>
            <a:ext cx="8607399" cy="40594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4" y="1558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Onda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3" y="787988"/>
            <a:ext cx="8607399" cy="40594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  <a:latin typeface="Fira Sans SemiBold" panose="020B0604020202020204" charset="0"/>
              </a:rPr>
              <a:t>Una onda es una perturbación que propaga energía pero no materia (no desplaza masa)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  <a:latin typeface="Fira Sans SemiBold" panose="020B0604020202020204" charset="0"/>
              </a:rPr>
              <a:t>Estudiaremos las “ondas periódicas” (que repiten su forma en el tiempo)</a:t>
            </a:r>
            <a:endParaRPr dirty="0">
              <a:solidFill>
                <a:schemeClr val="bg1"/>
              </a:solidFill>
              <a:latin typeface="Fira Sans SemiBold" panose="020B0604020202020204" charset="0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8A7CE5-FC22-4066-93F7-EE94921E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27" y="2772325"/>
            <a:ext cx="2738857" cy="2236072"/>
          </a:xfrm>
          <a:prstGeom prst="rect">
            <a:avLst/>
          </a:prstGeom>
        </p:spPr>
      </p:pic>
      <p:pic>
        <p:nvPicPr>
          <p:cNvPr id="1026" name="Picture 2" descr="Las ondas están por todas partes — Cuaderno de Cultura Científica">
            <a:extLst>
              <a:ext uri="{FF2B5EF4-FFF2-40B4-BE49-F238E27FC236}">
                <a16:creationId xmlns:a16="http://schemas.microsoft.com/office/drawing/2014/main" id="{5A4CB12D-9041-43AE-A8A1-D8332FE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644" y="2751540"/>
            <a:ext cx="3360217" cy="223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rgbClr val="FFC000"/>
            </a:gs>
            <a:gs pos="90000">
              <a:srgbClr val="FFFF00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4" y="1558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Onda vs Pulso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3" y="787988"/>
            <a:ext cx="8715775" cy="41996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/>
              <a:t>Un pulso es una sola perturbación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/>
              <a:t>Cuando un pulso choca con un obstáculo, éste se devuelve diferente dependiendo si la pared es fija o móvil</a:t>
            </a: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358DCF-9550-4067-97B3-1E608594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19" y="1182097"/>
            <a:ext cx="3583836" cy="12458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3962FC-7E60-499E-A1CC-726E37B2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75" y="3297310"/>
            <a:ext cx="3467537" cy="15936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B6FC0D-A858-4F2A-BDE9-A2298F3B4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64" y="3297310"/>
            <a:ext cx="2740185" cy="16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accent3"/>
            </a:gs>
            <a:gs pos="0">
              <a:schemeClr val="accent3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4" y="155888"/>
            <a:ext cx="6387244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de una onda</a:t>
            </a:r>
            <a:endParaRPr dirty="0"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4" y="787988"/>
            <a:ext cx="8797912" cy="41996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b="1" u="sng" dirty="0">
                <a:solidFill>
                  <a:schemeClr val="bg1"/>
                </a:solidFill>
              </a:rPr>
              <a:t>Cerro, Monte, Cresta: </a:t>
            </a:r>
            <a:r>
              <a:rPr lang="es-CL" dirty="0">
                <a:solidFill>
                  <a:schemeClr val="bg1"/>
                </a:solidFill>
              </a:rPr>
              <a:t>Punto más alto de la onda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u="sng" dirty="0">
                <a:solidFill>
                  <a:schemeClr val="bg1"/>
                </a:solidFill>
              </a:rPr>
              <a:t>Valle</a:t>
            </a:r>
            <a:r>
              <a:rPr lang="es-CL" dirty="0">
                <a:solidFill>
                  <a:schemeClr val="bg1"/>
                </a:solidFill>
              </a:rPr>
              <a:t>: Punto más bajo de la onda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u="sng" dirty="0">
                <a:solidFill>
                  <a:schemeClr val="bg1"/>
                </a:solidFill>
              </a:rPr>
              <a:t>Amplitud</a:t>
            </a:r>
            <a:r>
              <a:rPr lang="es-CL" dirty="0">
                <a:solidFill>
                  <a:schemeClr val="bg1"/>
                </a:solidFill>
              </a:rPr>
              <a:t>: Distancia entre el punto de equilibrio hasta un monte o un valle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u="sng" dirty="0">
                <a:solidFill>
                  <a:schemeClr val="bg1"/>
                </a:solidFill>
              </a:rPr>
              <a:t>Nodo: </a:t>
            </a:r>
            <a:r>
              <a:rPr lang="es-CL" dirty="0">
                <a:solidFill>
                  <a:schemeClr val="bg1"/>
                </a:solidFill>
              </a:rPr>
              <a:t>Punto donde no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dirty="0">
                <a:solidFill>
                  <a:schemeClr val="bg1"/>
                </a:solidFill>
              </a:rPr>
              <a:t>Hay amplitud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BFB021-1878-4EB6-B9AB-3CFDFDBD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31" y="2598577"/>
            <a:ext cx="54578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4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accent3"/>
            </a:gs>
            <a:gs pos="0">
              <a:schemeClr val="accent3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4" y="155888"/>
            <a:ext cx="6387244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de una onda</a:t>
            </a:r>
            <a:endParaRPr dirty="0"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4" y="787988"/>
            <a:ext cx="8797912" cy="41996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u="sng" dirty="0">
                <a:solidFill>
                  <a:schemeClr val="bg1"/>
                </a:solidFill>
              </a:rPr>
              <a:t>Ciclo: </a:t>
            </a:r>
            <a:r>
              <a:rPr lang="es-CL" dirty="0">
                <a:solidFill>
                  <a:schemeClr val="bg1"/>
                </a:solidFill>
              </a:rPr>
              <a:t>Se cumple un ciclo cuando una partícula vuelve a su posición de inicio (cuando hay 2 puntos consecutivos)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u="sng" dirty="0">
                <a:solidFill>
                  <a:schemeClr val="bg1"/>
                </a:solidFill>
              </a:rPr>
              <a:t>Longitud de onda: </a:t>
            </a:r>
            <a:r>
              <a:rPr lang="es-CL" dirty="0">
                <a:solidFill>
                  <a:schemeClr val="bg1"/>
                </a:solidFill>
              </a:rPr>
              <a:t>Distancia cuando se cumple 1 ciclo o Distancia entre 2 puntos idénticos consecutivos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4098" name="Picture 2" descr="IFR">
            <a:extLst>
              <a:ext uri="{FF2B5EF4-FFF2-40B4-BE49-F238E27FC236}">
                <a16:creationId xmlns:a16="http://schemas.microsoft.com/office/drawing/2014/main" id="{BC12406B-A567-4CCB-93B3-6E501F003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99" y="3136640"/>
            <a:ext cx="3214854" cy="19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8F80E7A-6337-48F9-BE3E-63FBAF9DC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1" y="2623584"/>
            <a:ext cx="54578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rgbClr val="FF0000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4" y="155888"/>
            <a:ext cx="657863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temporales</a:t>
            </a:r>
            <a:endParaRPr dirty="0"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3" y="787988"/>
            <a:ext cx="8875263" cy="41996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u="sng" dirty="0">
                <a:solidFill>
                  <a:schemeClr val="bg1"/>
                </a:solidFill>
              </a:rPr>
              <a:t>Período: (T)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Tiempo que demora una partícula en realizar un ciclo completo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Matemáticamente se obtiene como: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92E02-3A36-4F1F-87B6-6247A6F3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78" y="2439903"/>
            <a:ext cx="2886444" cy="8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rgbClr val="FF0000"/>
            </a:gs>
          </a:gsLst>
          <a:lin ang="0" scaled="0"/>
        </a:gra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>
            <a:spLocks noGrp="1"/>
          </p:cNvSpPr>
          <p:nvPr>
            <p:ph type="ctrTitle"/>
          </p:nvPr>
        </p:nvSpPr>
        <p:spPr>
          <a:xfrm>
            <a:off x="173044" y="155888"/>
            <a:ext cx="657863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Elementos temporales</a:t>
            </a:r>
            <a:endParaRPr dirty="0"/>
          </a:p>
        </p:txBody>
      </p:sp>
      <p:sp>
        <p:nvSpPr>
          <p:cNvPr id="369" name="Google Shape;369;p37"/>
          <p:cNvSpPr txBox="1">
            <a:spLocks noGrp="1"/>
          </p:cNvSpPr>
          <p:nvPr>
            <p:ph type="subTitle" idx="1"/>
          </p:nvPr>
        </p:nvSpPr>
        <p:spPr>
          <a:xfrm>
            <a:off x="173043" y="787988"/>
            <a:ext cx="8875263" cy="41996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CL" u="sng" dirty="0">
                <a:solidFill>
                  <a:schemeClr val="bg1"/>
                </a:solidFill>
              </a:rPr>
              <a:t>Frecuencia: (f)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Cantidad de ciclos que se producen en un determinado tiempo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>
                <a:solidFill>
                  <a:schemeClr val="bg1"/>
                </a:solidFill>
              </a:rPr>
              <a:t>Matemáticamente se obtiene como: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6873628" y="2772325"/>
            <a:ext cx="1604943" cy="237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>
                <a:noFill/>
              </a:ln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atin typeface="Fira Sans;60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BF0503-5440-4AB7-A8B7-FE21B01A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53" y="2571750"/>
            <a:ext cx="2663493" cy="8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23343"/>
      </p:ext>
    </p:extLst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469</Words>
  <Application>Microsoft Office PowerPoint</Application>
  <PresentationFormat>Presentación en pantalla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Fira Sans SemiBold</vt:lpstr>
      <vt:lpstr>Calibri</vt:lpstr>
      <vt:lpstr>Arial</vt:lpstr>
      <vt:lpstr>Fira Sans Light</vt:lpstr>
      <vt:lpstr>Fira Sans;600</vt:lpstr>
      <vt:lpstr>Alonso template</vt:lpstr>
      <vt:lpstr>Ondas </vt:lpstr>
      <vt:lpstr>Hola!</vt:lpstr>
      <vt:lpstr>¿Qué es una onda?</vt:lpstr>
      <vt:lpstr>Onda</vt:lpstr>
      <vt:lpstr>Onda vs Pulso</vt:lpstr>
      <vt:lpstr>Elementos de una onda</vt:lpstr>
      <vt:lpstr>Elementos de una onda</vt:lpstr>
      <vt:lpstr>Elementos temporales</vt:lpstr>
      <vt:lpstr>Elementos temporales</vt:lpstr>
      <vt:lpstr>Elementos temporales</vt:lpstr>
      <vt:lpstr>Rapidez de propagación</vt:lpstr>
      <vt:lpstr>Rapidez de propagación (v)</vt:lpstr>
      <vt:lpstr>Tipos de ondas</vt:lpstr>
      <vt:lpstr>Tipos de ondas</vt:lpstr>
      <vt:lpstr>Tipos de ondas</vt:lpstr>
      <vt:lpstr>Ejercicios “PSU”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Gabriel Tapia Gutiérrez</cp:lastModifiedBy>
  <cp:revision>24</cp:revision>
  <dcterms:modified xsi:type="dcterms:W3CDTF">2021-05-03T20:39:29Z</dcterms:modified>
</cp:coreProperties>
</file>