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6" r:id="rId11"/>
    <p:sldId id="261" r:id="rId12"/>
    <p:sldId id="267" r:id="rId13"/>
    <p:sldId id="265" r:id="rId14"/>
    <p:sldId id="269" r:id="rId15"/>
    <p:sldId id="271" r:id="rId16"/>
    <p:sldId id="273" r:id="rId17"/>
    <p:sldId id="270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154" d="100"/>
          <a:sy n="154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8D48383-2005-4962-A7EE-5824AED328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4F0EDA-7294-4A9C-ACF0-02769A46E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CCC8-6D8E-4A8F-8088-3B3682D50CEB}" type="datetimeFigureOut">
              <a:rPr lang="ru-RU" smtClean="0"/>
              <a:t>ср 14.06.23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627BF7-F7C4-49CA-BCBE-FA0623E51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F011EC-8017-40E1-9CA6-597DE1900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E4E89-60E4-49E5-B1C7-92BE3DD8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7D4E-15F5-4904-B5AF-84DD2F600E7A}" type="datetimeFigureOut">
              <a:rPr lang="ru-RU" smtClean="0"/>
              <a:t>ср 14.06.23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F722-277C-44C3-9E42-BA35BE56D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32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F722-277C-44C3-9E42-BA35BE56D7E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1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B968-2B73-420B-B660-1F101B2799EC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BA61-C968-49ED-AA27-C1D36DD882A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D6C6-A45A-4D2B-8229-A7DE47B39E5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608-0C8D-4532-A3F1-FA058BE7892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1DCA-FC13-45F7-B9FF-7CF3948CDD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443-9675-4525-8DB5-5A1FDFD51CB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61C-03F9-4180-970B-35B86D0995F8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DD87-F765-490D-9E9E-CC8FC95213A4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711-0568-429C-976C-4ECE3E724427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2080-49E1-450F-8D25-C0EBF28E053B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31D7-5796-4779-BF94-60D85C739081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0D91E23D-9671-4ADC-BA07-696F6ADF8871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wb.ru/#tag/Marketplace-Ostatki/paths/~1api~1v3~1stocks~1%7Bwarehouse%7D/post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pi.wb.ru/#tag/Marketplace-Ostatki/paths/~1api~1v3~1stocks~1%7Bwarehouse%7D/delete" TargetMode="External"/><Relationship Id="rId4" Type="http://schemas.openxmlformats.org/officeDocument/2006/relationships/hyperlink" Target="https://openapi.wb.ru/#tag/Marketplace-Ostatki/paths/~1api~1v3~1stocks~1%7Bwarehouse%7D/pu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wb.ru/#tag/Ceny/paths/~1public~1api~1v1~1prices/post" TargetMode="External"/><Relationship Id="rId2" Type="http://schemas.openxmlformats.org/officeDocument/2006/relationships/hyperlink" Target="https://openapi.wb.ru/#tag/Ceny/paths/~1public~1api~1v1~1info/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openapi.wb.ru/#tag/Promokody-i-skidki/paths/~1public~1api~1v1~1updateDiscounts/po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penapi.wb.ru/#tag/Marketplace-Sborochnye-zadaniya/paths/~1api~1v3~1orders~1new/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penapi.wb.ru/#tag/Marketplace-Sborochnye-zadaniya/paths/~1api~1v3~1orders~1status/po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wb.ru/#tag/Marketplace-Sborochnye-zadaniya/paths/~1api~1v3~1supplies~1%7Bsupply%7D~1orders~1%7Border%7D/patch" TargetMode="External"/><Relationship Id="rId7" Type="http://schemas.openxmlformats.org/officeDocument/2006/relationships/slide" Target="slide2.xml"/><Relationship Id="rId2" Type="http://schemas.openxmlformats.org/officeDocument/2006/relationships/hyperlink" Target="https://openapi.wb.ru/#tag/Marketplace-Sborochnye-zadaniya/paths/~1api~1v3~1supplies/po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pi.wb.ru/#tag/Marketplace-Sborochnye-zadaniya/paths/~1api~1v3~1orders~1%7Border%7D~1meta~1sgtin/post" TargetMode="External"/><Relationship Id="rId5" Type="http://schemas.openxmlformats.org/officeDocument/2006/relationships/hyperlink" Target="https://openapi.wb.ru/#tag/Marketplace-Sborochnye-zadaniya/paths/~1api~1v3~1supplies~1%7Bsupply%7D~1deliver/patch" TargetMode="External"/><Relationship Id="rId4" Type="http://schemas.openxmlformats.org/officeDocument/2006/relationships/hyperlink" Target="https://openapi.wb.ru/#tag/Marketplace-Sborochnye-zadaniya/paths/~1api~1v3~1orders~1stickers/po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ller.wildberries.ru/" TargetMode="External"/><Relationship Id="rId2" Type="http://schemas.openxmlformats.org/officeDocument/2006/relationships/hyperlink" Target="https://openapi.wb.ru/#tag/Marketplace-Ostatki/paths/~1api~1v2~1warehouses/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78.253.11\Obmen\0_&#1055;&#1088;&#1086;&#1075;&#1088;&#1072;&#1084;&#1084;&#1080;&#1089;&#1090;&#1099;\&#1055;&#1096;&#1077;&#1085;&#1080;&#1095;&#1085;&#1099;&#1081;\wildberries\&#1053;&#1072;&#1089;&#1090;&#1088;&#1086;&#1081;&#1082;&#1080;%20&#1086;&#1073;&#1084;&#1077;&#1085;&#1072;" TargetMode="Externa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84D3E99-E493-4EAB-A3B5-41A1F8EFF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6455236-E983-46B7-8D80-C40C18BCA336}"/>
              </a:ext>
            </a:extLst>
          </p:cNvPr>
          <p:cNvSpPr txBox="1">
            <a:spLocks/>
          </p:cNvSpPr>
          <p:nvPr/>
        </p:nvSpPr>
        <p:spPr>
          <a:xfrm>
            <a:off x="356369" y="774871"/>
            <a:ext cx="4517319" cy="115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Маркетплейс Продажа со склада продавца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0323886B-FBC9-4969-ADDB-A70A07C2EB60}"/>
              </a:ext>
            </a:extLst>
          </p:cNvPr>
          <p:cNvSpPr txBox="1">
            <a:spLocks/>
          </p:cNvSpPr>
          <p:nvPr/>
        </p:nvSpPr>
        <p:spPr>
          <a:xfrm>
            <a:off x="356369" y="1929716"/>
            <a:ext cx="10221014" cy="805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 из 1с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Пункт управления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20DD51C-0C3D-4155-BF12-59FA4CDB0BCC}"/>
              </a:ext>
            </a:extLst>
          </p:cNvPr>
          <p:cNvSpPr txBox="1">
            <a:spLocks/>
          </p:cNvSpPr>
          <p:nvPr/>
        </p:nvSpPr>
        <p:spPr>
          <a:xfrm>
            <a:off x="356369" y="365126"/>
            <a:ext cx="10997431" cy="31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WB 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Партнёры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2A286A2-7532-4163-B24B-4F8DE83B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3042"/>
            <a:ext cx="3018055" cy="55595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31DCC7-BF4D-4C2A-B75C-A1C69B19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4131"/>
            <a:ext cx="5478162" cy="298886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8F64A7-8B6A-4F04-A9BE-C8216DCBD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69" y="2873042"/>
            <a:ext cx="2986658" cy="5559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E6F6432-80A7-4C20-98D1-C309DD256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9" y="3522834"/>
            <a:ext cx="5478162" cy="2980807"/>
          </a:xfrm>
          <a:prstGeom prst="rect">
            <a:avLst/>
          </a:prstGeom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E9544AF-773E-4238-B4D2-37803DEC481E}"/>
              </a:ext>
            </a:extLst>
          </p:cNvPr>
          <p:cNvCxnSpPr>
            <a:cxnSpLocks/>
          </p:cNvCxnSpPr>
          <p:nvPr/>
        </p:nvCxnSpPr>
        <p:spPr>
          <a:xfrm>
            <a:off x="5947719" y="2741752"/>
            <a:ext cx="0" cy="3761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7F49298-6ED1-42F5-8F45-A571A9ED952D}"/>
              </a:ext>
            </a:extLst>
          </p:cNvPr>
          <p:cNvCxnSpPr>
            <a:cxnSpLocks/>
          </p:cNvCxnSpPr>
          <p:nvPr/>
        </p:nvCxnSpPr>
        <p:spPr>
          <a:xfrm flipV="1">
            <a:off x="356369" y="2731197"/>
            <a:ext cx="11275458" cy="10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62BFCC5-3C19-4CD1-84D5-3FA10AA04B66}"/>
              </a:ext>
            </a:extLst>
          </p:cNvPr>
          <p:cNvCxnSpPr>
            <a:cxnSpLocks/>
          </p:cNvCxnSpPr>
          <p:nvPr/>
        </p:nvCxnSpPr>
        <p:spPr>
          <a:xfrm flipV="1">
            <a:off x="350273" y="807049"/>
            <a:ext cx="11275458" cy="10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1466EFC0-FF3B-474F-A17B-A464893C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 режим пользователя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9"/>
            <a:ext cx="10997431" cy="44754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Остатки обновляются автоматически и есть и ручной функционал работы с остатками.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5"/>
            <a:ext cx="10997431" cy="5048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остатка в автоматическом режиме происходит регламентным заданием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“7.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Обновить остатки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выполняется каждые 3 минуты, идентификатор команды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ОбновитьОстатки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Wildberries_v2”.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Принцип обновления – обновляем только те остатки которые отличаются в 1с и ВБ на текущий момент времени, а потом удаляем остатки по товару в исключении.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Функцией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ПолучитьОстаткиТоваровВБазе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получаем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в ней вся Номенклатура, Характеристики и Штрихкоды из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название в меню маркет-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плейсы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Соотвтствие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номенклатуры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2. Выгружаем штрихкоды в массив и делим его на порции по 1000 шт. </a:t>
            </a:r>
          </a:p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3. По каждому используемому складу для каждой порции получаем текущий остаток на ВБ методом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Получить остатки товаров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в ответ  получаем остатки и штрихкоды на ВБ, сохраним в таблицу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ТаблицаТоваровВБ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далее в запросе соединяем к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таблицы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ТаблицаТоваровВБ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РегистрНакопления.СвободныеОстатки.Остатки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получаем информацию по фактическому остатку за минусом ограничения указанного в настройках, проверяем отличие остатка ВБ от 1С и проверяем наличие товара в сегменте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“WB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Не обновлять остаток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для дальнейшего удаления такого товара с ВБ если остаток по нему выгружен на ВБ. Как итог у нас будет таблица значений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такая как была в пользовательском режиме.</a:t>
            </a:r>
          </a:p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4. Полученная ранее таблица значений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передается в процедуру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УстановитьОстатки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)”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эта процедура для каждого используемого склада выбирает из таблицы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ТаблицаТоваров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 строки по фильтру 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Обновить = </a:t>
            </a:r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Истина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Отличается = </a:t>
            </a:r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Истина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ИдентификаторСклада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ИдентификаторСклада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из настроек ВБ и для полученных строк обновляем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остаткок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методом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Обновить остатки товаров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5. Так же проверяем по каждому складу наличие товара по которому нужно удалить остаток, отфильтровав таблицу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УдалитьОстаток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= </a:t>
            </a:r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Истина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если есть удаляемые строки, то мы удаляем такой остаток со складов методом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Удалить остатки товаров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Для работы с остатками используются таблицы регистров сведений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НоменклатураСегмента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- с отбором по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Справочник.СегментыНоменклатуры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= “WB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Не обновлять остаток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Остальную информацию берем из настроек ВБ. 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F3657B-DB96-41F4-8F49-503CAC7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цен режим пользователя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5563181"/>
          </a:xfrm>
        </p:spPr>
        <p:txBody>
          <a:bodyPr>
            <a:no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Цены обновляются только в ручном режиме через форму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ценами, остатками и отчетами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пункта управления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 закладке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Логика обновления цен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на ВБ можно установить только одну цену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Цена товара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она же в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“price”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из 1С в это поле устанавливается цена по виду цены из реквизита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Розничный вид 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того что бы на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установить скидку нужно указать процент этой скидки в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“discount”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можно указать целочисленное значение 10, 20, 30 и т.д. без знаков после запятой. В 1с такой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“discount”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рассчитывается следующим образом ЦЕЛ(100 -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АкционнаяЦена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РозничнаяЦена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* 100)  - тут мы рассчитали на сколько процентов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АкционнаяЦена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число меньше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РозничнаяЦена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убрали всё после запятой. 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1. Заполняем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Розничный вид 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на данный момент для ВБ используем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Маркетплейс-РРЦ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Заполняем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Цены акционный вид 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на данный момент для ВБ используем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Маркетплейс-Акция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Нажимаем кнопку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Получить 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мы получим заполненную таблицу с Номенклатурой, Характеристиками, Идентификатором на ВБ, и данными по ценам.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4. Нажимаем кнопку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Установить цены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для товаров будут установлены цены и скидки из колонок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Итоговая розничная цена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Рассчитанный % скидки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5. Цена устанавливается на всю карточку, в случае если в карточке есть товар маленьких размеров на который цена отличается от того же артикула с размером побольше – будет выбрана максимальная цена и максимальный размер скидки.  Такого товара не так много но это нужно что бы на ВБ обойти ошибку с обновлением цены дважды на один и тот же идентификатор артикула.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6. Мы можем вручную менять значение колонок выделенных зеленым цветом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Итоговая розничная цена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Рассчитанный % скидки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Итоговая цена со скидкой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при изменении значения в одной колонке будет производится перерасчет в двух других колонках. 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7. Есть возможность заполнить колонки с ценами по всей номенклатуре в списке или заполнить цены на один артикул по всем его размерам.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этого нажимаем правой кнопкой мыши на любую ячейку из зеленых колонок, появиться контекстное меню в нем есть кнопки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Заполнить на всю номенклатуру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Заполнить на один артикул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при заполнении так же будет произведён пересчёт во всех трёх колонках и данные будут идентичны.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8. Для цен можно использовать поиск по номенклатуре или характеристике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см. описание работы поиска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B6FF38-BFCF-46DD-9A4C-32CC6E1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цен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372223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Пример формы обновление цен.</a:t>
            </a:r>
          </a:p>
          <a:p>
            <a:pPr marL="0" indent="0">
              <a:buNone/>
            </a:pPr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15E07D-FBB1-4779-8DB9-DEAB48C46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02" y="1211217"/>
            <a:ext cx="9990964" cy="48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6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Поиск товаров для обновления остатка и цен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6"/>
            <a:ext cx="10997431" cy="331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Поиск конкретного остатка по номенклатуре или характеристике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“WB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 обновлять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1. Перейти в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ценами, остатками и отчетами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Будет открыта форма вопроса выбора поиска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Нам нужно выбрать что мы хотим найти.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2.1. Поиск номенклатуры осуществляется по артикулу, можно указать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артикулов, каждый артикул на отдельной строке. Будут выведены все размеры каждого артикула, по всем используемым  складам.	 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2.2. Поиск по характеристики осуществляется по полному названию характеристики, принцип работы такой же как и по номенклатуре, но будет найдены конкретные размеры, одного артикула, по всем используемым складам. 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F4AEB0-0C50-4CA3-BD90-F8FED45A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74" y="1812164"/>
            <a:ext cx="371475" cy="266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E6DCAA-2515-44D3-9DB4-34DE990D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880" y="1469204"/>
            <a:ext cx="3066407" cy="88012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B0C5B96-EA4B-4ADA-96C2-28539AE2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цен программный функционал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4021591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1. Получаем все текущие цены на ВБ методом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Получение информации о ценах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умолчанию получаем товар с любым остатком.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Далее из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получаем все товары и соединяем левым соединением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полученые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ранее цены и текущие цены в 1С из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РегистрСведений.ЦеныНоменклатуры.СрезПоследних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для двух видов цен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АкционнаяЦена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РозничнаяЦена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расчитываем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процент скидки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которая будет установлена на товар. 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3. Запросом выбираем розничные цены для установки не равные 0 и получаем максимальную цену на артикул товара, устанавливаем цены по каждому артикулу порциями методом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Загрузка цен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4. Запросом выбираем скидки, скидка быть более 3%,  получаем максимальную скидку для каждой номенклатуры, устанавливаем скидки методом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Установка скидок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* За получение таблицы с ценами в 1с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отвечает процедура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ПолучитьДанныеПоЦенам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за установку цен и скидок отвечает процедура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Цены_УстановитьЦеныНаСервере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Основная информация по номенклатуре у нас в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Загрузка заказов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5153705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Загрузка заказов осуществляется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Регламентным заданием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Загрузить новые заказы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команды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ЗагрузитьНовыеЗаказы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Wildberries_v2”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Выполняемая процедура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ЗагрузитьНовыеСборочныеЗадания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Получить список новых сборочных заданий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Данные по сборочным заданиям ВБ записываются в регистр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 для создания документов Заказ клиента по сборочным заданием берётся из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Документ заказ клиента создается перед записью в регистр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запись через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СоздатьМенеджерЗаписи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для каждого сборочного задания ВБ проверим наличие записи в регистре методом менеджера записи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Выбран()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если запись существует тогда идем к следующему сборочному заданию.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8. Загружаем заказы по всем складам, далее оставляем всё кроме склада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ФУЛЕКС МСК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нему заказы загружаем отдельно.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9. Создание документа заказ клиента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9.1.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 создание отвечает функция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СоздатьЗаказКлиента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ДанныеПоЗаказу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Соответствие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ответ от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ПараметрыЗаказа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Настройки ВБ из 1с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9.2. Заказ создается в Статус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В резерве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- 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Перечисление.СтатусыЗаказовКлиентов.КОбеспечению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СтатусДокумента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ru-RU" sz="1200" b="1" dirty="0">
                <a:latin typeface="Calibri" panose="020F0502020204030204" pitchFamily="34" charset="0"/>
                <a:cs typeface="Calibri" panose="020F0502020204030204" pitchFamily="34" charset="0"/>
              </a:rPr>
              <a:t>Принят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- 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Перечисление.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СтатусДокумента.Принят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Статус заказа в регистре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равен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new”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Статус клиента в регистре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равен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waiting”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меню управления заказами новый заказ выглядит так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15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BFBD5-7E7E-450A-8E63-E2B6AECA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78" y="4729149"/>
            <a:ext cx="7812270" cy="5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статусов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366453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статусов происходит автоматически регламентным заданием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“3.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Обновить статусы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Имя команды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ОбновитьСтатусы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Wildberries_v2”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Выполняемая процедура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ОбновитьСтатусыЗаказов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Получить статусы сборочных заданий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5. Обновление статусов происходит в цикле, для всех заказов у которых значение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СтатусКлиента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не равно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одному из финальных статусов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sold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 - сборочное задание получено покупателем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canceled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 - отмена сборочного задания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canceled_by_client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 - отмена сборочного задания покупателем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defect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 - отмена сборочного задания по причине брака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этого из 1С мы получаем сборочные задания запросом выбираем подходящие, далее получаем статусы с ВБ, сравниваем их с 1С, если они отличаются тогда записываем новые статусы в 1С. 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заказами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17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6DE3C0-45EA-4318-A9CC-4158530E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681038"/>
            <a:ext cx="9386701" cy="44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заказами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5432379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Настройка работы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 странице настройки заполняем реквизиты.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1. Часов на сборку – отвечает за отображение оставшегося времени сборки на странице сборочные задания.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Склад – отвечает за отображение заказов вашего склада.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Принтер этикеток – локальный принтер,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Zebra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или другой, отвечает за печать этикеток сборочных заданий при добавлении в поставку.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4. Принтер для документов – отвечает за печать документов, накладных и этикеток Поставки после её закрытия.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5. Количество этикеток на печать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– отвечает за количество напечатанных этикеток сборочного задания при добавлении его в поставку.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6. Количество этикеток поставки на печать – отвечает за количество напечатанных этикеток поставки.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7. Добавлять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КиЗ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после закрытия поставки – отвечает за добавление к поставке кодов маркировки из документов реализации для маркируемых товаров 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8. Печатать сразу – отвечает за печать этикеток и документов сразу на вы бранный принтер.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9. Повторная печать при сканировании заказа – отвечает за повторную печать этикеток сборочных заданий при повторном сканировании в туже поставку в которой сборочное задание находится.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10. Объект ссылка – ссылка на текущую доп. Обработку – нужна для выполнения фоновых заданий.  </a:t>
            </a:r>
          </a:p>
          <a:p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заказами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563810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Порядок работы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того что бы начать обрабатывать заказ, установлены 4 отбора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1.1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Состояние документа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1.2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Статус документа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Принят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	1.3 Статус заказа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Новый заказ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	1.4 Статус клиента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работе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Данные отборы говорят о том что в списке выведены новые заказы которые нужно собрать в поставку и отправить на склад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того что бы начать собирать заказы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 Печатаем накладную, на форме находиться в подменю Печать -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Печать накладной. Накладная печатается 1 раз далее при повторной попытке печати будет происходить только обновление статуса ВБ заказа. После отправки на печать накладных, Статус документа переходит в статус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Распечатать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остальные статусы без изменений.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Собираем товары заказов, сканируем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QR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коды накладной на ТСД, Статус документа при загрузке заказа на ТСД меняется на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Отдан на сборку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После проверки ТСД статус документа меняется на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Собран и проверен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После того как мы собрали все заказы и отсканировали их ТСД – заказы готовы к добавлению в поставку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Переходим в Поставки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добавления новой поставки нажимаем кнопку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Новая поставка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в левой колонке будет указан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Номер и Дата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Отметка о закрытии поставки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Выделяем поставку, над кнопками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Новая Поставка и Закрыть поставку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 будет надпись с номером поставки с которой вы работаете.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Сканируем сканером штрихкодов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QR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коды накладных напечатанных ранее.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4. Будет произведены проверки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отсканирован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QR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накладной, есть реализация, наличие сканируемого заказа в других поставках, наличие заказа в текущей поставке, заказ проведен, заказ не отменен.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5. Если проверки прошли успешно, сборочное задание ВБ будет добавлено в поставку и на принтере этикеток распечатается этикетка сборочного задания.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Статус заказов меняется на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 сборке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Заказы добавленные в поставку отображаются в правом списке.  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6. После успешного добавления всех заказов в поставку, закрываем поставку по кнопке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Закрыть поставку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 печатаем этикетки поставки из подменю печать.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Статус заказов меняется на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Завершено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При этом статус клиента остается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работе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7. Поставка собрана.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23CA42-266E-4C6A-A50C-7ECC0159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409232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Оглавление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8E7D91F-7010-4DBC-9415-9E601986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1021492"/>
            <a:ext cx="10997431" cy="5155471"/>
          </a:xfrm>
        </p:spPr>
        <p:txBody>
          <a:bodyPr>
            <a:normAutofit/>
          </a:bodyPr>
          <a:lstStyle/>
          <a:p>
            <a:r>
              <a:rPr lang="ru-RU" sz="1600" dirty="0">
                <a:hlinkClick r:id="rId2" action="ppaction://hlinksldjump"/>
              </a:rPr>
              <a:t>1. Настройки</a:t>
            </a:r>
            <a:endParaRPr lang="ru-RU" sz="1600" dirty="0"/>
          </a:p>
          <a:p>
            <a:r>
              <a:rPr lang="ru-RU" sz="1600" dirty="0">
                <a:hlinkClick r:id="rId3" action="ppaction://hlinksldjump"/>
              </a:rPr>
              <a:t>2. Обновление остатков</a:t>
            </a:r>
            <a:endParaRPr lang="en-US" sz="1600" dirty="0"/>
          </a:p>
          <a:p>
            <a:r>
              <a:rPr lang="en-US" sz="1600" dirty="0">
                <a:hlinkClick r:id="rId4" action="ppaction://hlinksldjump"/>
              </a:rPr>
              <a:t>3. </a:t>
            </a:r>
            <a:r>
              <a:rPr lang="ru-RU" sz="1600" dirty="0">
                <a:hlinkClick r:id="rId4" action="ppaction://hlinksldjump"/>
              </a:rPr>
              <a:t>Обновление цен</a:t>
            </a:r>
            <a:endParaRPr lang="ru-RU" sz="1600" dirty="0"/>
          </a:p>
          <a:p>
            <a:r>
              <a:rPr lang="ru-RU" sz="1600" dirty="0">
                <a:hlinkClick r:id="rId5" action="ppaction://hlinksldjump"/>
              </a:rPr>
              <a:t>4. Загрузка новых заказов</a:t>
            </a:r>
            <a:endParaRPr lang="ru-RU" sz="1600" dirty="0"/>
          </a:p>
          <a:p>
            <a:r>
              <a:rPr lang="ru-RU" sz="1600" dirty="0">
                <a:hlinkClick r:id="rId6" action="ppaction://hlinksldjump"/>
              </a:rPr>
              <a:t>5. Обновление статусов</a:t>
            </a:r>
            <a:endParaRPr lang="ru-RU" sz="1600" dirty="0"/>
          </a:p>
          <a:p>
            <a:r>
              <a:rPr lang="ru-RU" sz="1600" dirty="0">
                <a:hlinkClick r:id="rId7" action="ppaction://hlinksldjump"/>
              </a:rPr>
              <a:t>6. Управление заказами</a:t>
            </a:r>
            <a:endParaRPr lang="ru-RU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8D24F8-F7C1-47A7-8A96-3C9F61DD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заказами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программный интерфейс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563810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Сборочные задания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Заказы и номенклатура отображается в динамических списках, данные для отображения берем из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 печать накладных отвечает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ВнешняяПечатнаяФорма.НакладнаяШтрихКодИМ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Поставки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1. Для открытия поставки используется 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Создать новую поставку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добавления заказ в поставку отвечает 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Добавить к поставке сборочное задание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Для печати этикеток сборочного задания служит 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Получить этикетки для сборочных заданий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4. Для закрытия поставки служит метод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Передать поставку в доставку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добавления кодов маркировки используется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Закрепить за сборочным заданием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КиЗ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(маркировку Честного знака)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всех методов присутствует в модуле объекта обработки в области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МетодыАпиВБ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Для обработки сборочных заданий с ВБ используются регистры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СборочныеЗадания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2. 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Поставки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 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Номенклатура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проблемы которые могут возникнуть при работе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Отправка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Запросов - плохая обратная связь от ВБ, сервер не отвечает или  отмена отправки запроса по таймауту.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2. Какой либо сбой на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или в базе 1с который не даст обмениваться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запросами. 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3. Плохая связь интернет, но это повлияет на скорость работы.</a:t>
            </a:r>
            <a:b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Всё кроме проблем на стороне 1с мы со своей стороны исправить не можем, при проблемах с отправкой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 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запросов мы можем обновить токен и изменить его в настройках. В остальном проблемы решаются со стороны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, как правило в течении дня может снизиться нагрузка на сервера ВБ и производительность увеличивается.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7" action="ppaction://hlinksldjump"/>
              </a:rPr>
              <a:t>К описанию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6743F96-85B4-46F1-82FD-AB76F95F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Настройки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10" y="703018"/>
            <a:ext cx="10915790" cy="524420"/>
          </a:xfrm>
        </p:spPr>
        <p:txBody>
          <a:bodyPr>
            <a:noAutofit/>
          </a:bodyPr>
          <a:lstStyle/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Форма настроек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на форме настроек задаются основные настройки работы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. На скриншоте приведен пример этих настроек в рабочей базе.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 action="ppaction://hlinksldjump"/>
              </a:rPr>
              <a:t>К описанию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9A50F4-ECC4-4332-BD40-EF24E5A7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0" y="1311907"/>
            <a:ext cx="3406707" cy="41250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C8C8CE-BA25-4B28-A873-ECEAA731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310" y="1311905"/>
            <a:ext cx="7514779" cy="412506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A770EBF-B375-4221-89CC-E2B0D942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Настройки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7"/>
            <a:ext cx="10997431" cy="5241968"/>
          </a:xfrm>
        </p:spPr>
        <p:txBody>
          <a:bodyPr>
            <a:normAutofit fontScale="77500" lnSpcReduction="2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Дата начала обмена – реквизит устарел можно оставить конец 2022 года. 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Соглашение, Организация, Партнер, Менеджер, Контрагент – используются для заполнения реквизитов документов заказ клиента, реализация товаров и услуг, отчет комиссионера.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Сегмент исключаемой номенклатуры – используется для того что бы не обновлять остаток по номенклатуре которая в нем находится, проверка по номенклатуре, а не по характеристикам. Если номенклатура добавлена в этот сегмент только что, то следующим обновлением остатка она будет удалена с ВБ.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Адреса сервера и сервера статистики можно получить из описания конкретного метода 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Склады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 кнопке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заполнить склады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будет  заполнена табличная часть склады данными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методом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писок складов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если склады уже сопоставлены в табличной части ничего не измениться. Данные по складам после нажатия кнопки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Сохранить настройки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будут записаны в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РегистрСведений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Crockid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Склады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имя в предприятии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Склады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Токены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Авторизация осуществляется по токенам API, которые владелец личного кабинета (главный пользователь на 05.2023 такой статус есть у Елены Высоцкой) самостоятельно генерирует в разделе 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Профиль --&gt; Настройки --&gt; Доступ к API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Существует 3 типа токенов: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Стандартный. В 1с реквизит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Токен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Используется для работы с методами из разделов: Цены,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Промокоды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скидки, Контент,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Marketplace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Рекомендации, Отзывы, Вопросы.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Статистика. В 1с реквизит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Токен статистики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Используется для работы с методами из раздела Статистика.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Реклама. в 1с на данный момент не используется. Используется для работы с методами из раздела Реклама.</a:t>
            </a: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 action="ppaction://hlinksldjump"/>
              </a:rPr>
              <a:t>К описанию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A0C8E0-7685-4098-B2E3-13B0A199E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60" y="1908868"/>
            <a:ext cx="6159715" cy="108352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E02ED73-C987-4618-98AF-2C84C236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Настройки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8"/>
            <a:ext cx="10997431" cy="760584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Настройки можно экспортировать и импортировать в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JSON </a:t>
            </a: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файл копия файла находится по пути </a:t>
            </a: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3" action="ppaction://hlinkfile"/>
              </a:rPr>
              <a:t>Настройки обмена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3" action="ppaction://hlinkfile"/>
              </a:rPr>
              <a:t>.json</a:t>
            </a:r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Так же файл добавлю сюда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 action="ppaction://hlinksldjump"/>
              </a:rPr>
              <a:t>К описанию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4690F4-833D-438F-82DB-74F94668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9" y="1623310"/>
            <a:ext cx="10424079" cy="4620909"/>
          </a:xfrm>
          <a:prstGeom prst="rect">
            <a:avLst/>
          </a:prstGeom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85E2DFE-5AF7-47A4-870C-5DFF55659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17182"/>
              </p:ext>
            </p:extLst>
          </p:nvPr>
        </p:nvGraphicFramePr>
        <p:xfrm>
          <a:off x="3066617" y="996950"/>
          <a:ext cx="1347290" cy="44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Объект упаковщика для оболочки" showAsIcon="1" r:id="rId6" imgW="1865880" imgH="527400" progId="Package">
                  <p:embed/>
                </p:oleObj>
              </mc:Choice>
              <mc:Fallback>
                <p:oleObj name="Объект упаковщика для оболочки" showAsIcon="1" r:id="rId6" imgW="1865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6617" y="996950"/>
                        <a:ext cx="1347290" cy="444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F92491-147E-4B43-BA94-3B535247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режим пользователя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9"/>
            <a:ext cx="10997431" cy="44754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Остатки обновляются автоматически и есть и ручной функционал работы с остатками.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5"/>
            <a:ext cx="10997431" cy="3344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 из формы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1. Перейти в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ценами, остатками и отчетами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 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Получить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Будут получены текущие остатки в базе и на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вайлдберис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3. 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Установить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Будут установлены остатки на товар с отличающимся остатком в 1с 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вб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а так же на товар остатка по которому не было установлено ранее. Так же будут удалены остатки на товар который помещен в сегмент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“WB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 обновлять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* Остатки обновляются по тем товарам у которых в списке значения колонок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Обновить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Отличается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установлены галочки      . Удаляются остатки по тем товарам у которых значение колонки установлено      .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4. Для остатков можно использовать поиск по номенклатуре или характеристике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см. описание работы поиска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B60F57-D346-4184-A09A-91A286C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32" y="2800865"/>
            <a:ext cx="228600" cy="266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D4D97-8C5E-4027-B4BA-449F03F1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88" y="3067565"/>
            <a:ext cx="228600" cy="2667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631650-FC59-4432-B161-61C0B20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режим пользователя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9"/>
            <a:ext cx="10997431" cy="44754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Остатки обновляются автоматически и есть и ручной функционал работы с остатками.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5"/>
            <a:ext cx="10997431" cy="2916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Массовое удаление остатков из формы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1. Перейти в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ценами, остатками и отчетами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 Перед удалением остатка, </a:t>
            </a:r>
            <a: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обязательно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отключаем регламентное задание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“7.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Wildberries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проверяем что оно уже отработало иначе через 3 минуты остатки будут обновлены.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3. Возвращаемся на форму, 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Получить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Будут получены текущие остатки в базе и на ВБ.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4. Правой кнопкой мыши нажимаем на любую ячейку колонки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Удалить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в контекстном меню нажимаем кнопку установить отметки      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5. 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Удалить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Остатки будут удаляться сразу без вопросов и предупреждений. 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B60F57-D346-4184-A09A-91A286CC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53" y="2918255"/>
            <a:ext cx="228600" cy="2667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D17838-AE5D-43A7-AC96-56157766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режим пользователя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9"/>
            <a:ext cx="10997431" cy="44754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Остатки обновляются автоматически и есть и ручной функционал работы с остатками.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6"/>
            <a:ext cx="10997431" cy="258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остатков находящихся в сегменте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“WB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 обновлять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1. Перейти в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Управление ценами, остатками и отчетами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 выгружать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Будет заполнена табличная часть,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3. Правой кнопкой мыши нажимаем на любую ячейку колонки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Удалить остаток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в контекстном меню нажимаем кнопку установить отметки      .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5. Нажимаем кнопку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Удалить остатки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 Остатки будут удаляться сразу без вопросов и предупреждений.  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B60F57-D346-4184-A09A-91A286CC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3" y="2348783"/>
            <a:ext cx="228600" cy="2667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B93DD9-78AA-49C6-A5FF-87E0F166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0A6810-9DFD-4B63-A1C8-D349373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9" y="365126"/>
            <a:ext cx="10997431" cy="315912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остатков программный функционал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954337-3054-4F87-BCE8-51C4AF53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69" y="681039"/>
            <a:ext cx="10997431" cy="44754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Остатки обновляются автоматически и есть и ручной функционал работы с остатками.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23711-7B31-4943-BD42-A1F31F6CEA13}"/>
              </a:ext>
            </a:extLst>
          </p:cNvPr>
          <p:cNvSpPr/>
          <p:nvPr/>
        </p:nvSpPr>
        <p:spPr>
          <a:xfrm>
            <a:off x="10333434" y="6244219"/>
            <a:ext cx="1652620" cy="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К описанию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A53046B-A33E-4B8C-9426-770FB0ADCBF1}"/>
              </a:ext>
            </a:extLst>
          </p:cNvPr>
          <p:cNvSpPr txBox="1">
            <a:spLocks/>
          </p:cNvSpPr>
          <p:nvPr/>
        </p:nvSpPr>
        <p:spPr>
          <a:xfrm>
            <a:off x="356369" y="1128586"/>
            <a:ext cx="10997431" cy="372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Пример таблицы с остатками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на данном примере остаток будет обновлен только для первого товара, так как у него установлены галочки обновлять и отличается.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62F297-3B95-4C2B-A482-66EC0BE7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95" y="1500810"/>
            <a:ext cx="8071978" cy="454287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3DEF9-C0D5-4C33-B3FB-EEE2BF5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712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693</Words>
  <Application>Microsoft Office PowerPoint</Application>
  <PresentationFormat>Широкоэкранный</PresentationFormat>
  <Paragraphs>127</Paragraphs>
  <Slides>20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Calibri Light</vt:lpstr>
      <vt:lpstr>EncaseVTI</vt:lpstr>
      <vt:lpstr>Объект упаковщика для оболочки</vt:lpstr>
      <vt:lpstr>Презентация PowerPoint</vt:lpstr>
      <vt:lpstr>Оглавление:</vt:lpstr>
      <vt:lpstr>Настройки</vt:lpstr>
      <vt:lpstr>Настройки</vt:lpstr>
      <vt:lpstr>Настройки</vt:lpstr>
      <vt:lpstr>Обновление остатков режим пользователя</vt:lpstr>
      <vt:lpstr>Обновление остатков режим пользователя</vt:lpstr>
      <vt:lpstr>Обновление остатков режим пользователя</vt:lpstr>
      <vt:lpstr>Обновление остатков программный функционал</vt:lpstr>
      <vt:lpstr>Обновление остатков режим пользователя</vt:lpstr>
      <vt:lpstr>Обновление цен режим пользователя</vt:lpstr>
      <vt:lpstr>Обновление цен</vt:lpstr>
      <vt:lpstr>Поиск товаров для обновления остатка и цен</vt:lpstr>
      <vt:lpstr>Обновление цен программный функционал</vt:lpstr>
      <vt:lpstr>Загрузка заказов</vt:lpstr>
      <vt:lpstr>Обновление статусов</vt:lpstr>
      <vt:lpstr>Управление заказами</vt:lpstr>
      <vt:lpstr>Управление заказами</vt:lpstr>
      <vt:lpstr>Управление заказами</vt:lpstr>
      <vt:lpstr>Управление заказами программный 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Маркетплейс Продажа со склада продавца</dc:title>
  <dc:creator>Пшеничный Иван</dc:creator>
  <cp:lastModifiedBy>Пшеничный Иван</cp:lastModifiedBy>
  <cp:revision>85</cp:revision>
  <dcterms:created xsi:type="dcterms:W3CDTF">2023-05-02T06:27:51Z</dcterms:created>
  <dcterms:modified xsi:type="dcterms:W3CDTF">2023-06-14T12:33:01Z</dcterms:modified>
</cp:coreProperties>
</file>