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2.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3.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4.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5.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30.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6" r:id="rId1"/>
  </p:sldMasterIdLst>
  <p:notesMasterIdLst>
    <p:notesMasterId r:id="rId39"/>
  </p:notesMasterIdLst>
  <p:sldIdLst>
    <p:sldId id="289" r:id="rId2"/>
    <p:sldId id="293" r:id="rId3"/>
    <p:sldId id="294" r:id="rId4"/>
    <p:sldId id="257" r:id="rId5"/>
    <p:sldId id="311" r:id="rId6"/>
    <p:sldId id="330" r:id="rId7"/>
    <p:sldId id="331" r:id="rId8"/>
    <p:sldId id="332" r:id="rId9"/>
    <p:sldId id="306" r:id="rId10"/>
    <p:sldId id="315" r:id="rId11"/>
    <p:sldId id="316" r:id="rId12"/>
    <p:sldId id="321" r:id="rId13"/>
    <p:sldId id="333" r:id="rId14"/>
    <p:sldId id="334" r:id="rId15"/>
    <p:sldId id="320" r:id="rId16"/>
    <p:sldId id="335" r:id="rId17"/>
    <p:sldId id="322" r:id="rId18"/>
    <p:sldId id="336" r:id="rId19"/>
    <p:sldId id="323" r:id="rId20"/>
    <p:sldId id="337" r:id="rId21"/>
    <p:sldId id="324" r:id="rId22"/>
    <p:sldId id="338" r:id="rId23"/>
    <p:sldId id="325" r:id="rId24"/>
    <p:sldId id="339" r:id="rId25"/>
    <p:sldId id="326" r:id="rId26"/>
    <p:sldId id="327" r:id="rId27"/>
    <p:sldId id="328" r:id="rId28"/>
    <p:sldId id="295" r:id="rId29"/>
    <p:sldId id="302" r:id="rId30"/>
    <p:sldId id="340" r:id="rId31"/>
    <p:sldId id="342" r:id="rId32"/>
    <p:sldId id="341" r:id="rId33"/>
    <p:sldId id="296" r:id="rId34"/>
    <p:sldId id="297" r:id="rId35"/>
    <p:sldId id="298" r:id="rId36"/>
    <p:sldId id="286" r:id="rId37"/>
    <p:sldId id="299" r:id="rId38"/>
  </p:sldIdLst>
  <p:sldSz cx="9699625" cy="6858000"/>
  <p:notesSz cx="6858000" cy="9144000"/>
  <p:custDataLst>
    <p:tags r:id="rId40"/>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05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7878"/>
    <a:srgbClr val="1450C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795" autoAdjust="0"/>
  </p:normalViewPr>
  <p:slideViewPr>
    <p:cSldViewPr snapToGrid="0">
      <p:cViewPr varScale="1">
        <p:scale>
          <a:sx n="97" d="100"/>
          <a:sy n="97" d="100"/>
        </p:scale>
        <p:origin x="1134" y="90"/>
      </p:cViewPr>
      <p:guideLst>
        <p:guide orient="horz" pos="2160"/>
        <p:guide pos="305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t-B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7219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Extended reality is a broad term that refers to all different ways of combining virtual and real entities in a human-machine interface system. It is usually decomposed into four classes (augmented reality, augmented virtuality, mixed reality, and virtual reality) that differ on the level of reality and virtuality involved in the interface system.</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Milgram e </a:t>
            </a:r>
            <a:r>
              <a:rPr lang="en-US" sz="1800" b="0" i="0" dirty="0" err="1">
                <a:solidFill>
                  <a:srgbClr val="000000"/>
                </a:solidFill>
                <a:effectLst/>
                <a:latin typeface="CMR12"/>
              </a:rPr>
              <a:t>Kishino</a:t>
            </a:r>
            <a:r>
              <a:rPr lang="en-US" sz="1800" b="0" i="0" dirty="0">
                <a:solidFill>
                  <a:srgbClr val="000000"/>
                </a:solidFill>
                <a:effectLst/>
                <a:latin typeface="CMR12"/>
              </a:rPr>
              <a:t> (1994) organized these classes and created the concept of the “virtuality continuum”, as illustrated in Figure, as illustrated in Figure 2.4. On the left, the real environment represents the cases where the stimuli are not produced by a computer or any other digital system. Along the path to the right, the environment starts to incorporate digital elements until it reaches the far right, where all the elements in the environment are virtual and have a digital origin (NIJHOLT; TRAUM, 2005; DOOLANI </a:t>
            </a:r>
            <a:r>
              <a:rPr lang="en-US" sz="1800" b="0" i="1" dirty="0">
                <a:solidFill>
                  <a:srgbClr val="000000"/>
                </a:solidFill>
                <a:effectLst/>
                <a:latin typeface="CMTI12"/>
              </a:rPr>
              <a:t>et al.</a:t>
            </a:r>
            <a:r>
              <a:rPr lang="en-US" sz="1800" b="0" i="0" dirty="0">
                <a:solidFill>
                  <a:srgbClr val="000000"/>
                </a:solidFill>
                <a:effectLst/>
                <a:latin typeface="CMR12"/>
              </a:rPr>
              <a:t>, 2020).</a:t>
            </a:r>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0132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Extended reality is a broad term that refers to all different ways of combining virtual and real entities in a human-machine interface system. It is usually decomposed into four classes (augmented reality, augmented virtuality, mixed reality, and virtual reality) that differ on the level of reality and virtuality involved in the interface system.</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Milgram e </a:t>
            </a:r>
            <a:r>
              <a:rPr lang="en-US" sz="1800" b="0" i="0" dirty="0" err="1">
                <a:solidFill>
                  <a:srgbClr val="000000"/>
                </a:solidFill>
                <a:effectLst/>
                <a:latin typeface="CMR12"/>
              </a:rPr>
              <a:t>Kishino</a:t>
            </a:r>
            <a:r>
              <a:rPr lang="en-US" sz="1800" b="0" i="0" dirty="0">
                <a:solidFill>
                  <a:srgbClr val="000000"/>
                </a:solidFill>
                <a:effectLst/>
                <a:latin typeface="CMR12"/>
              </a:rPr>
              <a:t> (1994) organized these classes and created the concept of the “virtuality continuum”, as illustrated in Figure, as illustrated in Figure 2.4. On the left, the real environment represents the cases where the stimuli are not produced by a computer or any other digital system. Along the path to the right, the environment starts to incorporate digital elements until it reaches the far right, where all the elements in the environment are virtual and have a digital origin (NIJHOLT; TRAUM, 2005; DOOLANI </a:t>
            </a:r>
            <a:r>
              <a:rPr lang="en-US" sz="1800" b="0" i="1" dirty="0">
                <a:solidFill>
                  <a:srgbClr val="000000"/>
                </a:solidFill>
                <a:effectLst/>
                <a:latin typeface="CMTI12"/>
              </a:rPr>
              <a:t>et al.</a:t>
            </a:r>
            <a:r>
              <a:rPr lang="en-US" sz="1800" b="0" i="0" dirty="0">
                <a:solidFill>
                  <a:srgbClr val="000000"/>
                </a:solidFill>
                <a:effectLst/>
                <a:latin typeface="CMR12"/>
              </a:rPr>
              <a:t>, 2020).</a:t>
            </a:r>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820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Extended reality is a broad term that refers to all different ways of combining virtual and real entities in a human-machine interface system. It is usually decomposed into four classes (augmented reality, augmented virtuality, mixed reality, and virtual reality) that differ on the level of reality and virtuality involved in the interface system.</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Milgram e </a:t>
            </a:r>
            <a:r>
              <a:rPr lang="en-US" sz="1800" b="0" i="0" dirty="0" err="1">
                <a:solidFill>
                  <a:srgbClr val="000000"/>
                </a:solidFill>
                <a:effectLst/>
                <a:latin typeface="CMR12"/>
              </a:rPr>
              <a:t>Kishino</a:t>
            </a:r>
            <a:r>
              <a:rPr lang="en-US" sz="1800" b="0" i="0" dirty="0">
                <a:solidFill>
                  <a:srgbClr val="000000"/>
                </a:solidFill>
                <a:effectLst/>
                <a:latin typeface="CMR12"/>
              </a:rPr>
              <a:t> (1994) organized these classes and created the concept of the “virtuality continuum”, as illustrated in Figure, as illustrated in Figure 2.4. On the left, the real environment represents the cases where the stimuli are not produced by a computer or any other digital system. Along the path to the right, the environment starts to incorporate digital elements until it reaches the far right, where all the elements in the environment are virtual and have a digital origin (NIJHOLT; TRAUM, 2005; DOOLANI </a:t>
            </a:r>
            <a:r>
              <a:rPr lang="en-US" sz="1800" b="0" i="1" dirty="0">
                <a:solidFill>
                  <a:srgbClr val="000000"/>
                </a:solidFill>
                <a:effectLst/>
                <a:latin typeface="CMTI12"/>
              </a:rPr>
              <a:t>et al.</a:t>
            </a:r>
            <a:r>
              <a:rPr lang="en-US" sz="1800" b="0" i="0" dirty="0">
                <a:solidFill>
                  <a:srgbClr val="000000"/>
                </a:solidFill>
                <a:effectLst/>
                <a:latin typeface="CMR12"/>
              </a:rPr>
              <a:t>, 2020).</a:t>
            </a:r>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9790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Extended reality is a broad term that refers to all different ways of combining virtual and real entities in a human-machine interface system. It is usually decomposed into four classes (augmented reality, augmented virtuality, mixed reality, and virtual reality) that differ on the level of reality and virtuality involved in the interface system.</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Milgram e </a:t>
            </a:r>
            <a:r>
              <a:rPr lang="en-US" sz="1800" b="0" i="0" dirty="0" err="1">
                <a:solidFill>
                  <a:srgbClr val="000000"/>
                </a:solidFill>
                <a:effectLst/>
                <a:latin typeface="CMR12"/>
              </a:rPr>
              <a:t>Kishino</a:t>
            </a:r>
            <a:r>
              <a:rPr lang="en-US" sz="1800" b="0" i="0" dirty="0">
                <a:solidFill>
                  <a:srgbClr val="000000"/>
                </a:solidFill>
                <a:effectLst/>
                <a:latin typeface="CMR12"/>
              </a:rPr>
              <a:t> (1994) organized these classes and created the concept of the “virtuality continuum”, as illustrated in Figure, as illustrated in Figure 2.4. On the left, the real environment represents the cases where the stimuli are not produced by a computer or any other digital system. Along the path to the right, the environment starts to incorporate digital elements until it reaches the far right, where all the elements in the environment are virtual and have a digital origin (NIJHOLT; TRAUM, 2005; DOOLANI </a:t>
            </a:r>
            <a:r>
              <a:rPr lang="en-US" sz="1800" b="0" i="1" dirty="0">
                <a:solidFill>
                  <a:srgbClr val="000000"/>
                </a:solidFill>
                <a:effectLst/>
                <a:latin typeface="CMTI12"/>
              </a:rPr>
              <a:t>et al.</a:t>
            </a:r>
            <a:r>
              <a:rPr lang="en-US" sz="1800" b="0" i="0" dirty="0">
                <a:solidFill>
                  <a:srgbClr val="000000"/>
                </a:solidFill>
                <a:effectLst/>
                <a:latin typeface="CMR12"/>
              </a:rPr>
              <a:t>, 2020).</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The extreme left means full reality, where the stimuli is not produced by any computer or any other digital system. Along the path to the right, the environment starts to have some digital elements until it reaches the far right, where all the environmental elements have a digital origin. The first step from the ”Real Environment” to ”Virtual Reality” is the augmented reality.</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In the augmented reality system, the user sees some digital elements that are laid over the real environment. without making the user lose his sense of presence in the real world. These elements can be text, images, video, etc. Augmented reality can be used to assist workers in manufacturing and assembly tasks, as well as training (DOOLANI </a:t>
            </a:r>
            <a:r>
              <a:rPr lang="en-US" sz="1800" b="0" i="1" dirty="0">
                <a:solidFill>
                  <a:srgbClr val="000000"/>
                </a:solidFill>
                <a:effectLst/>
                <a:latin typeface="CMTI12"/>
              </a:rPr>
              <a:t>et al.</a:t>
            </a:r>
            <a:r>
              <a:rPr lang="en-US" sz="1800" b="0" i="0" dirty="0">
                <a:solidFill>
                  <a:srgbClr val="000000"/>
                </a:solidFill>
                <a:effectLst/>
                <a:latin typeface="CMR12"/>
              </a:rPr>
              <a:t>, 2020; FARRELL, 2018; MA; CHOI, 2007).</a:t>
            </a:r>
            <a:r>
              <a:rPr lang="en-US" sz="2800" dirty="0"/>
              <a:t> </a:t>
            </a:r>
          </a:p>
          <a:p>
            <a:pPr marL="0" lvl="0" indent="0" algn="l" rtl="0">
              <a:spcBef>
                <a:spcPts val="0"/>
              </a:spcBef>
              <a:spcAft>
                <a:spcPts val="0"/>
              </a:spcAft>
              <a:buNone/>
            </a:pPr>
            <a:endParaRPr lang="en-US" sz="2800" dirty="0"/>
          </a:p>
          <a:p>
            <a:pPr marL="0" lvl="0" indent="0" algn="l" rtl="0">
              <a:spcBef>
                <a:spcPts val="0"/>
              </a:spcBef>
              <a:spcAft>
                <a:spcPts val="0"/>
              </a:spcAft>
              <a:buNone/>
            </a:pPr>
            <a:r>
              <a:rPr lang="en-US" sz="1800" b="0" i="0" dirty="0">
                <a:solidFill>
                  <a:srgbClr val="000000"/>
                </a:solidFill>
                <a:effectLst/>
                <a:latin typeface="CMR12"/>
              </a:rPr>
              <a:t>• While the augmented reality brings digital elements to the real environment, the augmented virtuality creates an environment that could only exist digitally, such as a fantasy world from games or movies. This scenario is the background of some other activity that is being done by the user in the real environment. An example is to train a pilot in a virtual environment but with an accurate mock-up of the cockpit, which provides physical buttons and inceptors for the pilot to touch and hold (FARSHID </a:t>
            </a:r>
            <a:r>
              <a:rPr lang="en-US" sz="1800" b="0" i="1" dirty="0">
                <a:solidFill>
                  <a:srgbClr val="000000"/>
                </a:solidFill>
                <a:effectLst/>
                <a:latin typeface="CMTI12"/>
              </a:rPr>
              <a:t>et al.</a:t>
            </a:r>
            <a:r>
              <a:rPr lang="en-US" sz="1800" b="0" i="0" dirty="0">
                <a:solidFill>
                  <a:srgbClr val="000000"/>
                </a:solidFill>
                <a:effectLst/>
                <a:latin typeface="CMR12"/>
              </a:rPr>
              <a:t>, 2018). Another example is to play sports, such as tennis, golf or baseball, in a complete digital arena but using the actual equipment with a tracker.</a:t>
            </a:r>
          </a:p>
          <a:p>
            <a:pPr marL="0" lvl="0" indent="0" algn="l" rtl="0">
              <a:spcBef>
                <a:spcPts val="0"/>
              </a:spcBef>
              <a:spcAft>
                <a:spcPts val="0"/>
              </a:spcAft>
              <a:buNone/>
            </a:pPr>
            <a:br>
              <a:rPr lang="en-US" sz="1800" b="0" i="0" dirty="0">
                <a:solidFill>
                  <a:srgbClr val="000000"/>
                </a:solidFill>
                <a:effectLst/>
                <a:latin typeface="CMR12"/>
              </a:rPr>
            </a:br>
            <a:r>
              <a:rPr lang="en-US" sz="1800" b="0" i="0" dirty="0">
                <a:solidFill>
                  <a:srgbClr val="000000"/>
                </a:solidFill>
                <a:effectLst/>
                <a:latin typeface="CMR12"/>
              </a:rPr>
              <a:t>• The mixed reality stays in between the real and virtual environments. Unlike augmented reality and augmented virtuality, in a mixed reality system the user can manipulate digital elements as if they were inside the real world (DOOLANI </a:t>
            </a:r>
            <a:r>
              <a:rPr lang="en-US" sz="1800" b="0" i="1" dirty="0">
                <a:solidFill>
                  <a:srgbClr val="000000"/>
                </a:solidFill>
                <a:effectLst/>
                <a:latin typeface="CMTI12"/>
              </a:rPr>
              <a:t>et al.</a:t>
            </a:r>
            <a:r>
              <a:rPr lang="en-US" sz="1800" b="0" i="0" dirty="0">
                <a:solidFill>
                  <a:srgbClr val="000000"/>
                </a:solidFill>
                <a:effectLst/>
                <a:latin typeface="CMR12"/>
              </a:rPr>
              <a:t>, 2020). One example is when a client from a furniture store uses mixed reality not only to see how the furniture fits inside his room, but he can also move it and change its color, size and shape before buying or even going to the shop.</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On the far right of the virtuality continuum, the virtual reality is when the user is the only non-digital element, everything else is digital, immersing the user in a virtual</a:t>
            </a:r>
            <a:br>
              <a:rPr lang="en-US" sz="1800" b="0" i="0" dirty="0">
                <a:solidFill>
                  <a:srgbClr val="000000"/>
                </a:solidFill>
                <a:effectLst/>
                <a:latin typeface="CMR12"/>
              </a:rPr>
            </a:br>
            <a:r>
              <a:rPr lang="en-US" sz="1800" b="0" i="0" dirty="0">
                <a:solidFill>
                  <a:srgbClr val="000000"/>
                </a:solidFill>
                <a:effectLst/>
                <a:latin typeface="CMR12"/>
              </a:rPr>
              <a:t>environment, but, of course, inside the physical limits of the real environment (MA; CHOI, 2007). If the feeling of presence inside that environment is well tailored, the user</a:t>
            </a:r>
            <a:br>
              <a:rPr lang="en-US" sz="1800" b="0" i="0" dirty="0">
                <a:solidFill>
                  <a:srgbClr val="000000"/>
                </a:solidFill>
                <a:effectLst/>
                <a:latin typeface="CMR12"/>
              </a:rPr>
            </a:br>
            <a:r>
              <a:rPr lang="en-US" sz="1800" b="0" i="0" dirty="0">
                <a:solidFill>
                  <a:srgbClr val="000000"/>
                </a:solidFill>
                <a:effectLst/>
                <a:latin typeface="CMR12"/>
              </a:rPr>
              <a:t>can momentarily forget about the real environment and act and react accordingly to the virtual environment (FARRELL, 2018).</a:t>
            </a:r>
          </a:p>
          <a:p>
            <a:pPr marL="0" lvl="0" indent="0" algn="l" rtl="0">
              <a:spcBef>
                <a:spcPts val="0"/>
              </a:spcBef>
              <a:spcAft>
                <a:spcPts val="0"/>
              </a:spcAft>
              <a:buNone/>
            </a:pPr>
            <a:br>
              <a:rPr lang="en-US" sz="1800" b="0" i="0" dirty="0">
                <a:solidFill>
                  <a:srgbClr val="000000"/>
                </a:solidFill>
                <a:effectLst/>
                <a:latin typeface="CMR12"/>
              </a:rPr>
            </a:br>
            <a:r>
              <a:rPr lang="en-US" sz="1800" b="0" i="0" dirty="0">
                <a:solidFill>
                  <a:srgbClr val="000000"/>
                </a:solidFill>
                <a:effectLst/>
                <a:latin typeface="CMR12"/>
              </a:rPr>
              <a:t>• Virtual reality is a powerful tool that allows a user to be transported to a tridimensional environment that could be out of reach or that does not exist but is needed for testing or training reasons (MUJBER </a:t>
            </a:r>
            <a:r>
              <a:rPr lang="en-US" sz="1800" b="0" i="1" dirty="0">
                <a:solidFill>
                  <a:srgbClr val="000000"/>
                </a:solidFill>
                <a:effectLst/>
                <a:latin typeface="CMTI12"/>
              </a:rPr>
              <a:t>et al.</a:t>
            </a:r>
            <a:r>
              <a:rPr lang="en-US" sz="1800" b="0" i="0" dirty="0">
                <a:solidFill>
                  <a:srgbClr val="000000"/>
                </a:solidFill>
                <a:effectLst/>
                <a:latin typeface="CMR12"/>
              </a:rPr>
              <a:t>, 2004). Inside this virtual environment, the user can walk, look around and feel as if the environment was real (SALAH </a:t>
            </a:r>
            <a:r>
              <a:rPr lang="en-US" sz="1800" b="0" i="1" dirty="0">
                <a:solidFill>
                  <a:srgbClr val="000000"/>
                </a:solidFill>
                <a:effectLst/>
                <a:latin typeface="CMTI12"/>
              </a:rPr>
              <a:t>et al.</a:t>
            </a:r>
            <a:r>
              <a:rPr lang="en-US" sz="1800" b="0" i="0" dirty="0">
                <a:solidFill>
                  <a:srgbClr val="000000"/>
                </a:solidFill>
                <a:effectLst/>
                <a:latin typeface="CMR12"/>
              </a:rPr>
              <a:t>, 2019).</a:t>
            </a:r>
            <a:br>
              <a:rPr lang="en-US" sz="1800" b="0" i="0" dirty="0">
                <a:solidFill>
                  <a:srgbClr val="000000"/>
                </a:solidFill>
                <a:effectLst/>
                <a:latin typeface="CMR12"/>
              </a:rPr>
            </a:br>
            <a:r>
              <a:rPr lang="en-US" sz="1800" b="0" i="0" dirty="0">
                <a:solidFill>
                  <a:srgbClr val="000000"/>
                </a:solidFill>
                <a:effectLst/>
                <a:latin typeface="CMR12"/>
              </a:rPr>
              <a:t>Figure 2.5 shows the representations of each of these Extended Reality classes.</a:t>
            </a:r>
            <a:r>
              <a:rPr lang="en-US" sz="4000" dirty="0"/>
              <a:t> </a:t>
            </a: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0140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The extreme left means full reality, where the stimuli is not produced by any computer or any other digital system. Along the path to the right, the environment starts to have some digital elements until it reaches the far right, where all the environmental elements have a digital origin. The first step from the ”Real Environment” to ”Virtual Reality” is the augmented reality.</a:t>
            </a:r>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8267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The extreme left means full reality, where the stimuli is not produced by any computer or any other digital system. Along the path to the right, the environment starts to have some digital elements until it reaches the far right, where all the environmental elements have a digital origin. The first step from the ”Real Environment” to ”Virtual Reality” is the augmented reality.</a:t>
            </a:r>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6898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In the augmented reality system, the user sees some digital elements that are laid over the real environment. without making the user lose his sense of presence in the real world. These elements can be text, images, video, etc. Augmented reality can be used to assist workers in manufacturing and assembly tasks, as well as training (DOOLANI </a:t>
            </a:r>
            <a:r>
              <a:rPr lang="en-US" sz="1800" b="0" i="1" dirty="0">
                <a:solidFill>
                  <a:srgbClr val="000000"/>
                </a:solidFill>
                <a:effectLst/>
                <a:latin typeface="CMTI12"/>
              </a:rPr>
              <a:t>et al.</a:t>
            </a:r>
            <a:r>
              <a:rPr lang="en-US" sz="1800" b="0" i="0" dirty="0">
                <a:solidFill>
                  <a:srgbClr val="000000"/>
                </a:solidFill>
                <a:effectLst/>
                <a:latin typeface="CMR12"/>
              </a:rPr>
              <a:t>, 2020; FARRELL, 2018; MA; CHOI, 2007).</a:t>
            </a:r>
            <a:r>
              <a:rPr lang="en-US" sz="2800" dirty="0"/>
              <a:t> </a:t>
            </a:r>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6173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In the augmented reality system, the user sees some digital elements that are laid over the real environment. without making the user lose his sense of presence in the real world. These elements can be text, images, video, etc. Augmented reality can be used to assist workers in manufacturing and assembly tasks, as well as training (DOOLANI </a:t>
            </a:r>
            <a:r>
              <a:rPr lang="en-US" sz="1800" b="0" i="1" dirty="0">
                <a:solidFill>
                  <a:srgbClr val="000000"/>
                </a:solidFill>
                <a:effectLst/>
                <a:latin typeface="CMTI12"/>
              </a:rPr>
              <a:t>et al.</a:t>
            </a:r>
            <a:r>
              <a:rPr lang="en-US" sz="1800" b="0" i="0" dirty="0">
                <a:solidFill>
                  <a:srgbClr val="000000"/>
                </a:solidFill>
                <a:effectLst/>
                <a:latin typeface="CMR12"/>
              </a:rPr>
              <a:t>, 2020; FARRELL, 2018; MA; CHOI, 2007).</a:t>
            </a:r>
            <a:r>
              <a:rPr lang="en-US" sz="2800" dirty="0"/>
              <a:t> </a:t>
            </a:r>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01403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While the augmented reality brings digital elements to the real environment, the augmented virtuality creates an environment that could only exist digitally, such as a fantasy world from games or movies. This scenario is the background of some other activity that is being done by the user in the real environment. An example is to train a pilot in a virtual environment but with an accurate mock-up of the cockpit, which provides physical buttons and inceptors for the pilot to touch and hold (FARSHID </a:t>
            </a:r>
            <a:r>
              <a:rPr lang="en-US" sz="1800" b="0" i="1" dirty="0">
                <a:solidFill>
                  <a:srgbClr val="000000"/>
                </a:solidFill>
                <a:effectLst/>
                <a:latin typeface="CMTI12"/>
              </a:rPr>
              <a:t>et al.</a:t>
            </a:r>
            <a:r>
              <a:rPr lang="en-US" sz="1800" b="0" i="0" dirty="0">
                <a:solidFill>
                  <a:srgbClr val="000000"/>
                </a:solidFill>
                <a:effectLst/>
                <a:latin typeface="CMR12"/>
              </a:rPr>
              <a:t>, 2018). Another example is to play sports, such as tennis, golf or baseball, in a complete digital arena but using the actual equipment with a tracker.</a:t>
            </a:r>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47386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While the augmented reality brings digital elements to the real environment, the augmented virtuality creates an environment that could only exist digitally, such as a fantasy world from games or movies. This scenario is the background of some other activity that is being done by the user in the real environment. An example is to train a pilot in a virtual environment but with an accurate mock-up of the cockpit, which provides physical buttons and inceptors for the pilot to touch and hold (FARSHID </a:t>
            </a:r>
            <a:r>
              <a:rPr lang="en-US" sz="1800" b="0" i="1" dirty="0">
                <a:solidFill>
                  <a:srgbClr val="000000"/>
                </a:solidFill>
                <a:effectLst/>
                <a:latin typeface="CMTI12"/>
              </a:rPr>
              <a:t>et al.</a:t>
            </a:r>
            <a:r>
              <a:rPr lang="en-US" sz="1800" b="0" i="0" dirty="0">
                <a:solidFill>
                  <a:srgbClr val="000000"/>
                </a:solidFill>
                <a:effectLst/>
                <a:latin typeface="CMR12"/>
              </a:rPr>
              <a:t>, 2018). Another example is to play sports, such as tennis, golf or baseball, in a complete digital arena but using the actual equipment with a tracker.</a:t>
            </a:r>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8504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The mixed reality stays in between the real and virtual environments. Unlike augmented reality and augmented virtuality, in a mixed reality system the user can manipulate digital elements as if they were inside the real world (DOOLANI </a:t>
            </a:r>
            <a:r>
              <a:rPr lang="en-US" sz="1800" b="0" i="1" dirty="0">
                <a:solidFill>
                  <a:srgbClr val="000000"/>
                </a:solidFill>
                <a:effectLst/>
                <a:latin typeface="CMTI12"/>
              </a:rPr>
              <a:t>et al.</a:t>
            </a:r>
            <a:r>
              <a:rPr lang="en-US" sz="1800" b="0" i="0" dirty="0">
                <a:solidFill>
                  <a:srgbClr val="000000"/>
                </a:solidFill>
                <a:effectLst/>
                <a:latin typeface="CMR12"/>
              </a:rPr>
              <a:t>, 2020). One example is when a client from a furniture store uses mixed reality not only to see how the furniture fits inside his room, but he can also move it and change its color, size and shape before buying or even going to the shop.</a:t>
            </a:r>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70065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The mixed reality stays in between the real and virtual environments. Unlike augmented reality and augmented virtuality, in a mixed reality system the user can manipulate digital elements as if they were inside the real world (DOOLANI </a:t>
            </a:r>
            <a:r>
              <a:rPr lang="en-US" sz="1800" b="0" i="1" dirty="0">
                <a:solidFill>
                  <a:srgbClr val="000000"/>
                </a:solidFill>
                <a:effectLst/>
                <a:latin typeface="CMTI12"/>
              </a:rPr>
              <a:t>et al.</a:t>
            </a:r>
            <a:r>
              <a:rPr lang="en-US" sz="1800" b="0" i="0" dirty="0">
                <a:solidFill>
                  <a:srgbClr val="000000"/>
                </a:solidFill>
                <a:effectLst/>
                <a:latin typeface="CMR12"/>
              </a:rPr>
              <a:t>, 2020). One example is when a client from a furniture store uses mixed reality not only to see how the furniture fits inside his room, but he can also move it and change its color, size and shape before buying or even going to the shop.</a:t>
            </a:r>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3508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On the far right of the virtuality continuum, the virtual reality is when the user is the only non-digital element, everything else is digital, immersing the user in a virtual</a:t>
            </a:r>
            <a:br>
              <a:rPr lang="en-US" sz="1800" b="0" i="0" dirty="0">
                <a:solidFill>
                  <a:srgbClr val="000000"/>
                </a:solidFill>
                <a:effectLst/>
                <a:latin typeface="CMR12"/>
              </a:rPr>
            </a:br>
            <a:r>
              <a:rPr lang="en-US" sz="1800" b="0" i="0" dirty="0">
                <a:solidFill>
                  <a:srgbClr val="000000"/>
                </a:solidFill>
                <a:effectLst/>
                <a:latin typeface="CMR12"/>
              </a:rPr>
              <a:t>environment, but, of course, inside the physical limits of the real environment (MA; CHOI, 2007). If the feeling of presence inside that environment is well tailored, the user</a:t>
            </a:r>
            <a:br>
              <a:rPr lang="en-US" sz="1800" b="0" i="0" dirty="0">
                <a:solidFill>
                  <a:srgbClr val="000000"/>
                </a:solidFill>
                <a:effectLst/>
                <a:latin typeface="CMR12"/>
              </a:rPr>
            </a:br>
            <a:r>
              <a:rPr lang="en-US" sz="1800" b="0" i="0" dirty="0">
                <a:solidFill>
                  <a:srgbClr val="000000"/>
                </a:solidFill>
                <a:effectLst/>
                <a:latin typeface="CMR12"/>
              </a:rPr>
              <a:t>can momentarily forget about the real environment and act and react accordingly to the virtual environment (FARRELL, 2018).</a:t>
            </a:r>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77222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On the far right of the virtuality continuum, the virtual reality is when the user is the only non-digital element, everything else is digital, immersing the user in a virtual</a:t>
            </a:r>
            <a:br>
              <a:rPr lang="en-US" sz="1800" b="0" i="0" dirty="0">
                <a:solidFill>
                  <a:srgbClr val="000000"/>
                </a:solidFill>
                <a:effectLst/>
                <a:latin typeface="CMR12"/>
              </a:rPr>
            </a:br>
            <a:r>
              <a:rPr lang="en-US" sz="1800" b="0" i="0" dirty="0">
                <a:solidFill>
                  <a:srgbClr val="000000"/>
                </a:solidFill>
                <a:effectLst/>
                <a:latin typeface="CMR12"/>
              </a:rPr>
              <a:t>environment, but, of course, inside the physical limits of the real environment (MA; CHOI, 2007). If the feeling of presence inside that environment is well tailored, the user</a:t>
            </a:r>
            <a:br>
              <a:rPr lang="en-US" sz="1800" b="0" i="0" dirty="0">
                <a:solidFill>
                  <a:srgbClr val="000000"/>
                </a:solidFill>
                <a:effectLst/>
                <a:latin typeface="CMR12"/>
              </a:rPr>
            </a:br>
            <a:r>
              <a:rPr lang="en-US" sz="1800" b="0" i="0" dirty="0">
                <a:solidFill>
                  <a:srgbClr val="000000"/>
                </a:solidFill>
                <a:effectLst/>
                <a:latin typeface="CMR12"/>
              </a:rPr>
              <a:t>can momentarily forget about the real environment and act and react accordingly to the virtual environment (FARRELL, 2018).</a:t>
            </a:r>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1419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Virtual reality is a powerful tool that allows a user to be transported to a tridimensional environment that could be out of reach or that does not exist but is needed for testing or training reasons (MUJBER </a:t>
            </a:r>
            <a:r>
              <a:rPr lang="en-US" sz="1800" b="0" i="1" dirty="0">
                <a:solidFill>
                  <a:srgbClr val="000000"/>
                </a:solidFill>
                <a:effectLst/>
                <a:latin typeface="CMTI12"/>
              </a:rPr>
              <a:t>et al.</a:t>
            </a:r>
            <a:r>
              <a:rPr lang="en-US" sz="1800" b="0" i="0" dirty="0">
                <a:solidFill>
                  <a:srgbClr val="000000"/>
                </a:solidFill>
                <a:effectLst/>
                <a:latin typeface="CMR12"/>
              </a:rPr>
              <a:t>, 2004). Inside this virtual environment, the user can walk, look around and feel as if the environment was real (SALAH </a:t>
            </a:r>
            <a:r>
              <a:rPr lang="en-US" sz="1800" b="0" i="1" dirty="0">
                <a:solidFill>
                  <a:srgbClr val="000000"/>
                </a:solidFill>
                <a:effectLst/>
                <a:latin typeface="CMTI12"/>
              </a:rPr>
              <a:t>et al.</a:t>
            </a:r>
            <a:r>
              <a:rPr lang="en-US" sz="1800" b="0" i="0" dirty="0">
                <a:solidFill>
                  <a:srgbClr val="000000"/>
                </a:solidFill>
                <a:effectLst/>
                <a:latin typeface="CMR12"/>
              </a:rPr>
              <a:t>, 2019).</a:t>
            </a:r>
            <a:br>
              <a:rPr lang="en-US" sz="1800" b="0" i="0" dirty="0">
                <a:solidFill>
                  <a:srgbClr val="000000"/>
                </a:solidFill>
                <a:effectLst/>
                <a:latin typeface="CMR12"/>
              </a:rPr>
            </a:br>
            <a:r>
              <a:rPr lang="en-US" sz="1800" b="0" i="0" dirty="0">
                <a:solidFill>
                  <a:srgbClr val="000000"/>
                </a:solidFill>
                <a:effectLst/>
                <a:latin typeface="CMR12"/>
              </a:rPr>
              <a:t>Figure 2.5 shows the representations of each of these Extended Reality classes.</a:t>
            </a:r>
            <a:r>
              <a:rPr lang="en-US" sz="4000" dirty="0"/>
              <a:t> </a:t>
            </a:r>
            <a:endParaRPr lang="en-US" sz="1800"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28117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Co-design, or collaborative design, refers to a design process in which individuals of the design team have different backgrounds or bring different experiences, which can be </a:t>
            </a:r>
            <a:r>
              <a:rPr lang="en-US" sz="1800" b="0" i="0" dirty="0" err="1">
                <a:solidFill>
                  <a:srgbClr val="000000"/>
                </a:solidFill>
                <a:effectLst/>
                <a:latin typeface="CMR12"/>
              </a:rPr>
              <a:t>essencial</a:t>
            </a:r>
            <a:r>
              <a:rPr lang="en-US" sz="1800" b="0" i="0" dirty="0">
                <a:solidFill>
                  <a:srgbClr val="000000"/>
                </a:solidFill>
                <a:effectLst/>
                <a:latin typeface="CMR12"/>
              </a:rPr>
              <a:t> for the product under design. It is based on good communication and information sharing among the team (CHIU, 2002). </a:t>
            </a:r>
            <a:r>
              <a:rPr lang="en-US" sz="1800" b="0" i="0" dirty="0" err="1">
                <a:solidFill>
                  <a:srgbClr val="000000"/>
                </a:solidFill>
                <a:effectLst/>
                <a:latin typeface="CMR12"/>
              </a:rPr>
              <a:t>Kleinsmann</a:t>
            </a:r>
            <a:r>
              <a:rPr lang="en-US" sz="1800" b="0" i="0" dirty="0">
                <a:solidFill>
                  <a:srgbClr val="000000"/>
                </a:solidFill>
                <a:effectLst/>
                <a:latin typeface="CMR12"/>
              </a:rPr>
              <a:t> (2006) provides the following definition:.</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0" i="1" dirty="0">
                <a:solidFill>
                  <a:srgbClr val="000000"/>
                </a:solidFill>
                <a:effectLst/>
                <a:latin typeface="CMTI12"/>
              </a:rPr>
              <a:t>”Collaborative design is the process in which actors from different disciplines share their knowledge about both the design process and the design content.</a:t>
            </a:r>
            <a:br>
              <a:rPr lang="en-US" sz="1800" b="0" i="1" dirty="0">
                <a:solidFill>
                  <a:srgbClr val="000000"/>
                </a:solidFill>
                <a:effectLst/>
                <a:latin typeface="CMTI12"/>
              </a:rPr>
            </a:br>
            <a:r>
              <a:rPr lang="en-US" sz="1800" b="0" i="1" dirty="0">
                <a:solidFill>
                  <a:srgbClr val="000000"/>
                </a:solidFill>
                <a:effectLst/>
                <a:latin typeface="CMTI12"/>
              </a:rPr>
              <a:t>They do that to create a shared understanding of both aspects, to be able to integrate and explore their knowledge and to achieve the larger common objective: the new product to be designed.” </a:t>
            </a:r>
            <a:r>
              <a:rPr lang="en-US" sz="1800" b="0" i="0" dirty="0">
                <a:solidFill>
                  <a:srgbClr val="000000"/>
                </a:solidFill>
                <a:effectLst/>
                <a:latin typeface="CMR12"/>
              </a:rPr>
              <a:t>(KLEINSMANN, 2006).</a:t>
            </a:r>
          </a:p>
          <a:p>
            <a:pPr marL="0" lvl="0" indent="0" algn="l" rtl="0">
              <a:spcBef>
                <a:spcPts val="0"/>
              </a:spcBef>
              <a:spcAft>
                <a:spcPts val="0"/>
              </a:spcAft>
              <a:buNone/>
            </a:pPr>
            <a:br>
              <a:rPr lang="en-US" sz="1800" b="0" i="0" dirty="0">
                <a:solidFill>
                  <a:srgbClr val="000000"/>
                </a:solidFill>
                <a:effectLst/>
                <a:latin typeface="CMR12"/>
              </a:rPr>
            </a:br>
            <a:r>
              <a:rPr lang="en-US" sz="1800" b="0" i="0" dirty="0">
                <a:solidFill>
                  <a:srgbClr val="000000"/>
                </a:solidFill>
                <a:effectLst/>
                <a:latin typeface="CMR12"/>
              </a:rPr>
              <a:t>• This definition emphasizes two critical aspects of co-design: knowledge sharing and integration. According to </a:t>
            </a:r>
            <a:r>
              <a:rPr lang="en-US" sz="1800" b="0" i="0" dirty="0" err="1">
                <a:solidFill>
                  <a:srgbClr val="000000"/>
                </a:solidFill>
                <a:effectLst/>
                <a:latin typeface="CMR12"/>
              </a:rPr>
              <a:t>Kleinsmann</a:t>
            </a:r>
            <a:r>
              <a:rPr lang="en-US" sz="1800" b="0" i="0" dirty="0">
                <a:solidFill>
                  <a:srgbClr val="000000"/>
                </a:solidFill>
                <a:effectLst/>
                <a:latin typeface="CMR12"/>
              </a:rPr>
              <a:t> (2006) knowledge is the data after the receiver’s understanding or translating process, in a state that is possible to record or register, so that the person can remember and use it later. During the collaborative design, ideas, facts or concepts are exchanged between the actors. This exchange is a fundamental part of the co-design method since it is responsible for the growth of each individual’s knowledge. Once the knowledge is shared among the actors, they can use it when performing their tasks, resulting in knowledge integration (KLEINSMANN, 2006).</a:t>
            </a:r>
            <a:r>
              <a:rPr lang="en-US" sz="2800" dirty="0"/>
              <a:t> </a:t>
            </a:r>
            <a:br>
              <a:rPr lang="en-US" sz="2800" dirty="0"/>
            </a:br>
            <a:endParaRPr lang="en-US" sz="1800"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36096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br>
              <a:rPr lang="en-US" dirty="0"/>
            </a:b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0362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br>
              <a:rPr lang="en-US" dirty="0"/>
            </a:b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20490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br>
              <a:rPr lang="en-US" dirty="0"/>
            </a:b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21499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Select a scenario for testing assistive devices and develop it in a virtual environment;</a:t>
            </a:r>
            <a:br>
              <a:rPr lang="en-US" sz="1800" b="0" i="0" dirty="0">
                <a:solidFill>
                  <a:srgbClr val="000000"/>
                </a:solidFill>
                <a:effectLst/>
                <a:latin typeface="CMR12"/>
              </a:rPr>
            </a:br>
            <a:r>
              <a:rPr lang="en-US" sz="1800" b="0" i="0" dirty="0">
                <a:solidFill>
                  <a:srgbClr val="000000"/>
                </a:solidFill>
                <a:effectLst/>
                <a:latin typeface="SFRM1200"/>
              </a:rPr>
              <a:t>• </a:t>
            </a:r>
            <a:r>
              <a:rPr lang="en-US" sz="1800" b="0" i="0" dirty="0">
                <a:solidFill>
                  <a:srgbClr val="000000"/>
                </a:solidFill>
                <a:effectLst/>
                <a:latin typeface="CMR12"/>
              </a:rPr>
              <a:t>Develop three concepts of assistive devices that use different senses to provide input to the BVI;</a:t>
            </a:r>
            <a:br>
              <a:rPr lang="en-US" dirty="0"/>
            </a:br>
            <a:r>
              <a:rPr lang="en-US" sz="1800" b="0" i="0" dirty="0">
                <a:solidFill>
                  <a:srgbClr val="000000"/>
                </a:solidFill>
                <a:effectLst/>
                <a:latin typeface="SFRM1200"/>
              </a:rPr>
              <a:t>• </a:t>
            </a:r>
            <a:r>
              <a:rPr lang="en-US" sz="1800" b="0" i="0" dirty="0">
                <a:solidFill>
                  <a:srgbClr val="000000"/>
                </a:solidFill>
                <a:effectLst/>
                <a:latin typeface="CMR12"/>
              </a:rPr>
              <a:t>Propose a set of methods for BVI to evaluate assistive devices from human factors perspective;</a:t>
            </a:r>
            <a:br>
              <a:rPr lang="en-US" sz="1800" b="0" i="0" dirty="0">
                <a:solidFill>
                  <a:srgbClr val="000000"/>
                </a:solidFill>
                <a:effectLst/>
                <a:latin typeface="CMR12"/>
              </a:rPr>
            </a:br>
            <a:r>
              <a:rPr lang="en-US" sz="1800" b="0" i="0" dirty="0">
                <a:solidFill>
                  <a:srgbClr val="000000"/>
                </a:solidFill>
                <a:effectLst/>
                <a:latin typeface="SFRM1200"/>
              </a:rPr>
              <a:t>• </a:t>
            </a:r>
            <a:r>
              <a:rPr lang="en-US" sz="1800" b="0" i="0" dirty="0">
                <a:solidFill>
                  <a:srgbClr val="000000"/>
                </a:solidFill>
                <a:effectLst/>
                <a:latin typeface="CMR12"/>
              </a:rPr>
              <a:t>Design and execute an experiment to evaluate the concepts of assistive devices in the virtual environment using the proposed methods</a:t>
            </a:r>
            <a:r>
              <a:rPr lang="en-US" dirty="0"/>
              <a:t> </a:t>
            </a:r>
            <a:br>
              <a:rPr lang="en-US" dirty="0"/>
            </a:b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4009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dirty="0">
                <a:solidFill>
                  <a:srgbClr val="000000"/>
                </a:solidFill>
                <a:effectLst/>
                <a:latin typeface="CMR12"/>
              </a:rPr>
              <a:t>• Studies in the area of Human Factors started during the Second World War, mo</a:t>
            </a:r>
            <a:r>
              <a:rPr lang="en-US" dirty="0"/>
              <a:t>tivated by performance shortfalls and failures related to the operation of equipment used by humans.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b="0" i="0" dirty="0">
              <a:solidFill>
                <a:srgbClr val="000000"/>
              </a:solidFill>
              <a:effectLst/>
              <a:latin typeface="CMR12"/>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dirty="0">
                <a:solidFill>
                  <a:srgbClr val="000000"/>
                </a:solidFill>
                <a:effectLst/>
                <a:latin typeface="CMR12"/>
              </a:rPr>
              <a:t>• The studies showed that these problems could diminish when, engineering, psychology and physiology were considered when designing systems that would be handled by human beings.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b="0" i="0" dirty="0">
              <a:solidFill>
                <a:srgbClr val="000000"/>
              </a:solidFill>
              <a:effectLst/>
              <a:latin typeface="CMR12"/>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dirty="0">
                <a:solidFill>
                  <a:srgbClr val="000000"/>
                </a:solidFill>
                <a:effectLst/>
                <a:latin typeface="CMR12"/>
              </a:rPr>
              <a:t>• This definition shows that humans and their interaction with systems and devices should be considered during the design process. This need resulted in the proposal of an ISO Standard: BS EN ISO 13407 ”Human-</a:t>
            </a:r>
            <a:r>
              <a:rPr lang="en-US" sz="1200" b="0" i="0" dirty="0" err="1">
                <a:solidFill>
                  <a:srgbClr val="000000"/>
                </a:solidFill>
                <a:effectLst/>
                <a:latin typeface="CMR12"/>
              </a:rPr>
              <a:t>centred</a:t>
            </a:r>
            <a:r>
              <a:rPr lang="en-US" sz="1200" b="0" i="0" dirty="0">
                <a:solidFill>
                  <a:srgbClr val="000000"/>
                </a:solidFill>
                <a:effectLst/>
                <a:latin typeface="CMR12"/>
              </a:rPr>
              <a:t> design processes for interactive systems”.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b="0" i="0" dirty="0">
              <a:solidFill>
                <a:srgbClr val="000000"/>
              </a:solidFill>
              <a:effectLst/>
              <a:latin typeface="CMR12"/>
            </a:endParaRPr>
          </a:p>
          <a:p>
            <a:pPr marL="0" lvl="0" indent="0" algn="l" rtl="0">
              <a:lnSpc>
                <a:spcPct val="90000"/>
              </a:lnSpc>
              <a:spcBef>
                <a:spcPts val="0"/>
              </a:spcBef>
              <a:spcAft>
                <a:spcPts val="0"/>
              </a:spcAft>
              <a:buClr>
                <a:srgbClr val="193278"/>
              </a:buClr>
              <a:buSzPts val="2640"/>
              <a:buFont typeface="Noto Sans Symbols"/>
              <a:buNone/>
            </a:pPr>
            <a:r>
              <a:rPr lang="en-US" sz="1800" b="0" i="0" dirty="0">
                <a:solidFill>
                  <a:srgbClr val="000000"/>
                </a:solidFill>
                <a:effectLst/>
                <a:latin typeface="CMR12"/>
              </a:rPr>
              <a:t>• The interaction between humans and machines can be abstracted as illustrated in Figure 2.1. The machine receives inputs from its environment and provides information</a:t>
            </a:r>
            <a:br>
              <a:rPr lang="en-US" sz="1800" b="0" i="0" dirty="0">
                <a:solidFill>
                  <a:srgbClr val="000000"/>
                </a:solidFill>
                <a:effectLst/>
                <a:latin typeface="CMR12"/>
              </a:rPr>
            </a:br>
            <a:r>
              <a:rPr lang="en-US" sz="1800" b="0" i="0" dirty="0">
                <a:solidFill>
                  <a:srgbClr val="000000"/>
                </a:solidFill>
                <a:effectLst/>
                <a:latin typeface="CMR12"/>
              </a:rPr>
              <a:t>to the human operator through displays and other monitoring devices. The operator perceives the available information, process it and decides on his/her control actions.</a:t>
            </a:r>
            <a:br>
              <a:rPr lang="en-US" sz="1800" b="0" i="0" dirty="0">
                <a:solidFill>
                  <a:srgbClr val="000000"/>
                </a:solidFill>
                <a:effectLst/>
                <a:latin typeface="CMR12"/>
              </a:rPr>
            </a:br>
            <a:r>
              <a:rPr lang="en-US" sz="1800" b="0" i="0" dirty="0">
                <a:solidFill>
                  <a:srgbClr val="000000"/>
                </a:solidFill>
                <a:effectLst/>
                <a:latin typeface="CMR12"/>
              </a:rPr>
              <a:t>Based on the environment’s inputs and operator’s commands, the machine defines its outputs to the environment.</a:t>
            </a:r>
            <a:r>
              <a:rPr lang="en-US" dirty="0"/>
              <a:t> </a:t>
            </a:r>
            <a:br>
              <a:rPr lang="en-US" dirty="0"/>
            </a:br>
            <a:br>
              <a:rPr lang="en-US" dirty="0"/>
            </a:br>
            <a:r>
              <a:rPr lang="en-US" dirty="0"/>
              <a:t>• The machine receives inputs from its environment and provides information to the human operator through displays and other monitoring devices. The operator perceives the available information, process it and decides on his/her control actions. Based on the environment's inputs and operator's commands, the machine defines its outputs to the environment.</a:t>
            </a:r>
          </a:p>
          <a:p>
            <a:pPr marL="0" lvl="0" indent="0" algn="l" rtl="0">
              <a:lnSpc>
                <a:spcPct val="90000"/>
              </a:lnSpc>
              <a:spcBef>
                <a:spcPts val="0"/>
              </a:spcBef>
              <a:spcAft>
                <a:spcPts val="0"/>
              </a:spcAft>
              <a:buClr>
                <a:srgbClr val="193278"/>
              </a:buClr>
              <a:buSzPts val="2640"/>
              <a:buFont typeface="Noto Sans Symbols"/>
              <a:buNone/>
            </a:pPr>
            <a:r>
              <a:rPr lang="en-US" dirty="0"/>
              <a:t>Humans handle devices, machines and equipment during their daily activities. All of these manipulations are susceptible to accidents or failures that can happen because of the interaction between operator, equipment and environment. Each interface with the operator can be a factor. For example: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lvl="0" indent="0" algn="l" rtl="0">
              <a:spcBef>
                <a:spcPts val="0"/>
              </a:spcBef>
              <a:spcAft>
                <a:spcPts val="0"/>
              </a:spcAft>
              <a:buNone/>
            </a:pP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51775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0" name="Google Shape;720;p31: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dirty="0">
                <a:solidFill>
                  <a:srgbClr val="000000"/>
                </a:solidFill>
                <a:effectLst/>
                <a:latin typeface="CMR12"/>
              </a:rPr>
              <a:t>• Studies in the area of Human Factors started during the Second World War, mo</a:t>
            </a:r>
            <a:r>
              <a:rPr lang="en-US" dirty="0"/>
              <a:t>tivated by performance shortfalls and failures related to the operation of equipment used by humans.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b="0" i="0" dirty="0">
              <a:solidFill>
                <a:srgbClr val="000000"/>
              </a:solidFill>
              <a:effectLst/>
              <a:latin typeface="CMR12"/>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dirty="0">
                <a:solidFill>
                  <a:srgbClr val="000000"/>
                </a:solidFill>
                <a:effectLst/>
                <a:latin typeface="CMR12"/>
              </a:rPr>
              <a:t>• The studies showed that these problems could diminish when, engineering, psychology and physiology were considered when designing systems that would be handled by human beings.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b="0" i="0" dirty="0">
              <a:solidFill>
                <a:srgbClr val="000000"/>
              </a:solidFill>
              <a:effectLst/>
              <a:latin typeface="CMR12"/>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dirty="0">
                <a:solidFill>
                  <a:srgbClr val="000000"/>
                </a:solidFill>
                <a:effectLst/>
                <a:latin typeface="CMR12"/>
              </a:rPr>
              <a:t>• This definition shows that humans and their interaction with systems and devices should be considered during the design process. This need resulted in the proposal of an ISO Standard: BS EN ISO 13407 ”Human-</a:t>
            </a:r>
            <a:r>
              <a:rPr lang="en-US" sz="1200" b="0" i="0" dirty="0" err="1">
                <a:solidFill>
                  <a:srgbClr val="000000"/>
                </a:solidFill>
                <a:effectLst/>
                <a:latin typeface="CMR12"/>
              </a:rPr>
              <a:t>centred</a:t>
            </a:r>
            <a:r>
              <a:rPr lang="en-US" sz="1200" b="0" i="0" dirty="0">
                <a:solidFill>
                  <a:srgbClr val="000000"/>
                </a:solidFill>
                <a:effectLst/>
                <a:latin typeface="CMR12"/>
              </a:rPr>
              <a:t> design processes for interactive systems”.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b="0" i="0" dirty="0">
              <a:solidFill>
                <a:srgbClr val="000000"/>
              </a:solidFill>
              <a:effectLst/>
              <a:latin typeface="CMR12"/>
            </a:endParaRPr>
          </a:p>
          <a:p>
            <a:pPr marL="0" lvl="0" indent="0" algn="l" rtl="0">
              <a:lnSpc>
                <a:spcPct val="90000"/>
              </a:lnSpc>
              <a:spcBef>
                <a:spcPts val="0"/>
              </a:spcBef>
              <a:spcAft>
                <a:spcPts val="0"/>
              </a:spcAft>
              <a:buClr>
                <a:srgbClr val="193278"/>
              </a:buClr>
              <a:buSzPts val="2640"/>
              <a:buFont typeface="Noto Sans Symbols"/>
              <a:buNone/>
            </a:pPr>
            <a:r>
              <a:rPr lang="en-US" sz="1800" b="0" i="0" dirty="0">
                <a:solidFill>
                  <a:srgbClr val="000000"/>
                </a:solidFill>
                <a:effectLst/>
                <a:latin typeface="CMR12"/>
              </a:rPr>
              <a:t>• The interaction between humans and machines can be abstracted as illustrated in Figure 2.1. The machine receives inputs from its environment and provides information</a:t>
            </a:r>
            <a:br>
              <a:rPr lang="en-US" sz="1800" b="0" i="0" dirty="0">
                <a:solidFill>
                  <a:srgbClr val="000000"/>
                </a:solidFill>
                <a:effectLst/>
                <a:latin typeface="CMR12"/>
              </a:rPr>
            </a:br>
            <a:r>
              <a:rPr lang="en-US" sz="1800" b="0" i="0" dirty="0">
                <a:solidFill>
                  <a:srgbClr val="000000"/>
                </a:solidFill>
                <a:effectLst/>
                <a:latin typeface="CMR12"/>
              </a:rPr>
              <a:t>to the human operator through displays and other monitoring devices. The operator perceives the available information, process it and decides on his/her control actions.</a:t>
            </a:r>
            <a:br>
              <a:rPr lang="en-US" sz="1800" b="0" i="0" dirty="0">
                <a:solidFill>
                  <a:srgbClr val="000000"/>
                </a:solidFill>
                <a:effectLst/>
                <a:latin typeface="CMR12"/>
              </a:rPr>
            </a:br>
            <a:r>
              <a:rPr lang="en-US" sz="1800" b="0" i="0" dirty="0">
                <a:solidFill>
                  <a:srgbClr val="000000"/>
                </a:solidFill>
                <a:effectLst/>
                <a:latin typeface="CMR12"/>
              </a:rPr>
              <a:t>Based on the environment’s inputs and operator’s commands, the machine defines its outputs to the environment.</a:t>
            </a:r>
            <a:r>
              <a:rPr lang="en-US" dirty="0"/>
              <a:t> </a:t>
            </a:r>
            <a:br>
              <a:rPr lang="en-US" dirty="0"/>
            </a:br>
            <a:br>
              <a:rPr lang="en-US" dirty="0"/>
            </a:br>
            <a:r>
              <a:rPr lang="en-US" dirty="0"/>
              <a:t>• The machine receives inputs from its environment and provides information to the human operator through displays and other monitoring devices. The operator perceives the available information, process it and decides on his/her control actions. Based on the environment's inputs and operator's commands, the machine defines its outputs to the environment.</a:t>
            </a:r>
          </a:p>
          <a:p>
            <a:pPr marL="0" lvl="0" indent="0" algn="l" rtl="0">
              <a:lnSpc>
                <a:spcPct val="90000"/>
              </a:lnSpc>
              <a:spcBef>
                <a:spcPts val="0"/>
              </a:spcBef>
              <a:spcAft>
                <a:spcPts val="0"/>
              </a:spcAft>
              <a:buClr>
                <a:srgbClr val="193278"/>
              </a:buClr>
              <a:buSzPts val="2640"/>
              <a:buFont typeface="Noto Sans Symbols"/>
              <a:buNone/>
            </a:pPr>
            <a:r>
              <a:rPr lang="en-US" dirty="0"/>
              <a:t>Humans handle devices, machines and equipment during their daily activities. All of these manipulations are susceptible to accidents or failures that can happen because of the interaction between operator, equipment and environment. Each interface with the operator can be a factor. For example: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lvl="0" indent="0" algn="l" rtl="0">
              <a:spcBef>
                <a:spcPts val="0"/>
              </a:spcBef>
              <a:spcAft>
                <a:spcPts val="0"/>
              </a:spcAft>
              <a:buNone/>
            </a:pP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6294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dirty="0">
                <a:solidFill>
                  <a:srgbClr val="000000"/>
                </a:solidFill>
                <a:effectLst/>
                <a:latin typeface="CMR12"/>
              </a:rPr>
              <a:t>• Studies in the area of Human Factors started during the Second World War, mo</a:t>
            </a:r>
            <a:r>
              <a:rPr lang="en-US" dirty="0"/>
              <a:t>tivated by performance shortfalls and failures related to the operation of equipment used by humans.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b="0" i="0" dirty="0">
              <a:solidFill>
                <a:srgbClr val="000000"/>
              </a:solidFill>
              <a:effectLst/>
              <a:latin typeface="CMR12"/>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dirty="0">
                <a:solidFill>
                  <a:srgbClr val="000000"/>
                </a:solidFill>
                <a:effectLst/>
                <a:latin typeface="CMR12"/>
              </a:rPr>
              <a:t>• The studies showed that these problems could diminish when, engineering, psychology and physiology were considered when designing systems that would be handled by human beings.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b="0" i="0" dirty="0">
              <a:solidFill>
                <a:srgbClr val="000000"/>
              </a:solidFill>
              <a:effectLst/>
              <a:latin typeface="CMR12"/>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dirty="0">
                <a:solidFill>
                  <a:srgbClr val="000000"/>
                </a:solidFill>
                <a:effectLst/>
                <a:latin typeface="CMR12"/>
              </a:rPr>
              <a:t>• This definition shows that humans and their interaction with systems and devices should be considered during the design process. This need resulted in the proposal of an ISO Standard: BS EN ISO 13407 ”Human-</a:t>
            </a:r>
            <a:r>
              <a:rPr lang="en-US" sz="1200" b="0" i="0" dirty="0" err="1">
                <a:solidFill>
                  <a:srgbClr val="000000"/>
                </a:solidFill>
                <a:effectLst/>
                <a:latin typeface="CMR12"/>
              </a:rPr>
              <a:t>centred</a:t>
            </a:r>
            <a:r>
              <a:rPr lang="en-US" sz="1200" b="0" i="0" dirty="0">
                <a:solidFill>
                  <a:srgbClr val="000000"/>
                </a:solidFill>
                <a:effectLst/>
                <a:latin typeface="CMR12"/>
              </a:rPr>
              <a:t> design processes for interactive systems”.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b="0" i="0" dirty="0">
              <a:solidFill>
                <a:srgbClr val="000000"/>
              </a:solidFill>
              <a:effectLst/>
              <a:latin typeface="CMR12"/>
            </a:endParaRPr>
          </a:p>
          <a:p>
            <a:pPr marL="0" lvl="0" indent="0" algn="l" rtl="0">
              <a:lnSpc>
                <a:spcPct val="90000"/>
              </a:lnSpc>
              <a:spcBef>
                <a:spcPts val="0"/>
              </a:spcBef>
              <a:spcAft>
                <a:spcPts val="0"/>
              </a:spcAft>
              <a:buClr>
                <a:srgbClr val="193278"/>
              </a:buClr>
              <a:buSzPts val="2640"/>
              <a:buFont typeface="Noto Sans Symbols"/>
              <a:buNone/>
            </a:pPr>
            <a:r>
              <a:rPr lang="en-US" sz="1800" b="0" i="0" dirty="0">
                <a:solidFill>
                  <a:srgbClr val="000000"/>
                </a:solidFill>
                <a:effectLst/>
                <a:latin typeface="CMR12"/>
              </a:rPr>
              <a:t>• The interaction between humans and machines can be abstracted as illustrated in Figure 2.1. The machine receives inputs from its environment and provides information</a:t>
            </a:r>
            <a:br>
              <a:rPr lang="en-US" sz="1800" b="0" i="0" dirty="0">
                <a:solidFill>
                  <a:srgbClr val="000000"/>
                </a:solidFill>
                <a:effectLst/>
                <a:latin typeface="CMR12"/>
              </a:rPr>
            </a:br>
            <a:r>
              <a:rPr lang="en-US" sz="1800" b="0" i="0" dirty="0">
                <a:solidFill>
                  <a:srgbClr val="000000"/>
                </a:solidFill>
                <a:effectLst/>
                <a:latin typeface="CMR12"/>
              </a:rPr>
              <a:t>to the human operator through displays and other monitoring devices. The operator perceives the available information, process it and decides on his/her control actions.</a:t>
            </a:r>
            <a:br>
              <a:rPr lang="en-US" sz="1800" b="0" i="0" dirty="0">
                <a:solidFill>
                  <a:srgbClr val="000000"/>
                </a:solidFill>
                <a:effectLst/>
                <a:latin typeface="CMR12"/>
              </a:rPr>
            </a:br>
            <a:r>
              <a:rPr lang="en-US" sz="1800" b="0" i="0" dirty="0">
                <a:solidFill>
                  <a:srgbClr val="000000"/>
                </a:solidFill>
                <a:effectLst/>
                <a:latin typeface="CMR12"/>
              </a:rPr>
              <a:t>Based on the environment’s inputs and operator’s commands, the machine defines its outputs to the environment.</a:t>
            </a:r>
            <a:r>
              <a:rPr lang="en-US" dirty="0"/>
              <a:t> </a:t>
            </a:r>
            <a:br>
              <a:rPr lang="en-US" dirty="0"/>
            </a:br>
            <a:br>
              <a:rPr lang="en-US" dirty="0"/>
            </a:br>
            <a:r>
              <a:rPr lang="en-US" dirty="0"/>
              <a:t>• The machine receives inputs from its environment and provides information to the human operator through displays and other monitoring devices. The operator perceives the available information, process it and decides on his/her control actions. Based on the environment's inputs and operator's commands, the machine defines its outputs to the environment.</a:t>
            </a:r>
          </a:p>
          <a:p>
            <a:pPr marL="0" lvl="0" indent="0" algn="l" rtl="0">
              <a:lnSpc>
                <a:spcPct val="90000"/>
              </a:lnSpc>
              <a:spcBef>
                <a:spcPts val="0"/>
              </a:spcBef>
              <a:spcAft>
                <a:spcPts val="0"/>
              </a:spcAft>
              <a:buClr>
                <a:srgbClr val="193278"/>
              </a:buClr>
              <a:buSzPts val="2640"/>
              <a:buFont typeface="Noto Sans Symbols"/>
              <a:buNone/>
            </a:pPr>
            <a:r>
              <a:rPr lang="en-US" dirty="0"/>
              <a:t>Humans handle devices, machines and equipment during their daily activities. All of these manipulations are susceptible to accidents or failures that can happen because of the interaction between operator, equipment and environment. Each interface with the operator can be a factor. For example: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lvl="0" indent="0" algn="l" rtl="0">
              <a:spcBef>
                <a:spcPts val="0"/>
              </a:spcBef>
              <a:spcAft>
                <a:spcPts val="0"/>
              </a:spcAft>
              <a:buNone/>
            </a:pP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9268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dirty="0">
                <a:solidFill>
                  <a:srgbClr val="000000"/>
                </a:solidFill>
                <a:effectLst/>
                <a:latin typeface="CMR12"/>
              </a:rPr>
              <a:t>• Studies in the area of Human Factors started during the Second World War, mo</a:t>
            </a:r>
            <a:r>
              <a:rPr lang="en-US" dirty="0"/>
              <a:t>tivated by performance shortfalls and failures related to the operation of equipment used by humans.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b="0" i="0" dirty="0">
              <a:solidFill>
                <a:srgbClr val="000000"/>
              </a:solidFill>
              <a:effectLst/>
              <a:latin typeface="CMR12"/>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dirty="0">
                <a:solidFill>
                  <a:srgbClr val="000000"/>
                </a:solidFill>
                <a:effectLst/>
                <a:latin typeface="CMR12"/>
              </a:rPr>
              <a:t>• The studies showed that these problems could diminish when, engineering, psychology and physiology were considered when designing systems that would be handled by human beings.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b="0" i="0" dirty="0">
              <a:solidFill>
                <a:srgbClr val="000000"/>
              </a:solidFill>
              <a:effectLst/>
              <a:latin typeface="CMR12"/>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dirty="0">
                <a:solidFill>
                  <a:srgbClr val="000000"/>
                </a:solidFill>
                <a:effectLst/>
                <a:latin typeface="CMR12"/>
              </a:rPr>
              <a:t>• This definition shows that humans and their interaction with systems and devices should be considered during the design process. This need resulted in the proposal of an ISO Standard: BS EN ISO 13407 ”Human-</a:t>
            </a:r>
            <a:r>
              <a:rPr lang="en-US" sz="1200" b="0" i="0" dirty="0" err="1">
                <a:solidFill>
                  <a:srgbClr val="000000"/>
                </a:solidFill>
                <a:effectLst/>
                <a:latin typeface="CMR12"/>
              </a:rPr>
              <a:t>centred</a:t>
            </a:r>
            <a:r>
              <a:rPr lang="en-US" sz="1200" b="0" i="0" dirty="0">
                <a:solidFill>
                  <a:srgbClr val="000000"/>
                </a:solidFill>
                <a:effectLst/>
                <a:latin typeface="CMR12"/>
              </a:rPr>
              <a:t> design processes for interactive systems”.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b="0" i="0" dirty="0">
              <a:solidFill>
                <a:srgbClr val="000000"/>
              </a:solidFill>
              <a:effectLst/>
              <a:latin typeface="CMR12"/>
            </a:endParaRPr>
          </a:p>
          <a:p>
            <a:pPr marL="0" lvl="0" indent="0" algn="l" rtl="0">
              <a:lnSpc>
                <a:spcPct val="90000"/>
              </a:lnSpc>
              <a:spcBef>
                <a:spcPts val="0"/>
              </a:spcBef>
              <a:spcAft>
                <a:spcPts val="0"/>
              </a:spcAft>
              <a:buClr>
                <a:srgbClr val="193278"/>
              </a:buClr>
              <a:buSzPts val="2640"/>
              <a:buFont typeface="Noto Sans Symbols"/>
              <a:buNone/>
            </a:pPr>
            <a:r>
              <a:rPr lang="en-US" sz="1800" b="0" i="0" dirty="0">
                <a:solidFill>
                  <a:srgbClr val="000000"/>
                </a:solidFill>
                <a:effectLst/>
                <a:latin typeface="CMR12"/>
              </a:rPr>
              <a:t>• The interaction between humans and machines can be abstracted as illustrated in Figure 2.1. The machine receives inputs from its environment and provides information</a:t>
            </a:r>
            <a:br>
              <a:rPr lang="en-US" sz="1800" b="0" i="0" dirty="0">
                <a:solidFill>
                  <a:srgbClr val="000000"/>
                </a:solidFill>
                <a:effectLst/>
                <a:latin typeface="CMR12"/>
              </a:rPr>
            </a:br>
            <a:r>
              <a:rPr lang="en-US" sz="1800" b="0" i="0" dirty="0">
                <a:solidFill>
                  <a:srgbClr val="000000"/>
                </a:solidFill>
                <a:effectLst/>
                <a:latin typeface="CMR12"/>
              </a:rPr>
              <a:t>to the human operator through displays and other monitoring devices. The operator perceives the available information, process it and decides on his/her control actions.</a:t>
            </a:r>
            <a:br>
              <a:rPr lang="en-US" sz="1800" b="0" i="0" dirty="0">
                <a:solidFill>
                  <a:srgbClr val="000000"/>
                </a:solidFill>
                <a:effectLst/>
                <a:latin typeface="CMR12"/>
              </a:rPr>
            </a:br>
            <a:r>
              <a:rPr lang="en-US" sz="1800" b="0" i="0" dirty="0">
                <a:solidFill>
                  <a:srgbClr val="000000"/>
                </a:solidFill>
                <a:effectLst/>
                <a:latin typeface="CMR12"/>
              </a:rPr>
              <a:t>Based on the environment’s inputs and operator’s commands, the machine defines its outputs to the environment.</a:t>
            </a:r>
            <a:r>
              <a:rPr lang="en-US" dirty="0"/>
              <a:t> </a:t>
            </a:r>
            <a:br>
              <a:rPr lang="en-US" dirty="0"/>
            </a:br>
            <a:br>
              <a:rPr lang="en-US" dirty="0"/>
            </a:br>
            <a:r>
              <a:rPr lang="en-US" dirty="0"/>
              <a:t>• The machine receives inputs from its environment and provides information to the human operator through displays and other monitoring devices. The operator perceives the available information, process it and decides on his/her control actions. Based on the environment's inputs and operator's commands, the machine defines its outputs to the environment.</a:t>
            </a:r>
          </a:p>
          <a:p>
            <a:pPr marL="0" lvl="0" indent="0" algn="l" rtl="0">
              <a:lnSpc>
                <a:spcPct val="90000"/>
              </a:lnSpc>
              <a:spcBef>
                <a:spcPts val="0"/>
              </a:spcBef>
              <a:spcAft>
                <a:spcPts val="0"/>
              </a:spcAft>
              <a:buClr>
                <a:srgbClr val="193278"/>
              </a:buClr>
              <a:buSzPts val="2640"/>
              <a:buFont typeface="Noto Sans Symbols"/>
              <a:buNone/>
            </a:pPr>
            <a:r>
              <a:rPr lang="en-US" dirty="0"/>
              <a:t>Humans handle devices, machines and equipment during their daily activities. All of these manipulations are susceptible to accidents or failures that can happen because of the interaction between operator, equipment and environment. Each interface with the operator can be a factor. For example: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lvl="0" indent="0" algn="l" rtl="0">
              <a:spcBef>
                <a:spcPts val="0"/>
              </a:spcBef>
              <a:spcAft>
                <a:spcPts val="0"/>
              </a:spcAft>
              <a:buNone/>
            </a:pP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6961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Mental workload is one of the main concepts studied in Human Factors (STANTON </a:t>
            </a:r>
            <a:r>
              <a:rPr lang="en-US" sz="1800" b="0" i="1" dirty="0">
                <a:solidFill>
                  <a:srgbClr val="000000"/>
                </a:solidFill>
                <a:effectLst/>
                <a:latin typeface="CMTI12"/>
              </a:rPr>
              <a:t>et al.</a:t>
            </a:r>
            <a:r>
              <a:rPr lang="en-US" sz="1800" b="0" i="0" dirty="0">
                <a:solidFill>
                  <a:srgbClr val="000000"/>
                </a:solidFill>
                <a:effectLst/>
                <a:latin typeface="CMR12"/>
              </a:rPr>
              <a:t>, 2004).</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In order to explain it, Stanton </a:t>
            </a:r>
            <a:r>
              <a:rPr lang="en-US" sz="1800" b="0" i="1" dirty="0">
                <a:solidFill>
                  <a:srgbClr val="000000"/>
                </a:solidFill>
                <a:effectLst/>
                <a:latin typeface="CMTI12"/>
              </a:rPr>
              <a:t>et al. </a:t>
            </a:r>
            <a:r>
              <a:rPr lang="en-US" sz="1800" b="0" i="0" dirty="0">
                <a:solidFill>
                  <a:srgbClr val="000000"/>
                </a:solidFill>
                <a:effectLst/>
                <a:latin typeface="CMR12"/>
              </a:rPr>
              <a:t>(2004) propose an analogy with the concept of physical workload. When an athlete must lift a dumbbell (one of those gym weights bars), the strength demand from the athlete is proportional to the dumbbell’s mass being lifted. If the dumbbell is lighter than the athlete’s capability, it is easy enough for him to lift it. If the athlete is strong enough to carry the dumbbell, he does not feel a physical demand bigger than his capabilities. In this case, the physical workload of this activity is appropriately fitted for this athlete. Two things can happen if the dumbbell is heavier than the athlete’s capability. Either the athlete adapts to lift the dumbbell using tools (adjust the strategy), or the dumbbell is not lifted completely (performance degrades). This situation corresponds to the case of a operator executing a task, which is not fitted for his capabilities.</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The mental workload is similar to the physical workload but refers to the mental capacity necessary to perform a task. Each human being has a finite mental capacity. When the mental demand is higher than the operator’s capacity, the person needs to adapt to finish the task, or the overall performance of the task is compromised. Otherwise, if the mental workload is too low, the operator may get bored and easily distracted and could also fail or not process the task’s information.</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It is important to say that mental workload is unique within each individual. It is influenced by the operator perception and also by other factors outside the task itself.</a:t>
            </a:r>
            <a:br>
              <a:rPr lang="en-US" sz="1800" b="0" i="0" dirty="0">
                <a:solidFill>
                  <a:srgbClr val="000000"/>
                </a:solidFill>
                <a:effectLst/>
                <a:latin typeface="CMR12"/>
              </a:rPr>
            </a:br>
            <a:r>
              <a:rPr lang="en-US" sz="1800" b="0" i="0" dirty="0">
                <a:solidFill>
                  <a:srgbClr val="000000"/>
                </a:solidFill>
                <a:effectLst/>
                <a:latin typeface="CMR12"/>
              </a:rPr>
              <a:t>These factor can be more related to the operator (like its skill, age, education, training) or the environment (like noise, heat and toxicity) (CAIN, 2007; FALLAHI </a:t>
            </a:r>
            <a:r>
              <a:rPr lang="en-US" sz="1800" b="0" i="1" dirty="0">
                <a:solidFill>
                  <a:srgbClr val="000000"/>
                </a:solidFill>
                <a:effectLst/>
                <a:latin typeface="CMTI12"/>
              </a:rPr>
              <a:t>et al.</a:t>
            </a:r>
            <a:r>
              <a:rPr lang="en-US" sz="1800" b="0" i="0" dirty="0">
                <a:solidFill>
                  <a:srgbClr val="000000"/>
                </a:solidFill>
                <a:effectLst/>
                <a:latin typeface="CMR12"/>
              </a:rPr>
              <a:t>, 2016;</a:t>
            </a:r>
            <a:br>
              <a:rPr lang="en-US" sz="1800" b="0" i="0" dirty="0">
                <a:solidFill>
                  <a:srgbClr val="000000"/>
                </a:solidFill>
                <a:effectLst/>
                <a:latin typeface="CMR12"/>
              </a:rPr>
            </a:br>
            <a:r>
              <a:rPr lang="en-US" sz="1800" b="0" i="0" dirty="0">
                <a:solidFill>
                  <a:srgbClr val="000000"/>
                </a:solidFill>
                <a:effectLst/>
                <a:latin typeface="CMR12"/>
              </a:rPr>
              <a:t>CARDOSO; GONTIJO, 2012).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The mental workload is not a quantitative resource or something that one can directly measure, but several different methods have been proposed in the literature to infer it. Figure 2.2 illustrates three different classes of methods used to evaluate mental workload: methods based on task performance, methods based on physiological measures and methods based on subjective questionnaires.</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1" i="0" dirty="0">
                <a:solidFill>
                  <a:srgbClr val="000000"/>
                </a:solidFill>
                <a:effectLst/>
                <a:latin typeface="CMB10"/>
              </a:rPr>
              <a:t>Methods based on task performance</a:t>
            </a:r>
            <a:br>
              <a:rPr lang="en-US" sz="1800" b="1" i="0" dirty="0">
                <a:solidFill>
                  <a:srgbClr val="000000"/>
                </a:solidFill>
                <a:effectLst/>
                <a:latin typeface="CMB10"/>
              </a:rPr>
            </a:br>
            <a:r>
              <a:rPr lang="en-US" sz="1800" b="1" i="0" dirty="0">
                <a:solidFill>
                  <a:srgbClr val="000000"/>
                </a:solidFill>
                <a:effectLst/>
                <a:latin typeface="CMB10"/>
              </a:rPr>
              <a:t>• </a:t>
            </a:r>
            <a:r>
              <a:rPr lang="en-US" sz="1800" b="0" i="0" dirty="0">
                <a:solidFill>
                  <a:srgbClr val="000000"/>
                </a:solidFill>
                <a:effectLst/>
                <a:latin typeface="CMR12"/>
              </a:rPr>
              <a:t>If the mental workload influences the task performance, it would be possible to infer it using the performance’s variation of a task. Because there are cases where the user’s mental capacity is too high for only one task, a common approach is to add a secondary task. In this case, the user is asked to maintain a good performance level and still try to execute both tasks. Both tasks should use the same skills (STANTON </a:t>
            </a:r>
            <a:r>
              <a:rPr lang="en-US" sz="1800" b="0" i="1" dirty="0">
                <a:solidFill>
                  <a:srgbClr val="000000"/>
                </a:solidFill>
                <a:effectLst/>
                <a:latin typeface="CMTI12"/>
              </a:rPr>
              <a:t>et al.</a:t>
            </a:r>
            <a:r>
              <a:rPr lang="en-US" sz="1800" b="0" i="0" dirty="0">
                <a:solidFill>
                  <a:srgbClr val="000000"/>
                </a:solidFill>
                <a:effectLst/>
                <a:latin typeface="CMR12"/>
              </a:rPr>
              <a:t>, 2004; SANDERS; MCCORMICK, 1998).</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For example, an experiment to assess mental workload in a flight simulator may use two tasks. The primary task is to fly the aircraft while maintaining a performance level. The second is something simple, like mentally summing two random numbers that appear on the screen. If the numbers’ sum is odd, the pilot should press the left arrow key on the keyboard, otherwise should press the right arrow key. If the pilot’s performance in the secondary task is too low, it means that the mental demand from the first task is too high to pay attention to the second task (MOHANAVELU </a:t>
            </a:r>
            <a:r>
              <a:rPr lang="en-US" sz="1800" b="0" i="1" dirty="0">
                <a:solidFill>
                  <a:srgbClr val="000000"/>
                </a:solidFill>
                <a:effectLst/>
                <a:latin typeface="CMTI12"/>
              </a:rPr>
              <a:t>et al.</a:t>
            </a:r>
            <a:r>
              <a:rPr lang="en-US" sz="1800" b="0" i="0" dirty="0">
                <a:solidFill>
                  <a:srgbClr val="000000"/>
                </a:solidFill>
                <a:effectLst/>
                <a:latin typeface="CMR12"/>
              </a:rPr>
              <a:t>, 2020).</a:t>
            </a:r>
          </a:p>
          <a:p>
            <a:pPr marL="0" lvl="0" indent="0" algn="l" rtl="0">
              <a:spcBef>
                <a:spcPts val="0"/>
              </a:spcBef>
              <a:spcAft>
                <a:spcPts val="0"/>
              </a:spcAft>
              <a:buNone/>
            </a:pPr>
            <a:br>
              <a:rPr lang="en-US" sz="1800" b="0" i="0" dirty="0">
                <a:solidFill>
                  <a:srgbClr val="000000"/>
                </a:solidFill>
                <a:effectLst/>
                <a:latin typeface="CMR12"/>
              </a:rPr>
            </a:br>
            <a:r>
              <a:rPr lang="en-US" sz="1800" b="1" i="0" dirty="0">
                <a:solidFill>
                  <a:srgbClr val="000000"/>
                </a:solidFill>
                <a:effectLst/>
                <a:latin typeface="CMB10"/>
              </a:rPr>
              <a:t>Methods based on physiological measurements</a:t>
            </a:r>
            <a:br>
              <a:rPr lang="en-US" sz="1800" b="1" i="0" dirty="0">
                <a:solidFill>
                  <a:srgbClr val="000000"/>
                </a:solidFill>
                <a:effectLst/>
                <a:latin typeface="CMB10"/>
              </a:rPr>
            </a:br>
            <a:r>
              <a:rPr lang="en-US" sz="1800" b="1" i="0" dirty="0">
                <a:solidFill>
                  <a:srgbClr val="000000"/>
                </a:solidFill>
                <a:effectLst/>
                <a:latin typeface="CMB10"/>
              </a:rPr>
              <a:t>• </a:t>
            </a:r>
            <a:r>
              <a:rPr lang="en-US" sz="1800" b="0" i="0" dirty="0">
                <a:solidFill>
                  <a:srgbClr val="000000"/>
                </a:solidFill>
                <a:effectLst/>
                <a:latin typeface="CMR12"/>
              </a:rPr>
              <a:t>Many physiological measurements can be used to assess mental workload. The most common ones are heart and brain activity (CHAKLADAR </a:t>
            </a:r>
            <a:r>
              <a:rPr lang="en-US" sz="1800" b="0" i="1" dirty="0">
                <a:solidFill>
                  <a:srgbClr val="000000"/>
                </a:solidFill>
                <a:effectLst/>
                <a:latin typeface="CMTI12"/>
              </a:rPr>
              <a:t>et al.</a:t>
            </a:r>
            <a:r>
              <a:rPr lang="en-US" sz="1800" b="0" i="0" dirty="0">
                <a:solidFill>
                  <a:srgbClr val="000000"/>
                </a:solidFill>
                <a:effectLst/>
                <a:latin typeface="CMR12"/>
              </a:rPr>
              <a:t>, 2020; ORLANDI;</a:t>
            </a:r>
            <a:br>
              <a:rPr lang="en-US" sz="1800" b="0" i="0" dirty="0">
                <a:solidFill>
                  <a:srgbClr val="000000"/>
                </a:solidFill>
                <a:effectLst/>
                <a:latin typeface="CMR12"/>
              </a:rPr>
            </a:br>
            <a:r>
              <a:rPr lang="en-US" sz="1800" b="0" i="0" dirty="0">
                <a:solidFill>
                  <a:srgbClr val="000000"/>
                </a:solidFill>
                <a:effectLst/>
                <a:latin typeface="CMR12"/>
              </a:rPr>
              <a:t>BROOKS, 2018), skin conductance, eye movement and pupillary contraction (STANTON </a:t>
            </a:r>
            <a:r>
              <a:rPr lang="en-US" sz="1800" b="0" i="1" dirty="0">
                <a:solidFill>
                  <a:srgbClr val="000000"/>
                </a:solidFill>
                <a:effectLst/>
                <a:latin typeface="CMTI12"/>
              </a:rPr>
              <a:t>et al.</a:t>
            </a:r>
            <a:r>
              <a:rPr lang="en-US" sz="1800" b="0" i="0" dirty="0">
                <a:solidFill>
                  <a:srgbClr val="000000"/>
                </a:solidFill>
                <a:effectLst/>
                <a:latin typeface="CMR12"/>
              </a:rPr>
              <a:t>, 2004; RODR´IGUEZ </a:t>
            </a:r>
            <a:r>
              <a:rPr lang="en-US" sz="1800" b="0" i="1" dirty="0">
                <a:solidFill>
                  <a:srgbClr val="000000"/>
                </a:solidFill>
                <a:effectLst/>
                <a:latin typeface="CMTI12"/>
              </a:rPr>
              <a:t>et al.</a:t>
            </a:r>
            <a:r>
              <a:rPr lang="en-US" sz="1800" b="0" i="0" dirty="0">
                <a:solidFill>
                  <a:srgbClr val="000000"/>
                </a:solidFill>
                <a:effectLst/>
                <a:latin typeface="CMR12"/>
              </a:rPr>
              <a:t>, 2015). These measurements are considered an</a:t>
            </a:r>
            <a:br>
              <a:rPr lang="en-US" sz="1800" b="0" i="0" dirty="0">
                <a:solidFill>
                  <a:srgbClr val="000000"/>
                </a:solidFill>
                <a:effectLst/>
                <a:latin typeface="CMR12"/>
              </a:rPr>
            </a:br>
            <a:r>
              <a:rPr lang="en-US" sz="1800" b="0" i="0" dirty="0">
                <a:solidFill>
                  <a:srgbClr val="000000"/>
                </a:solidFill>
                <a:effectLst/>
                <a:latin typeface="CMR12"/>
              </a:rPr>
              <a:t>unbiased assessment method (FALLAHI </a:t>
            </a:r>
            <a:r>
              <a:rPr lang="en-US" sz="1800" b="0" i="1" dirty="0">
                <a:solidFill>
                  <a:srgbClr val="000000"/>
                </a:solidFill>
                <a:effectLst/>
                <a:latin typeface="CMTI12"/>
              </a:rPr>
              <a:t>et al.</a:t>
            </a:r>
            <a:r>
              <a:rPr lang="en-US" sz="1800" b="0" i="0" dirty="0">
                <a:solidFill>
                  <a:srgbClr val="000000"/>
                </a:solidFill>
                <a:effectLst/>
                <a:latin typeface="CMR12"/>
              </a:rPr>
              <a:t>, 2016). It is recommended to evaluate them alongside another method, as they can be influenced by unknown variables and</a:t>
            </a:r>
            <a:br>
              <a:rPr lang="en-US" sz="1800" b="0" i="0" dirty="0">
                <a:solidFill>
                  <a:srgbClr val="000000"/>
                </a:solidFill>
                <a:effectLst/>
                <a:latin typeface="CMR12"/>
              </a:rPr>
            </a:br>
            <a:r>
              <a:rPr lang="en-US" sz="1800" b="0" i="0" dirty="0">
                <a:solidFill>
                  <a:srgbClr val="000000"/>
                </a:solidFill>
                <a:effectLst/>
                <a:latin typeface="CMR12"/>
              </a:rPr>
              <a:t>external factors.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This work uses heart activity, obtained from an electrocardiogram (ECG) sensor, and electrodermal activity, obtained from a galvanic skin response (GSR) sensor, as physiological measurements to assess mental workload.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The electrocardiogram (ECG) is a recording of the heart’s electrical activity. From it, it is possible to determine the intervals between heartbeats and the corresponding frequency (heart rate, HR). Another common variable is the heart rate standard deviation (heart rate variability, HRV) (CAIN, 2007). The heart activity is controlled by the sympathetic and parasympathetic nervous systems (STANTON </a:t>
            </a:r>
            <a:r>
              <a:rPr lang="en-US" sz="1800" b="0" i="1" dirty="0">
                <a:solidFill>
                  <a:srgbClr val="000000"/>
                </a:solidFill>
                <a:effectLst/>
                <a:latin typeface="CMTI12"/>
              </a:rPr>
              <a:t>et al.</a:t>
            </a:r>
            <a:r>
              <a:rPr lang="en-US" sz="1800" b="0" i="0" dirty="0">
                <a:solidFill>
                  <a:srgbClr val="000000"/>
                </a:solidFill>
                <a:effectLst/>
                <a:latin typeface="CMR12"/>
              </a:rPr>
              <a:t>, 2004). During a task, the heart activity changes with the mental demand of the task. The heart rate is expected to increase with the mental workload, while the heart rate variability is expected to decrease. These are consequences of two reactions in our system when in a mental demand situation (STANTON </a:t>
            </a:r>
            <a:r>
              <a:rPr lang="en-US" sz="1800" b="0" i="1" dirty="0">
                <a:solidFill>
                  <a:srgbClr val="000000"/>
                </a:solidFill>
                <a:effectLst/>
                <a:latin typeface="CMTI12"/>
              </a:rPr>
              <a:t>et al.</a:t>
            </a:r>
            <a:r>
              <a:rPr lang="en-US" sz="1800" b="0" i="0" dirty="0">
                <a:solidFill>
                  <a:srgbClr val="000000"/>
                </a:solidFill>
                <a:effectLst/>
                <a:latin typeface="CMR12"/>
              </a:rPr>
              <a:t>, 2004): a decrease in the parasympathetic nervous system activity and an increase in sympathetic nervous system activity. The ECG is a simple and non-invasive method used in many experiments to evaluate mental workload and other human factors’ (MOHANAVELU </a:t>
            </a:r>
            <a:r>
              <a:rPr lang="en-US" sz="1800" b="0" i="1" dirty="0">
                <a:solidFill>
                  <a:srgbClr val="000000"/>
                </a:solidFill>
                <a:effectLst/>
                <a:latin typeface="CMTI12"/>
              </a:rPr>
              <a:t>et al.</a:t>
            </a:r>
            <a:r>
              <a:rPr lang="en-US" sz="1800" b="0" i="0" dirty="0">
                <a:solidFill>
                  <a:srgbClr val="000000"/>
                </a:solidFill>
                <a:effectLst/>
                <a:latin typeface="CMR12"/>
              </a:rPr>
              <a:t>, 2020; MANSIKKA </a:t>
            </a:r>
            <a:r>
              <a:rPr lang="en-US" sz="1800" b="0" i="1" dirty="0">
                <a:solidFill>
                  <a:srgbClr val="000000"/>
                </a:solidFill>
                <a:effectLst/>
                <a:latin typeface="CMTI12"/>
              </a:rPr>
              <a:t>et al.</a:t>
            </a:r>
            <a:r>
              <a:rPr lang="en-US" sz="1800" b="0" i="0" dirty="0">
                <a:solidFill>
                  <a:srgbClr val="000000"/>
                </a:solidFill>
                <a:effectLst/>
                <a:latin typeface="CMR12"/>
              </a:rPr>
              <a:t>, 2016; ZHANG </a:t>
            </a:r>
            <a:r>
              <a:rPr lang="en-US" sz="1800" b="0" i="1" dirty="0">
                <a:solidFill>
                  <a:srgbClr val="000000"/>
                </a:solidFill>
                <a:effectLst/>
                <a:latin typeface="CMTI12"/>
              </a:rPr>
              <a:t>et al.</a:t>
            </a:r>
            <a:r>
              <a:rPr lang="en-US" sz="1800" b="0" i="0" dirty="0">
                <a:solidFill>
                  <a:srgbClr val="000000"/>
                </a:solidFill>
                <a:effectLst/>
                <a:latin typeface="CMR12"/>
              </a:rPr>
              <a:t>, 2014).</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The skin electrodermal activity is affected by the person’s sweating and the level of moisture in the environment. It can be used to reveal changes in our sympathetic system (NOURBAKHSH </a:t>
            </a:r>
            <a:r>
              <a:rPr lang="en-US" sz="1800" b="0" i="1" dirty="0">
                <a:solidFill>
                  <a:srgbClr val="000000"/>
                </a:solidFill>
                <a:effectLst/>
                <a:latin typeface="CMTI12"/>
              </a:rPr>
              <a:t>et al.</a:t>
            </a:r>
            <a:r>
              <a:rPr lang="en-US" sz="1800" b="0" i="0" dirty="0">
                <a:solidFill>
                  <a:srgbClr val="000000"/>
                </a:solidFill>
                <a:effectLst/>
                <a:latin typeface="CMR12"/>
              </a:rPr>
              <a:t>, 2012; SHI </a:t>
            </a:r>
            <a:r>
              <a:rPr lang="en-US" sz="1800" b="0" i="1" dirty="0">
                <a:solidFill>
                  <a:srgbClr val="000000"/>
                </a:solidFill>
                <a:effectLst/>
                <a:latin typeface="CMTI12"/>
              </a:rPr>
              <a:t>et al.</a:t>
            </a:r>
            <a:r>
              <a:rPr lang="en-US" sz="1800" b="0" i="0" dirty="0">
                <a:solidFill>
                  <a:srgbClr val="000000"/>
                </a:solidFill>
                <a:effectLst/>
                <a:latin typeface="CMR12"/>
              </a:rPr>
              <a:t>, 2007). It has been used in the literature as an assessment method for stress and arousal (NOURBAKHSH </a:t>
            </a:r>
            <a:r>
              <a:rPr lang="en-US" sz="1800" b="0" i="1" dirty="0">
                <a:solidFill>
                  <a:srgbClr val="000000"/>
                </a:solidFill>
                <a:effectLst/>
                <a:latin typeface="CMTI12"/>
              </a:rPr>
              <a:t>et al.</a:t>
            </a:r>
            <a:r>
              <a:rPr lang="en-US" sz="1800" b="0" i="0" dirty="0">
                <a:solidFill>
                  <a:srgbClr val="000000"/>
                </a:solidFill>
                <a:effectLst/>
                <a:latin typeface="CMR12"/>
              </a:rPr>
              <a:t>, 2012; STANTON </a:t>
            </a:r>
            <a:r>
              <a:rPr lang="en-US" sz="1800" b="0" i="1" dirty="0">
                <a:solidFill>
                  <a:srgbClr val="000000"/>
                </a:solidFill>
                <a:effectLst/>
                <a:latin typeface="CMTI12"/>
              </a:rPr>
              <a:t>et al.</a:t>
            </a:r>
            <a:r>
              <a:rPr lang="en-US" sz="1800" b="0" i="0" dirty="0">
                <a:solidFill>
                  <a:srgbClr val="000000"/>
                </a:solidFill>
                <a:effectLst/>
                <a:latin typeface="CMR12"/>
              </a:rPr>
              <a:t>, 2004; SHI </a:t>
            </a:r>
            <a:r>
              <a:rPr lang="en-US" sz="1800" b="0" i="1" dirty="0">
                <a:solidFill>
                  <a:srgbClr val="000000"/>
                </a:solidFill>
                <a:effectLst/>
                <a:latin typeface="CMTI12"/>
              </a:rPr>
              <a:t>et al.</a:t>
            </a:r>
            <a:r>
              <a:rPr lang="en-US" sz="1800" b="0" i="0" dirty="0">
                <a:solidFill>
                  <a:srgbClr val="000000"/>
                </a:solidFill>
                <a:effectLst/>
                <a:latin typeface="CMR12"/>
              </a:rPr>
              <a:t>, 2007), the usability of human-computer systems (SHI </a:t>
            </a:r>
            <a:r>
              <a:rPr lang="en-US" sz="1800" b="0" i="1" dirty="0">
                <a:solidFill>
                  <a:srgbClr val="000000"/>
                </a:solidFill>
                <a:effectLst/>
                <a:latin typeface="CMTI12"/>
              </a:rPr>
              <a:t>et al.</a:t>
            </a:r>
            <a:r>
              <a:rPr lang="en-US" sz="1800" b="0" i="0" dirty="0">
                <a:solidFill>
                  <a:srgbClr val="000000"/>
                </a:solidFill>
                <a:effectLst/>
                <a:latin typeface="CMR12"/>
              </a:rPr>
              <a:t>, 2007) and also mental workload (ZHANG </a:t>
            </a:r>
            <a:r>
              <a:rPr lang="en-US" sz="1800" b="0" i="1" dirty="0">
                <a:solidFill>
                  <a:srgbClr val="000000"/>
                </a:solidFill>
                <a:effectLst/>
                <a:latin typeface="CMTI12"/>
              </a:rPr>
              <a:t>et al.</a:t>
            </a:r>
            <a:r>
              <a:rPr lang="en-US" sz="1800" b="0" i="0" dirty="0">
                <a:solidFill>
                  <a:srgbClr val="000000"/>
                </a:solidFill>
                <a:effectLst/>
                <a:latin typeface="CMR12"/>
              </a:rPr>
              <a:t>, 2014; BORGHINI </a:t>
            </a:r>
            <a:r>
              <a:rPr lang="en-US" sz="1800" b="0" i="1" dirty="0">
                <a:solidFill>
                  <a:srgbClr val="000000"/>
                </a:solidFill>
                <a:effectLst/>
                <a:latin typeface="CMTI12"/>
              </a:rPr>
              <a:t>et al.</a:t>
            </a:r>
            <a:r>
              <a:rPr lang="en-US" sz="1800" b="0" i="0" dirty="0">
                <a:solidFill>
                  <a:srgbClr val="000000"/>
                </a:solidFill>
                <a:effectLst/>
                <a:latin typeface="CMR12"/>
              </a:rPr>
              <a:t>, 2014).</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1" i="0" dirty="0">
                <a:solidFill>
                  <a:srgbClr val="000000"/>
                </a:solidFill>
                <a:effectLst/>
                <a:latin typeface="CMB10"/>
              </a:rPr>
              <a:t>Methods based on subjective questionnaires</a:t>
            </a:r>
            <a:br>
              <a:rPr lang="en-US" sz="1800" b="1" i="0" dirty="0">
                <a:solidFill>
                  <a:srgbClr val="000000"/>
                </a:solidFill>
                <a:effectLst/>
                <a:latin typeface="CMB10"/>
              </a:rPr>
            </a:br>
            <a:r>
              <a:rPr lang="en-US" sz="1800" b="1" i="0" dirty="0">
                <a:solidFill>
                  <a:srgbClr val="000000"/>
                </a:solidFill>
                <a:effectLst/>
                <a:latin typeface="CMB10"/>
              </a:rPr>
              <a:t>• </a:t>
            </a:r>
            <a:r>
              <a:rPr lang="en-US" sz="1800" b="0" i="0" dirty="0">
                <a:solidFill>
                  <a:srgbClr val="000000"/>
                </a:solidFill>
                <a:effectLst/>
                <a:latin typeface="CMR12"/>
              </a:rPr>
              <a:t>The use of subjective questionnaires to assess mental workload has been extensively discussed in the literature (SANDERS; MCCORMICK, 1998; STANTON </a:t>
            </a:r>
            <a:r>
              <a:rPr lang="en-US" sz="1800" b="0" i="1" dirty="0">
                <a:solidFill>
                  <a:srgbClr val="000000"/>
                </a:solidFill>
                <a:effectLst/>
                <a:latin typeface="CMTI12"/>
              </a:rPr>
              <a:t>et al.</a:t>
            </a:r>
            <a:r>
              <a:rPr lang="en-US" sz="1800" b="0" i="0" dirty="0">
                <a:solidFill>
                  <a:srgbClr val="000000"/>
                </a:solidFill>
                <a:effectLst/>
                <a:latin typeface="CMR12"/>
              </a:rPr>
              <a:t>, 2004).</a:t>
            </a:r>
            <a:br>
              <a:rPr lang="en-US" sz="1800" b="0" i="0" dirty="0">
                <a:solidFill>
                  <a:srgbClr val="000000"/>
                </a:solidFill>
                <a:effectLst/>
                <a:latin typeface="CMR12"/>
              </a:rPr>
            </a:br>
            <a:r>
              <a:rPr lang="en-US" sz="1800" b="0" i="0" dirty="0">
                <a:solidFill>
                  <a:srgbClr val="000000"/>
                </a:solidFill>
                <a:effectLst/>
                <a:latin typeface="CMR12"/>
              </a:rPr>
              <a:t>They are sensitive to perceived difficulty, automation, concurrent activities and demand for multiple resources. The questionnaires can be unidimensional, which are more </a:t>
            </a:r>
            <a:r>
              <a:rPr lang="en-US" sz="1800" b="0" i="0" dirty="0" err="1">
                <a:solidFill>
                  <a:srgbClr val="000000"/>
                </a:solidFill>
                <a:effectLst/>
                <a:latin typeface="CMR12"/>
              </a:rPr>
              <a:t>straighforward</a:t>
            </a:r>
            <a:r>
              <a:rPr lang="en-US" sz="1800" b="0" i="0" dirty="0">
                <a:solidFill>
                  <a:srgbClr val="000000"/>
                </a:solidFill>
                <a:effectLst/>
                <a:latin typeface="CMR12"/>
              </a:rPr>
              <a:t> but has only a general workload score.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It is discussed if one should only use subjective measures to measure MWL (SANDERS; MCCORMICK, 1998; STANTON </a:t>
            </a:r>
            <a:r>
              <a:rPr lang="en-US" sz="1800" b="0" i="1" dirty="0">
                <a:solidFill>
                  <a:srgbClr val="000000"/>
                </a:solidFill>
                <a:effectLst/>
                <a:latin typeface="CMTI12"/>
              </a:rPr>
              <a:t>et al.</a:t>
            </a:r>
            <a:r>
              <a:rPr lang="en-US" sz="1800" b="0" i="0" dirty="0">
                <a:solidFill>
                  <a:srgbClr val="000000"/>
                </a:solidFill>
                <a:effectLst/>
                <a:latin typeface="CMR12"/>
              </a:rPr>
              <a:t>, 2004). They are sensitive to perceived difficulty, automation, concurrent activities and demand for multiple resources. These tests can</a:t>
            </a:r>
            <a:br>
              <a:rPr lang="en-US" sz="1800" b="0" i="0" dirty="0">
                <a:solidFill>
                  <a:srgbClr val="000000"/>
                </a:solidFill>
                <a:effectLst/>
                <a:latin typeface="CMR12"/>
              </a:rPr>
            </a:br>
            <a:r>
              <a:rPr lang="en-US" sz="1800" b="0" i="0" dirty="0">
                <a:solidFill>
                  <a:srgbClr val="000000"/>
                </a:solidFill>
                <a:effectLst/>
                <a:latin typeface="CMR12"/>
              </a:rPr>
              <a:t>be unidimensional, which are more </a:t>
            </a:r>
            <a:r>
              <a:rPr lang="en-US" sz="1800" b="0" i="0" dirty="0" err="1">
                <a:solidFill>
                  <a:srgbClr val="000000"/>
                </a:solidFill>
                <a:effectLst/>
                <a:latin typeface="CMR12"/>
              </a:rPr>
              <a:t>straighforward</a:t>
            </a:r>
            <a:r>
              <a:rPr lang="en-US" sz="1800" b="0" i="0" dirty="0">
                <a:solidFill>
                  <a:srgbClr val="000000"/>
                </a:solidFill>
                <a:effectLst/>
                <a:latin typeface="CMR12"/>
              </a:rPr>
              <a:t> but has only a general workload score (STANTON </a:t>
            </a:r>
            <a:r>
              <a:rPr lang="en-US" sz="1800" b="0" i="1" dirty="0">
                <a:solidFill>
                  <a:srgbClr val="000000"/>
                </a:solidFill>
                <a:effectLst/>
                <a:latin typeface="CMTI12"/>
              </a:rPr>
              <a:t>et al.</a:t>
            </a:r>
            <a:r>
              <a:rPr lang="en-US" sz="1800" b="0" i="0" dirty="0">
                <a:solidFill>
                  <a:srgbClr val="000000"/>
                </a:solidFill>
                <a:effectLst/>
                <a:latin typeface="CMR12"/>
              </a:rPr>
              <a:t>, 2004),or multidimensional. Examples of multidimensional questionnaires are the Subjective Workload Assessment Technique (SWAT) and the NASA Task Load Index (NASA-TLX). SWAT decomposes the mental in three dimensions: time load, mental effort load, and psychological stress. NASA-TLX, a questionnaire created by Hart e </a:t>
            </a:r>
            <a:r>
              <a:rPr lang="en-US" sz="1800" b="0" i="0" dirty="0" err="1">
                <a:solidFill>
                  <a:srgbClr val="000000"/>
                </a:solidFill>
                <a:effectLst/>
                <a:latin typeface="CMR12"/>
              </a:rPr>
              <a:t>Staveland</a:t>
            </a:r>
            <a:r>
              <a:rPr lang="en-US" sz="1800" b="0" i="0" dirty="0">
                <a:solidFill>
                  <a:srgbClr val="000000"/>
                </a:solidFill>
                <a:effectLst/>
                <a:latin typeface="CMR12"/>
              </a:rPr>
              <a:t> (1988), uses six dimensions, as described in Table 2.1. These questionnaires were proposed to evaluate only one task/activity. If the user has performed two tasks (a primary and secondary task), he/she should be oriented to answer about the primary task, not a combination of both (SANDERS; MCCORMICK, 1998).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Finally, it is essential to highlight that, to have a comprehensive evaluation of the mental workload, not to choose only one method, but to combine methods from the three classes (task performance, physiological measurements and subjective questionnaires). Mental workload is multidimensional and can reflect partially or differently in each method (SANDERS; MCCORMICK, 1998).</a:t>
            </a:r>
            <a:r>
              <a:rPr lang="en-US" dirty="0"/>
              <a:t> </a:t>
            </a:r>
            <a:br>
              <a:rPr lang="en-US" dirty="0"/>
            </a:b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7835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Mental workload is one of the main concepts studied in Human Factors (STANTON </a:t>
            </a:r>
            <a:r>
              <a:rPr lang="en-US" sz="1800" b="0" i="1" dirty="0">
                <a:solidFill>
                  <a:srgbClr val="000000"/>
                </a:solidFill>
                <a:effectLst/>
                <a:latin typeface="CMTI12"/>
              </a:rPr>
              <a:t>et al.</a:t>
            </a:r>
            <a:r>
              <a:rPr lang="en-US" sz="1800" b="0" i="0" dirty="0">
                <a:solidFill>
                  <a:srgbClr val="000000"/>
                </a:solidFill>
                <a:effectLst/>
                <a:latin typeface="CMR12"/>
              </a:rPr>
              <a:t>, 2004).</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In order to explain it, Stanton </a:t>
            </a:r>
            <a:r>
              <a:rPr lang="en-US" sz="1800" b="0" i="1" dirty="0">
                <a:solidFill>
                  <a:srgbClr val="000000"/>
                </a:solidFill>
                <a:effectLst/>
                <a:latin typeface="CMTI12"/>
              </a:rPr>
              <a:t>et al. </a:t>
            </a:r>
            <a:r>
              <a:rPr lang="en-US" sz="1800" b="0" i="0" dirty="0">
                <a:solidFill>
                  <a:srgbClr val="000000"/>
                </a:solidFill>
                <a:effectLst/>
                <a:latin typeface="CMR12"/>
              </a:rPr>
              <a:t>(2004) propose an analogy with the concept of physical workload. When an athlete must lift a dumbbell (one of those gym weights bars), the strength demand from the athlete is proportional to the dumbbell’s mass being lifted. If the dumbbell is lighter than the athlete’s capability, it is easy enough for him to lift it. If the athlete is strong enough to carry the dumbbell, he does not feel a physical demand bigger than his capabilities. In this case, the physical workload of this activity is appropriately fitted for this athlete. Two things can happen if the dumbbell is heavier than the athlete’s capability. Either the athlete adapts to lift the dumbbell using tools (adjust the strategy), or the dumbbell is not lifted completely (performance degrades). This situation corresponds to the case of a operator executing a task, which is not fitted for his capabilities.</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The mental workload is similar to the physical workload but refers to the mental capacity necessary to perform a task. Each human being has a finite mental capacity. When the mental demand is higher than the operator’s capacity, the person needs to adapt to finish the task, or the overall performance of the task is compromised. Otherwise, if the mental workload is too low, the operator may get bored and easily distracted and could also fail or not process the task’s information.</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It is important to say that mental workload is unique within each individual. It is influenced by the operator perception and also by other factors outside the task itself.</a:t>
            </a:r>
            <a:br>
              <a:rPr lang="en-US" sz="1800" b="0" i="0" dirty="0">
                <a:solidFill>
                  <a:srgbClr val="000000"/>
                </a:solidFill>
                <a:effectLst/>
                <a:latin typeface="CMR12"/>
              </a:rPr>
            </a:br>
            <a:r>
              <a:rPr lang="en-US" sz="1800" b="0" i="0" dirty="0">
                <a:solidFill>
                  <a:srgbClr val="000000"/>
                </a:solidFill>
                <a:effectLst/>
                <a:latin typeface="CMR12"/>
              </a:rPr>
              <a:t>These factor can be more related to the operator (like its skill, age, education, training) or the environment (like noise, heat and toxicity) (CAIN, 2007; FALLAHI </a:t>
            </a:r>
            <a:r>
              <a:rPr lang="en-US" sz="1800" b="0" i="1" dirty="0">
                <a:solidFill>
                  <a:srgbClr val="000000"/>
                </a:solidFill>
                <a:effectLst/>
                <a:latin typeface="CMTI12"/>
              </a:rPr>
              <a:t>et al.</a:t>
            </a:r>
            <a:r>
              <a:rPr lang="en-US" sz="1800" b="0" i="0" dirty="0">
                <a:solidFill>
                  <a:srgbClr val="000000"/>
                </a:solidFill>
                <a:effectLst/>
                <a:latin typeface="CMR12"/>
              </a:rPr>
              <a:t>, 2016;</a:t>
            </a:r>
            <a:br>
              <a:rPr lang="en-US" sz="1800" b="0" i="0" dirty="0">
                <a:solidFill>
                  <a:srgbClr val="000000"/>
                </a:solidFill>
                <a:effectLst/>
                <a:latin typeface="CMR12"/>
              </a:rPr>
            </a:br>
            <a:r>
              <a:rPr lang="en-US" sz="1800" b="0" i="0" dirty="0">
                <a:solidFill>
                  <a:srgbClr val="000000"/>
                </a:solidFill>
                <a:effectLst/>
                <a:latin typeface="CMR12"/>
              </a:rPr>
              <a:t>CARDOSO; GONTIJO, 2012).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The mental workload is not a quantitative resource or something that one can directly measure, but several different methods have been proposed in the literature to infer it. Figure 2.2 illustrates three different classes of methods used to evaluate mental workload: methods based on task performance, methods based on physiological measures and methods based on subjective questionnaires.</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1" i="0" dirty="0">
                <a:solidFill>
                  <a:srgbClr val="000000"/>
                </a:solidFill>
                <a:effectLst/>
                <a:latin typeface="CMB10"/>
              </a:rPr>
              <a:t>Methods based on task performance</a:t>
            </a:r>
            <a:br>
              <a:rPr lang="en-US" sz="1800" b="1" i="0" dirty="0">
                <a:solidFill>
                  <a:srgbClr val="000000"/>
                </a:solidFill>
                <a:effectLst/>
                <a:latin typeface="CMB10"/>
              </a:rPr>
            </a:br>
            <a:r>
              <a:rPr lang="en-US" sz="1800" b="1" i="0" dirty="0">
                <a:solidFill>
                  <a:srgbClr val="000000"/>
                </a:solidFill>
                <a:effectLst/>
                <a:latin typeface="CMB10"/>
              </a:rPr>
              <a:t>• </a:t>
            </a:r>
            <a:r>
              <a:rPr lang="en-US" sz="1800" b="0" i="0" dirty="0">
                <a:solidFill>
                  <a:srgbClr val="000000"/>
                </a:solidFill>
                <a:effectLst/>
                <a:latin typeface="CMR12"/>
              </a:rPr>
              <a:t>If the mental workload influences the task performance, it would be possible to infer it using the performance’s variation of a task. Because there are cases where the user’s mental capacity is too high for only one task, a common approach is to add a secondary task. In this case, the user is asked to maintain a good performance level and still try to execute both tasks. Both tasks should use the same skills (STANTON </a:t>
            </a:r>
            <a:r>
              <a:rPr lang="en-US" sz="1800" b="0" i="1" dirty="0">
                <a:solidFill>
                  <a:srgbClr val="000000"/>
                </a:solidFill>
                <a:effectLst/>
                <a:latin typeface="CMTI12"/>
              </a:rPr>
              <a:t>et al.</a:t>
            </a:r>
            <a:r>
              <a:rPr lang="en-US" sz="1800" b="0" i="0" dirty="0">
                <a:solidFill>
                  <a:srgbClr val="000000"/>
                </a:solidFill>
                <a:effectLst/>
                <a:latin typeface="CMR12"/>
              </a:rPr>
              <a:t>, 2004; SANDERS; MCCORMICK, 1998).</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For example, an experiment to assess mental workload in a flight simulator may use two tasks. The primary task is to fly the aircraft while maintaining a performance level. The second is something simple, like mentally summing two random numbers that appear on the screen. If the numbers’ sum is odd, the pilot should press the left arrow key on the keyboard, otherwise should press the right arrow key. If the pilot’s performance in the secondary task is too low, it means that the mental demand from the first task is too high to pay attention to the second task (MOHANAVELU </a:t>
            </a:r>
            <a:r>
              <a:rPr lang="en-US" sz="1800" b="0" i="1" dirty="0">
                <a:solidFill>
                  <a:srgbClr val="000000"/>
                </a:solidFill>
                <a:effectLst/>
                <a:latin typeface="CMTI12"/>
              </a:rPr>
              <a:t>et al.</a:t>
            </a:r>
            <a:r>
              <a:rPr lang="en-US" sz="1800" b="0" i="0" dirty="0">
                <a:solidFill>
                  <a:srgbClr val="000000"/>
                </a:solidFill>
                <a:effectLst/>
                <a:latin typeface="CMR12"/>
              </a:rPr>
              <a:t>, 2020).</a:t>
            </a:r>
          </a:p>
          <a:p>
            <a:pPr marL="0" lvl="0" indent="0" algn="l" rtl="0">
              <a:spcBef>
                <a:spcPts val="0"/>
              </a:spcBef>
              <a:spcAft>
                <a:spcPts val="0"/>
              </a:spcAft>
              <a:buNone/>
            </a:pPr>
            <a:br>
              <a:rPr lang="en-US" sz="1800" b="0" i="0" dirty="0">
                <a:solidFill>
                  <a:srgbClr val="000000"/>
                </a:solidFill>
                <a:effectLst/>
                <a:latin typeface="CMR12"/>
              </a:rPr>
            </a:br>
            <a:r>
              <a:rPr lang="en-US" sz="1800" b="1" i="0" dirty="0">
                <a:solidFill>
                  <a:srgbClr val="000000"/>
                </a:solidFill>
                <a:effectLst/>
                <a:latin typeface="CMB10"/>
              </a:rPr>
              <a:t>Methods based on physiological measurements</a:t>
            </a:r>
            <a:br>
              <a:rPr lang="en-US" sz="1800" b="1" i="0" dirty="0">
                <a:solidFill>
                  <a:srgbClr val="000000"/>
                </a:solidFill>
                <a:effectLst/>
                <a:latin typeface="CMB10"/>
              </a:rPr>
            </a:br>
            <a:r>
              <a:rPr lang="en-US" sz="1800" b="1" i="0" dirty="0">
                <a:solidFill>
                  <a:srgbClr val="000000"/>
                </a:solidFill>
                <a:effectLst/>
                <a:latin typeface="CMB10"/>
              </a:rPr>
              <a:t>• </a:t>
            </a:r>
            <a:r>
              <a:rPr lang="en-US" sz="1800" b="0" i="0" dirty="0">
                <a:solidFill>
                  <a:srgbClr val="000000"/>
                </a:solidFill>
                <a:effectLst/>
                <a:latin typeface="CMR12"/>
              </a:rPr>
              <a:t>Many physiological measurements can be used to assess mental workload. The most common ones are heart and brain activity (CHAKLADAR </a:t>
            </a:r>
            <a:r>
              <a:rPr lang="en-US" sz="1800" b="0" i="1" dirty="0">
                <a:solidFill>
                  <a:srgbClr val="000000"/>
                </a:solidFill>
                <a:effectLst/>
                <a:latin typeface="CMTI12"/>
              </a:rPr>
              <a:t>et al.</a:t>
            </a:r>
            <a:r>
              <a:rPr lang="en-US" sz="1800" b="0" i="0" dirty="0">
                <a:solidFill>
                  <a:srgbClr val="000000"/>
                </a:solidFill>
                <a:effectLst/>
                <a:latin typeface="CMR12"/>
              </a:rPr>
              <a:t>, 2020; ORLANDI;</a:t>
            </a:r>
            <a:br>
              <a:rPr lang="en-US" sz="1800" b="0" i="0" dirty="0">
                <a:solidFill>
                  <a:srgbClr val="000000"/>
                </a:solidFill>
                <a:effectLst/>
                <a:latin typeface="CMR12"/>
              </a:rPr>
            </a:br>
            <a:r>
              <a:rPr lang="en-US" sz="1800" b="0" i="0" dirty="0">
                <a:solidFill>
                  <a:srgbClr val="000000"/>
                </a:solidFill>
                <a:effectLst/>
                <a:latin typeface="CMR12"/>
              </a:rPr>
              <a:t>BROOKS, 2018), skin conductance, eye movement and pupillary contraction (STANTON </a:t>
            </a:r>
            <a:r>
              <a:rPr lang="en-US" sz="1800" b="0" i="1" dirty="0">
                <a:solidFill>
                  <a:srgbClr val="000000"/>
                </a:solidFill>
                <a:effectLst/>
                <a:latin typeface="CMTI12"/>
              </a:rPr>
              <a:t>et al.</a:t>
            </a:r>
            <a:r>
              <a:rPr lang="en-US" sz="1800" b="0" i="0" dirty="0">
                <a:solidFill>
                  <a:srgbClr val="000000"/>
                </a:solidFill>
                <a:effectLst/>
                <a:latin typeface="CMR12"/>
              </a:rPr>
              <a:t>, 2004; RODR´IGUEZ </a:t>
            </a:r>
            <a:r>
              <a:rPr lang="en-US" sz="1800" b="0" i="1" dirty="0">
                <a:solidFill>
                  <a:srgbClr val="000000"/>
                </a:solidFill>
                <a:effectLst/>
                <a:latin typeface="CMTI12"/>
              </a:rPr>
              <a:t>et al.</a:t>
            </a:r>
            <a:r>
              <a:rPr lang="en-US" sz="1800" b="0" i="0" dirty="0">
                <a:solidFill>
                  <a:srgbClr val="000000"/>
                </a:solidFill>
                <a:effectLst/>
                <a:latin typeface="CMR12"/>
              </a:rPr>
              <a:t>, 2015). These measurements are considered an</a:t>
            </a:r>
            <a:br>
              <a:rPr lang="en-US" sz="1800" b="0" i="0" dirty="0">
                <a:solidFill>
                  <a:srgbClr val="000000"/>
                </a:solidFill>
                <a:effectLst/>
                <a:latin typeface="CMR12"/>
              </a:rPr>
            </a:br>
            <a:r>
              <a:rPr lang="en-US" sz="1800" b="0" i="0" dirty="0">
                <a:solidFill>
                  <a:srgbClr val="000000"/>
                </a:solidFill>
                <a:effectLst/>
                <a:latin typeface="CMR12"/>
              </a:rPr>
              <a:t>unbiased assessment method (FALLAHI </a:t>
            </a:r>
            <a:r>
              <a:rPr lang="en-US" sz="1800" b="0" i="1" dirty="0">
                <a:solidFill>
                  <a:srgbClr val="000000"/>
                </a:solidFill>
                <a:effectLst/>
                <a:latin typeface="CMTI12"/>
              </a:rPr>
              <a:t>et al.</a:t>
            </a:r>
            <a:r>
              <a:rPr lang="en-US" sz="1800" b="0" i="0" dirty="0">
                <a:solidFill>
                  <a:srgbClr val="000000"/>
                </a:solidFill>
                <a:effectLst/>
                <a:latin typeface="CMR12"/>
              </a:rPr>
              <a:t>, 2016). It is recommended to evaluate them alongside another method, as they can be influenced by unknown variables and</a:t>
            </a:r>
            <a:br>
              <a:rPr lang="en-US" sz="1800" b="0" i="0" dirty="0">
                <a:solidFill>
                  <a:srgbClr val="000000"/>
                </a:solidFill>
                <a:effectLst/>
                <a:latin typeface="CMR12"/>
              </a:rPr>
            </a:br>
            <a:r>
              <a:rPr lang="en-US" sz="1800" b="0" i="0" dirty="0">
                <a:solidFill>
                  <a:srgbClr val="000000"/>
                </a:solidFill>
                <a:effectLst/>
                <a:latin typeface="CMR12"/>
              </a:rPr>
              <a:t>external factors.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This work uses heart activity, obtained from an electrocardiogram (ECG) sensor, and electrodermal activity, obtained from a galvanic skin response (GSR) sensor, as physiological measurements to assess mental workload.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The electrocardiogram (ECG) is a recording of the heart’s electrical activity. From it, it is possible to determine the intervals between heartbeats and the corresponding frequency (heart rate, HR). Another common variable is the heart rate standard deviation (heart rate variability, HRV) (CAIN, 2007). The heart activity is controlled by the sympathetic and parasympathetic nervous systems (STANTON </a:t>
            </a:r>
            <a:r>
              <a:rPr lang="en-US" sz="1800" b="0" i="1" dirty="0">
                <a:solidFill>
                  <a:srgbClr val="000000"/>
                </a:solidFill>
                <a:effectLst/>
                <a:latin typeface="CMTI12"/>
              </a:rPr>
              <a:t>et al.</a:t>
            </a:r>
            <a:r>
              <a:rPr lang="en-US" sz="1800" b="0" i="0" dirty="0">
                <a:solidFill>
                  <a:srgbClr val="000000"/>
                </a:solidFill>
                <a:effectLst/>
                <a:latin typeface="CMR12"/>
              </a:rPr>
              <a:t>, 2004). During a task, the heart activity changes with the mental demand of the task. The heart rate is expected to increase with the mental workload, while the heart rate variability is expected to decrease. These are consequences of two reactions in our system when in a mental demand situation (STANTON </a:t>
            </a:r>
            <a:r>
              <a:rPr lang="en-US" sz="1800" b="0" i="1" dirty="0">
                <a:solidFill>
                  <a:srgbClr val="000000"/>
                </a:solidFill>
                <a:effectLst/>
                <a:latin typeface="CMTI12"/>
              </a:rPr>
              <a:t>et al.</a:t>
            </a:r>
            <a:r>
              <a:rPr lang="en-US" sz="1800" b="0" i="0" dirty="0">
                <a:solidFill>
                  <a:srgbClr val="000000"/>
                </a:solidFill>
                <a:effectLst/>
                <a:latin typeface="CMR12"/>
              </a:rPr>
              <a:t>, 2004): a decrease in the parasympathetic nervous system activity and an increase in sympathetic nervous system activity. The ECG is a simple and non-invasive method used in many experiments to evaluate mental workload and other human factors’ (MOHANAVELU </a:t>
            </a:r>
            <a:r>
              <a:rPr lang="en-US" sz="1800" b="0" i="1" dirty="0">
                <a:solidFill>
                  <a:srgbClr val="000000"/>
                </a:solidFill>
                <a:effectLst/>
                <a:latin typeface="CMTI12"/>
              </a:rPr>
              <a:t>et al.</a:t>
            </a:r>
            <a:r>
              <a:rPr lang="en-US" sz="1800" b="0" i="0" dirty="0">
                <a:solidFill>
                  <a:srgbClr val="000000"/>
                </a:solidFill>
                <a:effectLst/>
                <a:latin typeface="CMR12"/>
              </a:rPr>
              <a:t>, 2020; MANSIKKA </a:t>
            </a:r>
            <a:r>
              <a:rPr lang="en-US" sz="1800" b="0" i="1" dirty="0">
                <a:solidFill>
                  <a:srgbClr val="000000"/>
                </a:solidFill>
                <a:effectLst/>
                <a:latin typeface="CMTI12"/>
              </a:rPr>
              <a:t>et al.</a:t>
            </a:r>
            <a:r>
              <a:rPr lang="en-US" sz="1800" b="0" i="0" dirty="0">
                <a:solidFill>
                  <a:srgbClr val="000000"/>
                </a:solidFill>
                <a:effectLst/>
                <a:latin typeface="CMR12"/>
              </a:rPr>
              <a:t>, 2016; ZHANG </a:t>
            </a:r>
            <a:r>
              <a:rPr lang="en-US" sz="1800" b="0" i="1" dirty="0">
                <a:solidFill>
                  <a:srgbClr val="000000"/>
                </a:solidFill>
                <a:effectLst/>
                <a:latin typeface="CMTI12"/>
              </a:rPr>
              <a:t>et al.</a:t>
            </a:r>
            <a:r>
              <a:rPr lang="en-US" sz="1800" b="0" i="0" dirty="0">
                <a:solidFill>
                  <a:srgbClr val="000000"/>
                </a:solidFill>
                <a:effectLst/>
                <a:latin typeface="CMR12"/>
              </a:rPr>
              <a:t>, 2014).</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The skin electrodermal activity is affected by the person’s sweating and the level of moisture in the environment. It can be used to reveal changes in our sympathetic system (NOURBAKHSH </a:t>
            </a:r>
            <a:r>
              <a:rPr lang="en-US" sz="1800" b="0" i="1" dirty="0">
                <a:solidFill>
                  <a:srgbClr val="000000"/>
                </a:solidFill>
                <a:effectLst/>
                <a:latin typeface="CMTI12"/>
              </a:rPr>
              <a:t>et al.</a:t>
            </a:r>
            <a:r>
              <a:rPr lang="en-US" sz="1800" b="0" i="0" dirty="0">
                <a:solidFill>
                  <a:srgbClr val="000000"/>
                </a:solidFill>
                <a:effectLst/>
                <a:latin typeface="CMR12"/>
              </a:rPr>
              <a:t>, 2012; SHI </a:t>
            </a:r>
            <a:r>
              <a:rPr lang="en-US" sz="1800" b="0" i="1" dirty="0">
                <a:solidFill>
                  <a:srgbClr val="000000"/>
                </a:solidFill>
                <a:effectLst/>
                <a:latin typeface="CMTI12"/>
              </a:rPr>
              <a:t>et al.</a:t>
            </a:r>
            <a:r>
              <a:rPr lang="en-US" sz="1800" b="0" i="0" dirty="0">
                <a:solidFill>
                  <a:srgbClr val="000000"/>
                </a:solidFill>
                <a:effectLst/>
                <a:latin typeface="CMR12"/>
              </a:rPr>
              <a:t>, 2007). It has been used in the literature as an assessment method for stress and arousal (NOURBAKHSH </a:t>
            </a:r>
            <a:r>
              <a:rPr lang="en-US" sz="1800" b="0" i="1" dirty="0">
                <a:solidFill>
                  <a:srgbClr val="000000"/>
                </a:solidFill>
                <a:effectLst/>
                <a:latin typeface="CMTI12"/>
              </a:rPr>
              <a:t>et al.</a:t>
            </a:r>
            <a:r>
              <a:rPr lang="en-US" sz="1800" b="0" i="0" dirty="0">
                <a:solidFill>
                  <a:srgbClr val="000000"/>
                </a:solidFill>
                <a:effectLst/>
                <a:latin typeface="CMR12"/>
              </a:rPr>
              <a:t>, 2012; STANTON </a:t>
            </a:r>
            <a:r>
              <a:rPr lang="en-US" sz="1800" b="0" i="1" dirty="0">
                <a:solidFill>
                  <a:srgbClr val="000000"/>
                </a:solidFill>
                <a:effectLst/>
                <a:latin typeface="CMTI12"/>
              </a:rPr>
              <a:t>et al.</a:t>
            </a:r>
            <a:r>
              <a:rPr lang="en-US" sz="1800" b="0" i="0" dirty="0">
                <a:solidFill>
                  <a:srgbClr val="000000"/>
                </a:solidFill>
                <a:effectLst/>
                <a:latin typeface="CMR12"/>
              </a:rPr>
              <a:t>, 2004; SHI </a:t>
            </a:r>
            <a:r>
              <a:rPr lang="en-US" sz="1800" b="0" i="1" dirty="0">
                <a:solidFill>
                  <a:srgbClr val="000000"/>
                </a:solidFill>
                <a:effectLst/>
                <a:latin typeface="CMTI12"/>
              </a:rPr>
              <a:t>et al.</a:t>
            </a:r>
            <a:r>
              <a:rPr lang="en-US" sz="1800" b="0" i="0" dirty="0">
                <a:solidFill>
                  <a:srgbClr val="000000"/>
                </a:solidFill>
                <a:effectLst/>
                <a:latin typeface="CMR12"/>
              </a:rPr>
              <a:t>, 2007), the usability of human-computer systems (SHI </a:t>
            </a:r>
            <a:r>
              <a:rPr lang="en-US" sz="1800" b="0" i="1" dirty="0">
                <a:solidFill>
                  <a:srgbClr val="000000"/>
                </a:solidFill>
                <a:effectLst/>
                <a:latin typeface="CMTI12"/>
              </a:rPr>
              <a:t>et al.</a:t>
            </a:r>
            <a:r>
              <a:rPr lang="en-US" sz="1800" b="0" i="0" dirty="0">
                <a:solidFill>
                  <a:srgbClr val="000000"/>
                </a:solidFill>
                <a:effectLst/>
                <a:latin typeface="CMR12"/>
              </a:rPr>
              <a:t>, 2007) and also mental workload (ZHANG </a:t>
            </a:r>
            <a:r>
              <a:rPr lang="en-US" sz="1800" b="0" i="1" dirty="0">
                <a:solidFill>
                  <a:srgbClr val="000000"/>
                </a:solidFill>
                <a:effectLst/>
                <a:latin typeface="CMTI12"/>
              </a:rPr>
              <a:t>et al.</a:t>
            </a:r>
            <a:r>
              <a:rPr lang="en-US" sz="1800" b="0" i="0" dirty="0">
                <a:solidFill>
                  <a:srgbClr val="000000"/>
                </a:solidFill>
                <a:effectLst/>
                <a:latin typeface="CMR12"/>
              </a:rPr>
              <a:t>, 2014; BORGHINI </a:t>
            </a:r>
            <a:r>
              <a:rPr lang="en-US" sz="1800" b="0" i="1" dirty="0">
                <a:solidFill>
                  <a:srgbClr val="000000"/>
                </a:solidFill>
                <a:effectLst/>
                <a:latin typeface="CMTI12"/>
              </a:rPr>
              <a:t>et al.</a:t>
            </a:r>
            <a:r>
              <a:rPr lang="en-US" sz="1800" b="0" i="0" dirty="0">
                <a:solidFill>
                  <a:srgbClr val="000000"/>
                </a:solidFill>
                <a:effectLst/>
                <a:latin typeface="CMR12"/>
              </a:rPr>
              <a:t>, 2014).</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1" i="0" dirty="0">
                <a:solidFill>
                  <a:srgbClr val="000000"/>
                </a:solidFill>
                <a:effectLst/>
                <a:latin typeface="CMB10"/>
              </a:rPr>
              <a:t>Methods based on subjective questionnaires</a:t>
            </a:r>
            <a:br>
              <a:rPr lang="en-US" sz="1800" b="1" i="0" dirty="0">
                <a:solidFill>
                  <a:srgbClr val="000000"/>
                </a:solidFill>
                <a:effectLst/>
                <a:latin typeface="CMB10"/>
              </a:rPr>
            </a:br>
            <a:r>
              <a:rPr lang="en-US" sz="1800" b="1" i="0" dirty="0">
                <a:solidFill>
                  <a:srgbClr val="000000"/>
                </a:solidFill>
                <a:effectLst/>
                <a:latin typeface="CMB10"/>
              </a:rPr>
              <a:t>• </a:t>
            </a:r>
            <a:r>
              <a:rPr lang="en-US" sz="1800" b="0" i="0" dirty="0">
                <a:solidFill>
                  <a:srgbClr val="000000"/>
                </a:solidFill>
                <a:effectLst/>
                <a:latin typeface="CMR12"/>
              </a:rPr>
              <a:t>The use of subjective questionnaires to assess mental workload has been extensively discussed in the literature (SANDERS; MCCORMICK, 1998; STANTON </a:t>
            </a:r>
            <a:r>
              <a:rPr lang="en-US" sz="1800" b="0" i="1" dirty="0">
                <a:solidFill>
                  <a:srgbClr val="000000"/>
                </a:solidFill>
                <a:effectLst/>
                <a:latin typeface="CMTI12"/>
              </a:rPr>
              <a:t>et al.</a:t>
            </a:r>
            <a:r>
              <a:rPr lang="en-US" sz="1800" b="0" i="0" dirty="0">
                <a:solidFill>
                  <a:srgbClr val="000000"/>
                </a:solidFill>
                <a:effectLst/>
                <a:latin typeface="CMR12"/>
              </a:rPr>
              <a:t>, 2004).</a:t>
            </a:r>
            <a:br>
              <a:rPr lang="en-US" sz="1800" b="0" i="0" dirty="0">
                <a:solidFill>
                  <a:srgbClr val="000000"/>
                </a:solidFill>
                <a:effectLst/>
                <a:latin typeface="CMR12"/>
              </a:rPr>
            </a:br>
            <a:r>
              <a:rPr lang="en-US" sz="1800" b="0" i="0" dirty="0">
                <a:solidFill>
                  <a:srgbClr val="000000"/>
                </a:solidFill>
                <a:effectLst/>
                <a:latin typeface="CMR12"/>
              </a:rPr>
              <a:t>They are sensitive to perceived difficulty, automation, concurrent activities and demand for multiple resources. The questionnaires can be unidimensional, which are more </a:t>
            </a:r>
            <a:r>
              <a:rPr lang="en-US" sz="1800" b="0" i="0" dirty="0" err="1">
                <a:solidFill>
                  <a:srgbClr val="000000"/>
                </a:solidFill>
                <a:effectLst/>
                <a:latin typeface="CMR12"/>
              </a:rPr>
              <a:t>straighforward</a:t>
            </a:r>
            <a:r>
              <a:rPr lang="en-US" sz="1800" b="0" i="0" dirty="0">
                <a:solidFill>
                  <a:srgbClr val="000000"/>
                </a:solidFill>
                <a:effectLst/>
                <a:latin typeface="CMR12"/>
              </a:rPr>
              <a:t> but has only a general workload score.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It is discussed if one should only use subjective measures to measure MWL (SANDERS; MCCORMICK, 1998; STANTON </a:t>
            </a:r>
            <a:r>
              <a:rPr lang="en-US" sz="1800" b="0" i="1" dirty="0">
                <a:solidFill>
                  <a:srgbClr val="000000"/>
                </a:solidFill>
                <a:effectLst/>
                <a:latin typeface="CMTI12"/>
              </a:rPr>
              <a:t>et al.</a:t>
            </a:r>
            <a:r>
              <a:rPr lang="en-US" sz="1800" b="0" i="0" dirty="0">
                <a:solidFill>
                  <a:srgbClr val="000000"/>
                </a:solidFill>
                <a:effectLst/>
                <a:latin typeface="CMR12"/>
              </a:rPr>
              <a:t>, 2004). They are sensitive to perceived difficulty, automation, concurrent activities and demand for multiple resources. These tests can</a:t>
            </a:r>
            <a:br>
              <a:rPr lang="en-US" sz="1800" b="0" i="0" dirty="0">
                <a:solidFill>
                  <a:srgbClr val="000000"/>
                </a:solidFill>
                <a:effectLst/>
                <a:latin typeface="CMR12"/>
              </a:rPr>
            </a:br>
            <a:r>
              <a:rPr lang="en-US" sz="1800" b="0" i="0" dirty="0">
                <a:solidFill>
                  <a:srgbClr val="000000"/>
                </a:solidFill>
                <a:effectLst/>
                <a:latin typeface="CMR12"/>
              </a:rPr>
              <a:t>be unidimensional, which are more </a:t>
            </a:r>
            <a:r>
              <a:rPr lang="en-US" sz="1800" b="0" i="0" dirty="0" err="1">
                <a:solidFill>
                  <a:srgbClr val="000000"/>
                </a:solidFill>
                <a:effectLst/>
                <a:latin typeface="CMR12"/>
              </a:rPr>
              <a:t>straighforward</a:t>
            </a:r>
            <a:r>
              <a:rPr lang="en-US" sz="1800" b="0" i="0" dirty="0">
                <a:solidFill>
                  <a:srgbClr val="000000"/>
                </a:solidFill>
                <a:effectLst/>
                <a:latin typeface="CMR12"/>
              </a:rPr>
              <a:t> but has only a general workload score (STANTON </a:t>
            </a:r>
            <a:r>
              <a:rPr lang="en-US" sz="1800" b="0" i="1" dirty="0">
                <a:solidFill>
                  <a:srgbClr val="000000"/>
                </a:solidFill>
                <a:effectLst/>
                <a:latin typeface="CMTI12"/>
              </a:rPr>
              <a:t>et al.</a:t>
            </a:r>
            <a:r>
              <a:rPr lang="en-US" sz="1800" b="0" i="0" dirty="0">
                <a:solidFill>
                  <a:srgbClr val="000000"/>
                </a:solidFill>
                <a:effectLst/>
                <a:latin typeface="CMR12"/>
              </a:rPr>
              <a:t>, 2004),or multidimensional. Examples of multidimensional questionnaires are the Subjective Workload Assessment Technique (SWAT) and the NASA Task Load Index (NASA-TLX). SWAT decomposes the mental in three dimensions: time load, mental effort load, and psychological stress. NASA-TLX, a questionnaire created by Hart e </a:t>
            </a:r>
            <a:r>
              <a:rPr lang="en-US" sz="1800" b="0" i="0" dirty="0" err="1">
                <a:solidFill>
                  <a:srgbClr val="000000"/>
                </a:solidFill>
                <a:effectLst/>
                <a:latin typeface="CMR12"/>
              </a:rPr>
              <a:t>Staveland</a:t>
            </a:r>
            <a:r>
              <a:rPr lang="en-US" sz="1800" b="0" i="0" dirty="0">
                <a:solidFill>
                  <a:srgbClr val="000000"/>
                </a:solidFill>
                <a:effectLst/>
                <a:latin typeface="CMR12"/>
              </a:rPr>
              <a:t> (1988), uses six dimensions, as described in Table 2.1. These questionnaires were proposed to evaluate only one task/activity. If the user has performed two tasks (a primary and secondary task), he/she should be oriented to answer about the primary task, not a combination of both (SANDERS; MCCORMICK, 1998).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Finally, it is essential to highlight that, to have a comprehensive evaluation of the mental workload, not to choose only one method, but to combine methods from the three classes (task performance, physiological measurements and subjective questionnaires). Mental workload is multidimensional and can reflect partially or differently in each method (SANDERS; MCCORMICK, 1998).</a:t>
            </a:r>
            <a:r>
              <a:rPr lang="en-US" dirty="0"/>
              <a:t> </a:t>
            </a:r>
            <a:br>
              <a:rPr lang="en-US" dirty="0"/>
            </a:b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6065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b="0" i="0" dirty="0">
                <a:solidFill>
                  <a:srgbClr val="000000"/>
                </a:solidFill>
                <a:effectLst/>
                <a:latin typeface="CMR12"/>
              </a:rPr>
              <a:t>• Mental workload is one of the main concepts studied in Human Factors (STANTON </a:t>
            </a:r>
            <a:r>
              <a:rPr lang="en-US" sz="1800" b="0" i="1" dirty="0">
                <a:solidFill>
                  <a:srgbClr val="000000"/>
                </a:solidFill>
                <a:effectLst/>
                <a:latin typeface="CMTI12"/>
              </a:rPr>
              <a:t>et al.</a:t>
            </a:r>
            <a:r>
              <a:rPr lang="en-US" sz="1800" b="0" i="0" dirty="0">
                <a:solidFill>
                  <a:srgbClr val="000000"/>
                </a:solidFill>
                <a:effectLst/>
                <a:latin typeface="CMR12"/>
              </a:rPr>
              <a:t>, 2004).</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In order to explain it, Stanton </a:t>
            </a:r>
            <a:r>
              <a:rPr lang="en-US" sz="1800" b="0" i="1" dirty="0">
                <a:solidFill>
                  <a:srgbClr val="000000"/>
                </a:solidFill>
                <a:effectLst/>
                <a:latin typeface="CMTI12"/>
              </a:rPr>
              <a:t>et al. </a:t>
            </a:r>
            <a:r>
              <a:rPr lang="en-US" sz="1800" b="0" i="0" dirty="0">
                <a:solidFill>
                  <a:srgbClr val="000000"/>
                </a:solidFill>
                <a:effectLst/>
                <a:latin typeface="CMR12"/>
              </a:rPr>
              <a:t>(2004) propose an analogy with the concept of physical workload. When an athlete must lift a dumbbell (one of those gym weights bars), the strength demand from the athlete is proportional to the dumbbell’s mass being lifted. If the dumbbell is lighter than the athlete’s capability, it is easy enough for him to lift it. If the athlete is strong enough to carry the dumbbell, he does not feel a physical demand bigger than his capabilities. In this case, the physical workload of this activity is appropriately fitted for this athlete. Two things can happen if the dumbbell is heavier than the athlete’s capability. Either the athlete adapts to lift the dumbbell using tools (adjust the strategy), or the dumbbell is not lifted completely (performance degrades). This situation corresponds to the case of a operator executing a task, which is not fitted for his capabilities.</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The mental workload is similar to the physical workload but refers to the mental capacity necessary to perform a task. Each human being has a finite mental capacity. When the mental demand is higher than the operator’s capacity, the person needs to adapt to finish the task, or the overall performance of the task is compromised. Otherwise, if the mental workload is too low, the operator may get bored and easily distracted and could also fail or not process the task’s information.</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It is important to say that mental workload is unique within each individual. It is influenced by the operator perception and also by other factors outside the task itself.</a:t>
            </a:r>
            <a:br>
              <a:rPr lang="en-US" sz="1800" b="0" i="0" dirty="0">
                <a:solidFill>
                  <a:srgbClr val="000000"/>
                </a:solidFill>
                <a:effectLst/>
                <a:latin typeface="CMR12"/>
              </a:rPr>
            </a:br>
            <a:r>
              <a:rPr lang="en-US" sz="1800" b="0" i="0" dirty="0">
                <a:solidFill>
                  <a:srgbClr val="000000"/>
                </a:solidFill>
                <a:effectLst/>
                <a:latin typeface="CMR12"/>
              </a:rPr>
              <a:t>These factor can be more related to the operator (like its skill, age, education, training) or the environment (like noise, heat and toxicity) (CAIN, 2007; FALLAHI </a:t>
            </a:r>
            <a:r>
              <a:rPr lang="en-US" sz="1800" b="0" i="1" dirty="0">
                <a:solidFill>
                  <a:srgbClr val="000000"/>
                </a:solidFill>
                <a:effectLst/>
                <a:latin typeface="CMTI12"/>
              </a:rPr>
              <a:t>et al.</a:t>
            </a:r>
            <a:r>
              <a:rPr lang="en-US" sz="1800" b="0" i="0" dirty="0">
                <a:solidFill>
                  <a:srgbClr val="000000"/>
                </a:solidFill>
                <a:effectLst/>
                <a:latin typeface="CMR12"/>
              </a:rPr>
              <a:t>, 2016;</a:t>
            </a:r>
            <a:br>
              <a:rPr lang="en-US" sz="1800" b="0" i="0" dirty="0">
                <a:solidFill>
                  <a:srgbClr val="000000"/>
                </a:solidFill>
                <a:effectLst/>
                <a:latin typeface="CMR12"/>
              </a:rPr>
            </a:br>
            <a:r>
              <a:rPr lang="en-US" sz="1800" b="0" i="0" dirty="0">
                <a:solidFill>
                  <a:srgbClr val="000000"/>
                </a:solidFill>
                <a:effectLst/>
                <a:latin typeface="CMR12"/>
              </a:rPr>
              <a:t>CARDOSO; GONTIJO, 2012).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The mental workload is not a quantitative resource or something that one can directly measure, but several different methods have been proposed in the literature to infer it. Figure 2.2 illustrates three different classes of methods used to evaluate mental workload: methods based on task performance, methods based on physiological measures and methods based on subjective questionnaires.</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1" i="0" dirty="0">
                <a:solidFill>
                  <a:srgbClr val="000000"/>
                </a:solidFill>
                <a:effectLst/>
                <a:latin typeface="CMB10"/>
              </a:rPr>
              <a:t>Methods based on task performance</a:t>
            </a:r>
            <a:br>
              <a:rPr lang="en-US" sz="1800" b="1" i="0" dirty="0">
                <a:solidFill>
                  <a:srgbClr val="000000"/>
                </a:solidFill>
                <a:effectLst/>
                <a:latin typeface="CMB10"/>
              </a:rPr>
            </a:br>
            <a:r>
              <a:rPr lang="en-US" sz="1800" b="1" i="0" dirty="0">
                <a:solidFill>
                  <a:srgbClr val="000000"/>
                </a:solidFill>
                <a:effectLst/>
                <a:latin typeface="CMB10"/>
              </a:rPr>
              <a:t>• </a:t>
            </a:r>
            <a:r>
              <a:rPr lang="en-US" sz="1800" b="0" i="0" dirty="0">
                <a:solidFill>
                  <a:srgbClr val="000000"/>
                </a:solidFill>
                <a:effectLst/>
                <a:latin typeface="CMR12"/>
              </a:rPr>
              <a:t>If the mental workload influences the task performance, it would be possible to infer it using the performance’s variation of a task. Because there are cases where the user’s mental capacity is too high for only one task, a common approach is to add a secondary task. In this case, the user is asked to maintain a good performance level and still try to execute both tasks. Both tasks should use the same skills (STANTON </a:t>
            </a:r>
            <a:r>
              <a:rPr lang="en-US" sz="1800" b="0" i="1" dirty="0">
                <a:solidFill>
                  <a:srgbClr val="000000"/>
                </a:solidFill>
                <a:effectLst/>
                <a:latin typeface="CMTI12"/>
              </a:rPr>
              <a:t>et al.</a:t>
            </a:r>
            <a:r>
              <a:rPr lang="en-US" sz="1800" b="0" i="0" dirty="0">
                <a:solidFill>
                  <a:srgbClr val="000000"/>
                </a:solidFill>
                <a:effectLst/>
                <a:latin typeface="CMR12"/>
              </a:rPr>
              <a:t>, 2004; SANDERS; MCCORMICK, 1998).</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For example, an experiment to assess mental workload in a flight simulator may use two tasks. The primary task is to fly the aircraft while maintaining a performance level. The second is something simple, like mentally summing two random numbers that appear on the screen. If the numbers’ sum is odd, the pilot should press the left arrow key on the keyboard, otherwise should press the right arrow key. If the pilot’s performance in the secondary task is too low, it means that the mental demand from the first task is too high to pay attention to the second task (MOHANAVELU </a:t>
            </a:r>
            <a:r>
              <a:rPr lang="en-US" sz="1800" b="0" i="1" dirty="0">
                <a:solidFill>
                  <a:srgbClr val="000000"/>
                </a:solidFill>
                <a:effectLst/>
                <a:latin typeface="CMTI12"/>
              </a:rPr>
              <a:t>et al.</a:t>
            </a:r>
            <a:r>
              <a:rPr lang="en-US" sz="1800" b="0" i="0" dirty="0">
                <a:solidFill>
                  <a:srgbClr val="000000"/>
                </a:solidFill>
                <a:effectLst/>
                <a:latin typeface="CMR12"/>
              </a:rPr>
              <a:t>, 2020).</a:t>
            </a:r>
          </a:p>
          <a:p>
            <a:pPr marL="0" lvl="0" indent="0" algn="l" rtl="0">
              <a:spcBef>
                <a:spcPts val="0"/>
              </a:spcBef>
              <a:spcAft>
                <a:spcPts val="0"/>
              </a:spcAft>
              <a:buNone/>
            </a:pPr>
            <a:br>
              <a:rPr lang="en-US" sz="1800" b="0" i="0" dirty="0">
                <a:solidFill>
                  <a:srgbClr val="000000"/>
                </a:solidFill>
                <a:effectLst/>
                <a:latin typeface="CMR12"/>
              </a:rPr>
            </a:br>
            <a:r>
              <a:rPr lang="en-US" sz="1800" b="1" i="0" dirty="0">
                <a:solidFill>
                  <a:srgbClr val="000000"/>
                </a:solidFill>
                <a:effectLst/>
                <a:latin typeface="CMB10"/>
              </a:rPr>
              <a:t>Methods based on physiological measurements</a:t>
            </a:r>
            <a:br>
              <a:rPr lang="en-US" sz="1800" b="1" i="0" dirty="0">
                <a:solidFill>
                  <a:srgbClr val="000000"/>
                </a:solidFill>
                <a:effectLst/>
                <a:latin typeface="CMB10"/>
              </a:rPr>
            </a:br>
            <a:r>
              <a:rPr lang="en-US" sz="1800" b="1" i="0" dirty="0">
                <a:solidFill>
                  <a:srgbClr val="000000"/>
                </a:solidFill>
                <a:effectLst/>
                <a:latin typeface="CMB10"/>
              </a:rPr>
              <a:t>• </a:t>
            </a:r>
            <a:r>
              <a:rPr lang="en-US" sz="1800" b="0" i="0" dirty="0">
                <a:solidFill>
                  <a:srgbClr val="000000"/>
                </a:solidFill>
                <a:effectLst/>
                <a:latin typeface="CMR12"/>
              </a:rPr>
              <a:t>Many physiological measurements can be used to assess mental workload. The most common ones are heart and brain activity (CHAKLADAR </a:t>
            </a:r>
            <a:r>
              <a:rPr lang="en-US" sz="1800" b="0" i="1" dirty="0">
                <a:solidFill>
                  <a:srgbClr val="000000"/>
                </a:solidFill>
                <a:effectLst/>
                <a:latin typeface="CMTI12"/>
              </a:rPr>
              <a:t>et al.</a:t>
            </a:r>
            <a:r>
              <a:rPr lang="en-US" sz="1800" b="0" i="0" dirty="0">
                <a:solidFill>
                  <a:srgbClr val="000000"/>
                </a:solidFill>
                <a:effectLst/>
                <a:latin typeface="CMR12"/>
              </a:rPr>
              <a:t>, 2020; ORLANDI;</a:t>
            </a:r>
            <a:br>
              <a:rPr lang="en-US" sz="1800" b="0" i="0" dirty="0">
                <a:solidFill>
                  <a:srgbClr val="000000"/>
                </a:solidFill>
                <a:effectLst/>
                <a:latin typeface="CMR12"/>
              </a:rPr>
            </a:br>
            <a:r>
              <a:rPr lang="en-US" sz="1800" b="0" i="0" dirty="0">
                <a:solidFill>
                  <a:srgbClr val="000000"/>
                </a:solidFill>
                <a:effectLst/>
                <a:latin typeface="CMR12"/>
              </a:rPr>
              <a:t>BROOKS, 2018), skin conductance, eye movement and pupillary contraction (STANTON </a:t>
            </a:r>
            <a:r>
              <a:rPr lang="en-US" sz="1800" b="0" i="1" dirty="0">
                <a:solidFill>
                  <a:srgbClr val="000000"/>
                </a:solidFill>
                <a:effectLst/>
                <a:latin typeface="CMTI12"/>
              </a:rPr>
              <a:t>et al.</a:t>
            </a:r>
            <a:r>
              <a:rPr lang="en-US" sz="1800" b="0" i="0" dirty="0">
                <a:solidFill>
                  <a:srgbClr val="000000"/>
                </a:solidFill>
                <a:effectLst/>
                <a:latin typeface="CMR12"/>
              </a:rPr>
              <a:t>, 2004; RODR´IGUEZ </a:t>
            </a:r>
            <a:r>
              <a:rPr lang="en-US" sz="1800" b="0" i="1" dirty="0">
                <a:solidFill>
                  <a:srgbClr val="000000"/>
                </a:solidFill>
                <a:effectLst/>
                <a:latin typeface="CMTI12"/>
              </a:rPr>
              <a:t>et al.</a:t>
            </a:r>
            <a:r>
              <a:rPr lang="en-US" sz="1800" b="0" i="0" dirty="0">
                <a:solidFill>
                  <a:srgbClr val="000000"/>
                </a:solidFill>
                <a:effectLst/>
                <a:latin typeface="CMR12"/>
              </a:rPr>
              <a:t>, 2015). These measurements are considered an</a:t>
            </a:r>
            <a:br>
              <a:rPr lang="en-US" sz="1800" b="0" i="0" dirty="0">
                <a:solidFill>
                  <a:srgbClr val="000000"/>
                </a:solidFill>
                <a:effectLst/>
                <a:latin typeface="CMR12"/>
              </a:rPr>
            </a:br>
            <a:r>
              <a:rPr lang="en-US" sz="1800" b="0" i="0" dirty="0">
                <a:solidFill>
                  <a:srgbClr val="000000"/>
                </a:solidFill>
                <a:effectLst/>
                <a:latin typeface="CMR12"/>
              </a:rPr>
              <a:t>unbiased assessment method (FALLAHI </a:t>
            </a:r>
            <a:r>
              <a:rPr lang="en-US" sz="1800" b="0" i="1" dirty="0">
                <a:solidFill>
                  <a:srgbClr val="000000"/>
                </a:solidFill>
                <a:effectLst/>
                <a:latin typeface="CMTI12"/>
              </a:rPr>
              <a:t>et al.</a:t>
            </a:r>
            <a:r>
              <a:rPr lang="en-US" sz="1800" b="0" i="0" dirty="0">
                <a:solidFill>
                  <a:srgbClr val="000000"/>
                </a:solidFill>
                <a:effectLst/>
                <a:latin typeface="CMR12"/>
              </a:rPr>
              <a:t>, 2016). It is recommended to evaluate them alongside another method, as they can be influenced by unknown variables and</a:t>
            </a:r>
            <a:br>
              <a:rPr lang="en-US" sz="1800" b="0" i="0" dirty="0">
                <a:solidFill>
                  <a:srgbClr val="000000"/>
                </a:solidFill>
                <a:effectLst/>
                <a:latin typeface="CMR12"/>
              </a:rPr>
            </a:br>
            <a:r>
              <a:rPr lang="en-US" sz="1800" b="0" i="0" dirty="0">
                <a:solidFill>
                  <a:srgbClr val="000000"/>
                </a:solidFill>
                <a:effectLst/>
                <a:latin typeface="CMR12"/>
              </a:rPr>
              <a:t>external factors.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This work uses heart activity, obtained from an electrocardiogram (ECG) sensor, and electrodermal activity, obtained from a galvanic skin response (GSR) sensor, as physiological measurements to assess mental workload.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The electrocardiogram (ECG) is a recording of the heart’s electrical activity. From it, it is possible to determine the intervals between heartbeats and the corresponding frequency (heart rate, HR). Another common variable is the heart rate standard deviation (heart rate variability, HRV) (CAIN, 2007). The heart activity is controlled by the sympathetic and parasympathetic nervous systems (STANTON </a:t>
            </a:r>
            <a:r>
              <a:rPr lang="en-US" sz="1800" b="0" i="1" dirty="0">
                <a:solidFill>
                  <a:srgbClr val="000000"/>
                </a:solidFill>
                <a:effectLst/>
                <a:latin typeface="CMTI12"/>
              </a:rPr>
              <a:t>et al.</a:t>
            </a:r>
            <a:r>
              <a:rPr lang="en-US" sz="1800" b="0" i="0" dirty="0">
                <a:solidFill>
                  <a:srgbClr val="000000"/>
                </a:solidFill>
                <a:effectLst/>
                <a:latin typeface="CMR12"/>
              </a:rPr>
              <a:t>, 2004). During a task, the heart activity changes with the mental demand of the task. The heart rate is expected to increase with the mental workload, while the heart rate variability is expected to decrease. These are consequences of two reactions in our system when in a mental demand situation (STANTON </a:t>
            </a:r>
            <a:r>
              <a:rPr lang="en-US" sz="1800" b="0" i="1" dirty="0">
                <a:solidFill>
                  <a:srgbClr val="000000"/>
                </a:solidFill>
                <a:effectLst/>
                <a:latin typeface="CMTI12"/>
              </a:rPr>
              <a:t>et al.</a:t>
            </a:r>
            <a:r>
              <a:rPr lang="en-US" sz="1800" b="0" i="0" dirty="0">
                <a:solidFill>
                  <a:srgbClr val="000000"/>
                </a:solidFill>
                <a:effectLst/>
                <a:latin typeface="CMR12"/>
              </a:rPr>
              <a:t>, 2004): a decrease in the parasympathetic nervous system activity and an increase in sympathetic nervous system activity. The ECG is a simple and non-invasive method used in many experiments to evaluate mental workload and other human factors’ (MOHANAVELU </a:t>
            </a:r>
            <a:r>
              <a:rPr lang="en-US" sz="1800" b="0" i="1" dirty="0">
                <a:solidFill>
                  <a:srgbClr val="000000"/>
                </a:solidFill>
                <a:effectLst/>
                <a:latin typeface="CMTI12"/>
              </a:rPr>
              <a:t>et al.</a:t>
            </a:r>
            <a:r>
              <a:rPr lang="en-US" sz="1800" b="0" i="0" dirty="0">
                <a:solidFill>
                  <a:srgbClr val="000000"/>
                </a:solidFill>
                <a:effectLst/>
                <a:latin typeface="CMR12"/>
              </a:rPr>
              <a:t>, 2020; MANSIKKA </a:t>
            </a:r>
            <a:r>
              <a:rPr lang="en-US" sz="1800" b="0" i="1" dirty="0">
                <a:solidFill>
                  <a:srgbClr val="000000"/>
                </a:solidFill>
                <a:effectLst/>
                <a:latin typeface="CMTI12"/>
              </a:rPr>
              <a:t>et al.</a:t>
            </a:r>
            <a:r>
              <a:rPr lang="en-US" sz="1800" b="0" i="0" dirty="0">
                <a:solidFill>
                  <a:srgbClr val="000000"/>
                </a:solidFill>
                <a:effectLst/>
                <a:latin typeface="CMR12"/>
              </a:rPr>
              <a:t>, 2016; ZHANG </a:t>
            </a:r>
            <a:r>
              <a:rPr lang="en-US" sz="1800" b="0" i="1" dirty="0">
                <a:solidFill>
                  <a:srgbClr val="000000"/>
                </a:solidFill>
                <a:effectLst/>
                <a:latin typeface="CMTI12"/>
              </a:rPr>
              <a:t>et al.</a:t>
            </a:r>
            <a:r>
              <a:rPr lang="en-US" sz="1800" b="0" i="0" dirty="0">
                <a:solidFill>
                  <a:srgbClr val="000000"/>
                </a:solidFill>
                <a:effectLst/>
                <a:latin typeface="CMR12"/>
              </a:rPr>
              <a:t>, 2014).</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The skin electrodermal activity is affected by the person’s sweating and the level of moisture in the environment. It can be used to reveal changes in our sympathetic system (NOURBAKHSH </a:t>
            </a:r>
            <a:r>
              <a:rPr lang="en-US" sz="1800" b="0" i="1" dirty="0">
                <a:solidFill>
                  <a:srgbClr val="000000"/>
                </a:solidFill>
                <a:effectLst/>
                <a:latin typeface="CMTI12"/>
              </a:rPr>
              <a:t>et al.</a:t>
            </a:r>
            <a:r>
              <a:rPr lang="en-US" sz="1800" b="0" i="0" dirty="0">
                <a:solidFill>
                  <a:srgbClr val="000000"/>
                </a:solidFill>
                <a:effectLst/>
                <a:latin typeface="CMR12"/>
              </a:rPr>
              <a:t>, 2012; SHI </a:t>
            </a:r>
            <a:r>
              <a:rPr lang="en-US" sz="1800" b="0" i="1" dirty="0">
                <a:solidFill>
                  <a:srgbClr val="000000"/>
                </a:solidFill>
                <a:effectLst/>
                <a:latin typeface="CMTI12"/>
              </a:rPr>
              <a:t>et al.</a:t>
            </a:r>
            <a:r>
              <a:rPr lang="en-US" sz="1800" b="0" i="0" dirty="0">
                <a:solidFill>
                  <a:srgbClr val="000000"/>
                </a:solidFill>
                <a:effectLst/>
                <a:latin typeface="CMR12"/>
              </a:rPr>
              <a:t>, 2007). It has been used in the literature as an assessment method for stress and arousal (NOURBAKHSH </a:t>
            </a:r>
            <a:r>
              <a:rPr lang="en-US" sz="1800" b="0" i="1" dirty="0">
                <a:solidFill>
                  <a:srgbClr val="000000"/>
                </a:solidFill>
                <a:effectLst/>
                <a:latin typeface="CMTI12"/>
              </a:rPr>
              <a:t>et al.</a:t>
            </a:r>
            <a:r>
              <a:rPr lang="en-US" sz="1800" b="0" i="0" dirty="0">
                <a:solidFill>
                  <a:srgbClr val="000000"/>
                </a:solidFill>
                <a:effectLst/>
                <a:latin typeface="CMR12"/>
              </a:rPr>
              <a:t>, 2012; STANTON </a:t>
            </a:r>
            <a:r>
              <a:rPr lang="en-US" sz="1800" b="0" i="1" dirty="0">
                <a:solidFill>
                  <a:srgbClr val="000000"/>
                </a:solidFill>
                <a:effectLst/>
                <a:latin typeface="CMTI12"/>
              </a:rPr>
              <a:t>et al.</a:t>
            </a:r>
            <a:r>
              <a:rPr lang="en-US" sz="1800" b="0" i="0" dirty="0">
                <a:solidFill>
                  <a:srgbClr val="000000"/>
                </a:solidFill>
                <a:effectLst/>
                <a:latin typeface="CMR12"/>
              </a:rPr>
              <a:t>, 2004; SHI </a:t>
            </a:r>
            <a:r>
              <a:rPr lang="en-US" sz="1800" b="0" i="1" dirty="0">
                <a:solidFill>
                  <a:srgbClr val="000000"/>
                </a:solidFill>
                <a:effectLst/>
                <a:latin typeface="CMTI12"/>
              </a:rPr>
              <a:t>et al.</a:t>
            </a:r>
            <a:r>
              <a:rPr lang="en-US" sz="1800" b="0" i="0" dirty="0">
                <a:solidFill>
                  <a:srgbClr val="000000"/>
                </a:solidFill>
                <a:effectLst/>
                <a:latin typeface="CMR12"/>
              </a:rPr>
              <a:t>, 2007), the usability of human-computer systems (SHI </a:t>
            </a:r>
            <a:r>
              <a:rPr lang="en-US" sz="1800" b="0" i="1" dirty="0">
                <a:solidFill>
                  <a:srgbClr val="000000"/>
                </a:solidFill>
                <a:effectLst/>
                <a:latin typeface="CMTI12"/>
              </a:rPr>
              <a:t>et al.</a:t>
            </a:r>
            <a:r>
              <a:rPr lang="en-US" sz="1800" b="0" i="0" dirty="0">
                <a:solidFill>
                  <a:srgbClr val="000000"/>
                </a:solidFill>
                <a:effectLst/>
                <a:latin typeface="CMR12"/>
              </a:rPr>
              <a:t>, 2007) and also mental workload (ZHANG </a:t>
            </a:r>
            <a:r>
              <a:rPr lang="en-US" sz="1800" b="0" i="1" dirty="0">
                <a:solidFill>
                  <a:srgbClr val="000000"/>
                </a:solidFill>
                <a:effectLst/>
                <a:latin typeface="CMTI12"/>
              </a:rPr>
              <a:t>et al.</a:t>
            </a:r>
            <a:r>
              <a:rPr lang="en-US" sz="1800" b="0" i="0" dirty="0">
                <a:solidFill>
                  <a:srgbClr val="000000"/>
                </a:solidFill>
                <a:effectLst/>
                <a:latin typeface="CMR12"/>
              </a:rPr>
              <a:t>, 2014; BORGHINI </a:t>
            </a:r>
            <a:r>
              <a:rPr lang="en-US" sz="1800" b="0" i="1" dirty="0">
                <a:solidFill>
                  <a:srgbClr val="000000"/>
                </a:solidFill>
                <a:effectLst/>
                <a:latin typeface="CMTI12"/>
              </a:rPr>
              <a:t>et al.</a:t>
            </a:r>
            <a:r>
              <a:rPr lang="en-US" sz="1800" b="0" i="0" dirty="0">
                <a:solidFill>
                  <a:srgbClr val="000000"/>
                </a:solidFill>
                <a:effectLst/>
                <a:latin typeface="CMR12"/>
              </a:rPr>
              <a:t>, 2014).</a:t>
            </a:r>
            <a:br>
              <a:rPr lang="en-US" sz="1800" b="0" i="0" dirty="0">
                <a:solidFill>
                  <a:srgbClr val="000000"/>
                </a:solidFill>
                <a:effectLst/>
                <a:latin typeface="CMR12"/>
              </a:rPr>
            </a:br>
            <a:endParaRPr lang="en-US" sz="1800" b="0" i="0" dirty="0">
              <a:solidFill>
                <a:srgbClr val="000000"/>
              </a:solidFill>
              <a:effectLst/>
              <a:latin typeface="CMR12"/>
            </a:endParaRPr>
          </a:p>
          <a:p>
            <a:pPr marL="0" lvl="0" indent="0" algn="l" rtl="0">
              <a:spcBef>
                <a:spcPts val="0"/>
              </a:spcBef>
              <a:spcAft>
                <a:spcPts val="0"/>
              </a:spcAft>
              <a:buNone/>
            </a:pPr>
            <a:r>
              <a:rPr lang="en-US" sz="1800" b="1" i="0" dirty="0">
                <a:solidFill>
                  <a:srgbClr val="000000"/>
                </a:solidFill>
                <a:effectLst/>
                <a:latin typeface="CMB10"/>
              </a:rPr>
              <a:t>Methods based on subjective questionnaires</a:t>
            </a:r>
            <a:br>
              <a:rPr lang="en-US" sz="1800" b="1" i="0" dirty="0">
                <a:solidFill>
                  <a:srgbClr val="000000"/>
                </a:solidFill>
                <a:effectLst/>
                <a:latin typeface="CMB10"/>
              </a:rPr>
            </a:br>
            <a:r>
              <a:rPr lang="en-US" sz="1800" b="1" i="0" dirty="0">
                <a:solidFill>
                  <a:srgbClr val="000000"/>
                </a:solidFill>
                <a:effectLst/>
                <a:latin typeface="CMB10"/>
              </a:rPr>
              <a:t>• </a:t>
            </a:r>
            <a:r>
              <a:rPr lang="en-US" sz="1800" b="0" i="0" dirty="0">
                <a:solidFill>
                  <a:srgbClr val="000000"/>
                </a:solidFill>
                <a:effectLst/>
                <a:latin typeface="CMR12"/>
              </a:rPr>
              <a:t>The use of subjective questionnaires to assess mental workload has been extensively discussed in the literature (SANDERS; MCCORMICK, 1998; STANTON </a:t>
            </a:r>
            <a:r>
              <a:rPr lang="en-US" sz="1800" b="0" i="1" dirty="0">
                <a:solidFill>
                  <a:srgbClr val="000000"/>
                </a:solidFill>
                <a:effectLst/>
                <a:latin typeface="CMTI12"/>
              </a:rPr>
              <a:t>et al.</a:t>
            </a:r>
            <a:r>
              <a:rPr lang="en-US" sz="1800" b="0" i="0" dirty="0">
                <a:solidFill>
                  <a:srgbClr val="000000"/>
                </a:solidFill>
                <a:effectLst/>
                <a:latin typeface="CMR12"/>
              </a:rPr>
              <a:t>, 2004).</a:t>
            </a:r>
            <a:br>
              <a:rPr lang="en-US" sz="1800" b="0" i="0" dirty="0">
                <a:solidFill>
                  <a:srgbClr val="000000"/>
                </a:solidFill>
                <a:effectLst/>
                <a:latin typeface="CMR12"/>
              </a:rPr>
            </a:br>
            <a:r>
              <a:rPr lang="en-US" sz="1800" b="0" i="0" dirty="0">
                <a:solidFill>
                  <a:srgbClr val="000000"/>
                </a:solidFill>
                <a:effectLst/>
                <a:latin typeface="CMR12"/>
              </a:rPr>
              <a:t>They are sensitive to perceived difficulty, automation, concurrent activities and demand for multiple resources. The questionnaires can be unidimensional, which are more </a:t>
            </a:r>
            <a:r>
              <a:rPr lang="en-US" sz="1800" b="0" i="0" dirty="0" err="1">
                <a:solidFill>
                  <a:srgbClr val="000000"/>
                </a:solidFill>
                <a:effectLst/>
                <a:latin typeface="CMR12"/>
              </a:rPr>
              <a:t>straighforward</a:t>
            </a:r>
            <a:r>
              <a:rPr lang="en-US" sz="1800" b="0" i="0" dirty="0">
                <a:solidFill>
                  <a:srgbClr val="000000"/>
                </a:solidFill>
                <a:effectLst/>
                <a:latin typeface="CMR12"/>
              </a:rPr>
              <a:t> but has only a general workload score.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It is discussed if one should only use subjective measures to measure MWL (SANDERS; MCCORMICK, 1998; STANTON </a:t>
            </a:r>
            <a:r>
              <a:rPr lang="en-US" sz="1800" b="0" i="1" dirty="0">
                <a:solidFill>
                  <a:srgbClr val="000000"/>
                </a:solidFill>
                <a:effectLst/>
                <a:latin typeface="CMTI12"/>
              </a:rPr>
              <a:t>et al.</a:t>
            </a:r>
            <a:r>
              <a:rPr lang="en-US" sz="1800" b="0" i="0" dirty="0">
                <a:solidFill>
                  <a:srgbClr val="000000"/>
                </a:solidFill>
                <a:effectLst/>
                <a:latin typeface="CMR12"/>
              </a:rPr>
              <a:t>, 2004). They are sensitive to perceived difficulty, automation, concurrent activities and demand for multiple resources. These tests can</a:t>
            </a:r>
            <a:br>
              <a:rPr lang="en-US" sz="1800" b="0" i="0" dirty="0">
                <a:solidFill>
                  <a:srgbClr val="000000"/>
                </a:solidFill>
                <a:effectLst/>
                <a:latin typeface="CMR12"/>
              </a:rPr>
            </a:br>
            <a:r>
              <a:rPr lang="en-US" sz="1800" b="0" i="0" dirty="0">
                <a:solidFill>
                  <a:srgbClr val="000000"/>
                </a:solidFill>
                <a:effectLst/>
                <a:latin typeface="CMR12"/>
              </a:rPr>
              <a:t>be unidimensional, which are more </a:t>
            </a:r>
            <a:r>
              <a:rPr lang="en-US" sz="1800" b="0" i="0" dirty="0" err="1">
                <a:solidFill>
                  <a:srgbClr val="000000"/>
                </a:solidFill>
                <a:effectLst/>
                <a:latin typeface="CMR12"/>
              </a:rPr>
              <a:t>straighforward</a:t>
            </a:r>
            <a:r>
              <a:rPr lang="en-US" sz="1800" b="0" i="0" dirty="0">
                <a:solidFill>
                  <a:srgbClr val="000000"/>
                </a:solidFill>
                <a:effectLst/>
                <a:latin typeface="CMR12"/>
              </a:rPr>
              <a:t> but has only a general workload score (STANTON </a:t>
            </a:r>
            <a:r>
              <a:rPr lang="en-US" sz="1800" b="0" i="1" dirty="0">
                <a:solidFill>
                  <a:srgbClr val="000000"/>
                </a:solidFill>
                <a:effectLst/>
                <a:latin typeface="CMTI12"/>
              </a:rPr>
              <a:t>et al.</a:t>
            </a:r>
            <a:r>
              <a:rPr lang="en-US" sz="1800" b="0" i="0" dirty="0">
                <a:solidFill>
                  <a:srgbClr val="000000"/>
                </a:solidFill>
                <a:effectLst/>
                <a:latin typeface="CMR12"/>
              </a:rPr>
              <a:t>, 2004),or multidimensional. Examples of multidimensional questionnaires are the Subjective Workload Assessment Technique (SWAT) and the NASA Task Load Index (NASA-TLX). SWAT decomposes the mental in three dimensions: time load, mental effort load, and psychological stress. NASA-TLX, a questionnaire created by Hart e </a:t>
            </a:r>
            <a:r>
              <a:rPr lang="en-US" sz="1800" b="0" i="0" dirty="0" err="1">
                <a:solidFill>
                  <a:srgbClr val="000000"/>
                </a:solidFill>
                <a:effectLst/>
                <a:latin typeface="CMR12"/>
              </a:rPr>
              <a:t>Staveland</a:t>
            </a:r>
            <a:r>
              <a:rPr lang="en-US" sz="1800" b="0" i="0" dirty="0">
                <a:solidFill>
                  <a:srgbClr val="000000"/>
                </a:solidFill>
                <a:effectLst/>
                <a:latin typeface="CMR12"/>
              </a:rPr>
              <a:t> (1988), uses six dimensions, as described in Table 2.1. These questionnaires were proposed to evaluate only one task/activity. If the user has performed two tasks (a primary and secondary task), he/she should be oriented to answer about the primary task, not a combination of both (SANDERS; MCCORMICK, 1998). </a:t>
            </a:r>
          </a:p>
          <a:p>
            <a:pPr marL="0" lvl="0" indent="0" algn="l" rtl="0">
              <a:spcBef>
                <a:spcPts val="0"/>
              </a:spcBef>
              <a:spcAft>
                <a:spcPts val="0"/>
              </a:spcAft>
              <a:buNone/>
            </a:pPr>
            <a:endParaRPr lang="en-US" sz="1800" b="0" i="0" dirty="0">
              <a:solidFill>
                <a:srgbClr val="000000"/>
              </a:solidFill>
              <a:effectLst/>
              <a:latin typeface="CMR12"/>
            </a:endParaRPr>
          </a:p>
          <a:p>
            <a:pPr marL="0" lvl="0" indent="0" algn="l" rtl="0">
              <a:spcBef>
                <a:spcPts val="0"/>
              </a:spcBef>
              <a:spcAft>
                <a:spcPts val="0"/>
              </a:spcAft>
              <a:buNone/>
            </a:pPr>
            <a:r>
              <a:rPr lang="en-US" sz="1800" b="0" i="0" dirty="0">
                <a:solidFill>
                  <a:srgbClr val="000000"/>
                </a:solidFill>
                <a:effectLst/>
                <a:latin typeface="CMR12"/>
              </a:rPr>
              <a:t>• Finally, it is essential to highlight that, to have a comprehensive evaluation of the mental workload, not to choose only one method, but to combine methods from the three classes (task performance, physiological measurements and subjective questionnaires). Mental workload is multidimensional and can reflect partially or differently in each method (SANDERS; MCCORMICK, 1998).</a:t>
            </a:r>
            <a:r>
              <a:rPr lang="en-US" dirty="0"/>
              <a:t> </a:t>
            </a:r>
            <a:br>
              <a:rPr lang="en-US" dirty="0"/>
            </a:br>
            <a:endParaRPr dirty="0"/>
          </a:p>
        </p:txBody>
      </p:sp>
      <p:sp>
        <p:nvSpPr>
          <p:cNvPr id="235" name="Google Shape;235;p2: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77444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Slide de título">
  <p:cSld name="Slide de título">
    <p:spTree>
      <p:nvGrpSpPr>
        <p:cNvPr id="1" name="Shape 13"/>
        <p:cNvGrpSpPr/>
        <p:nvPr/>
      </p:nvGrpSpPr>
      <p:grpSpPr>
        <a:xfrm>
          <a:off x="0" y="0"/>
          <a:ext cx="0" cy="0"/>
          <a:chOff x="0" y="0"/>
          <a:chExt cx="0" cy="0"/>
        </a:xfrm>
      </p:grpSpPr>
      <p:sp>
        <p:nvSpPr>
          <p:cNvPr id="14" name="Google Shape;14;p2"/>
          <p:cNvSpPr/>
          <p:nvPr/>
        </p:nvSpPr>
        <p:spPr>
          <a:xfrm>
            <a:off x="329592" y="-685800"/>
            <a:ext cx="3263900" cy="6718300"/>
          </a:xfrm>
          <a:prstGeom prst="roundRect">
            <a:avLst>
              <a:gd name="adj" fmla="val 16667"/>
            </a:avLst>
          </a:prstGeom>
          <a:solidFill>
            <a:srgbClr val="1428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15" name="Google Shape;15;p2"/>
          <p:cNvCxnSpPr/>
          <p:nvPr/>
        </p:nvCxnSpPr>
        <p:spPr>
          <a:xfrm>
            <a:off x="334950" y="6266581"/>
            <a:ext cx="9043679" cy="0"/>
          </a:xfrm>
          <a:prstGeom prst="straightConnector1">
            <a:avLst/>
          </a:prstGeom>
          <a:noFill/>
          <a:ln w="12700" cap="flat" cmpd="sng">
            <a:solidFill>
              <a:schemeClr val="dk1"/>
            </a:solidFill>
            <a:prstDash val="solid"/>
            <a:round/>
            <a:headEnd type="none" w="sm" len="sm"/>
            <a:tailEnd type="none" w="sm" len="sm"/>
          </a:ln>
        </p:spPr>
      </p:cxnSp>
      <p:pic>
        <p:nvPicPr>
          <p:cNvPr id="16" name="Google Shape;16;p2"/>
          <p:cNvPicPr preferRelativeResize="0"/>
          <p:nvPr/>
        </p:nvPicPr>
        <p:blipFill rotWithShape="1">
          <a:blip r:embed="rId2">
            <a:alphaModFix/>
          </a:blip>
          <a:srcRect/>
          <a:stretch/>
        </p:blipFill>
        <p:spPr>
          <a:xfrm>
            <a:off x="864669" y="4913194"/>
            <a:ext cx="2236562" cy="854202"/>
          </a:xfrm>
          <a:prstGeom prst="rect">
            <a:avLst/>
          </a:prstGeom>
          <a:noFill/>
          <a:ln>
            <a:noFill/>
          </a:ln>
        </p:spPr>
      </p:pic>
      <p:pic>
        <p:nvPicPr>
          <p:cNvPr id="17" name="Google Shape;17;p2"/>
          <p:cNvPicPr preferRelativeResize="0"/>
          <p:nvPr/>
        </p:nvPicPr>
        <p:blipFill rotWithShape="1">
          <a:blip r:embed="rId3">
            <a:alphaModFix/>
          </a:blip>
          <a:srcRect/>
          <a:stretch/>
        </p:blipFill>
        <p:spPr>
          <a:xfrm>
            <a:off x="556308" y="4044069"/>
            <a:ext cx="940496" cy="701417"/>
          </a:xfrm>
          <a:prstGeom prst="rect">
            <a:avLst/>
          </a:prstGeom>
          <a:noFill/>
          <a:ln>
            <a:noFill/>
          </a:ln>
        </p:spPr>
      </p:pic>
      <p:pic>
        <p:nvPicPr>
          <p:cNvPr id="18" name="Google Shape;18;p2"/>
          <p:cNvPicPr preferRelativeResize="0"/>
          <p:nvPr/>
        </p:nvPicPr>
        <p:blipFill rotWithShape="1">
          <a:blip r:embed="rId4">
            <a:alphaModFix/>
          </a:blip>
          <a:srcRect l="39543" t="19727" r="4201" b="21853"/>
          <a:stretch/>
        </p:blipFill>
        <p:spPr>
          <a:xfrm>
            <a:off x="1574077" y="4049893"/>
            <a:ext cx="1835594" cy="695594"/>
          </a:xfrm>
          <a:prstGeom prst="rect">
            <a:avLst/>
          </a:prstGeom>
          <a:noFill/>
          <a:ln>
            <a:noFill/>
          </a:ln>
        </p:spPr>
      </p:pic>
      <p:sp>
        <p:nvSpPr>
          <p:cNvPr id="19" name="Google Shape;19;p2"/>
          <p:cNvSpPr txBox="1">
            <a:spLocks noGrp="1"/>
          </p:cNvSpPr>
          <p:nvPr>
            <p:ph type="body" idx="1"/>
          </p:nvPr>
        </p:nvSpPr>
        <p:spPr>
          <a:xfrm>
            <a:off x="3885029" y="508658"/>
            <a:ext cx="5493600" cy="62865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555555"/>
              </a:buClr>
              <a:buSzPts val="1800"/>
              <a:buNone/>
              <a:defRPr sz="1800" b="1">
                <a:solidFill>
                  <a:srgbClr val="555555"/>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
          <p:cNvSpPr txBox="1">
            <a:spLocks noGrp="1"/>
          </p:cNvSpPr>
          <p:nvPr>
            <p:ph type="body" idx="2"/>
          </p:nvPr>
        </p:nvSpPr>
        <p:spPr>
          <a:xfrm>
            <a:off x="3906629" y="1980529"/>
            <a:ext cx="5472000" cy="163994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3600"/>
              <a:buNone/>
              <a:defRPr sz="3600" b="1">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2"/>
          <p:cNvSpPr txBox="1">
            <a:spLocks noGrp="1"/>
          </p:cNvSpPr>
          <p:nvPr>
            <p:ph type="body" idx="3"/>
          </p:nvPr>
        </p:nvSpPr>
        <p:spPr>
          <a:xfrm>
            <a:off x="3906629" y="4049720"/>
            <a:ext cx="5472000" cy="382587"/>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555555"/>
              </a:buClr>
              <a:buSzPts val="1800"/>
              <a:buNone/>
              <a:defRPr sz="1800" b="1">
                <a:solidFill>
                  <a:srgbClr val="555555"/>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2"/>
          <p:cNvSpPr txBox="1">
            <a:spLocks noGrp="1"/>
          </p:cNvSpPr>
          <p:nvPr>
            <p:ph type="body" idx="4"/>
          </p:nvPr>
        </p:nvSpPr>
        <p:spPr>
          <a:xfrm>
            <a:off x="3906629" y="5649913"/>
            <a:ext cx="5472000" cy="382587"/>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rgbClr val="555555"/>
              </a:buClr>
              <a:buSzPts val="1600"/>
              <a:buNone/>
              <a:defRPr sz="1600" b="1">
                <a:solidFill>
                  <a:srgbClr val="555555"/>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206"/>
        <p:cNvGrpSpPr/>
        <p:nvPr/>
      </p:nvGrpSpPr>
      <p:grpSpPr>
        <a:xfrm>
          <a:off x="0" y="0"/>
          <a:ext cx="0" cy="0"/>
          <a:chOff x="0" y="0"/>
          <a:chExt cx="0" cy="0"/>
        </a:xfrm>
      </p:grpSpPr>
      <p:sp>
        <p:nvSpPr>
          <p:cNvPr id="207" name="Google Shape;207;p27"/>
          <p:cNvSpPr txBox="1">
            <a:spLocks noGrp="1"/>
          </p:cNvSpPr>
          <p:nvPr>
            <p:ph type="title"/>
          </p:nvPr>
        </p:nvSpPr>
        <p:spPr>
          <a:xfrm>
            <a:off x="668112" y="457200"/>
            <a:ext cx="3128382"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8" name="Google Shape;208;p27"/>
          <p:cNvSpPr>
            <a:spLocks noGrp="1"/>
          </p:cNvSpPr>
          <p:nvPr>
            <p:ph type="pic" idx="2"/>
          </p:nvPr>
        </p:nvSpPr>
        <p:spPr>
          <a:xfrm>
            <a:off x="4123604" y="987427"/>
            <a:ext cx="4910435"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09" name="Google Shape;209;p27"/>
          <p:cNvSpPr txBox="1">
            <a:spLocks noGrp="1"/>
          </p:cNvSpPr>
          <p:nvPr>
            <p:ph type="body" idx="1"/>
          </p:nvPr>
        </p:nvSpPr>
        <p:spPr>
          <a:xfrm>
            <a:off x="668112" y="2057400"/>
            <a:ext cx="3128382"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10" name="Google Shape;210;p27"/>
          <p:cNvSpPr txBox="1">
            <a:spLocks noGrp="1"/>
          </p:cNvSpPr>
          <p:nvPr>
            <p:ph type="dt" idx="10"/>
          </p:nvPr>
        </p:nvSpPr>
        <p:spPr>
          <a:xfrm>
            <a:off x="666849" y="6356352"/>
            <a:ext cx="2182416"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1" name="Google Shape;211;p27"/>
          <p:cNvSpPr txBox="1">
            <a:spLocks noGrp="1"/>
          </p:cNvSpPr>
          <p:nvPr>
            <p:ph type="ftr" idx="11"/>
          </p:nvPr>
        </p:nvSpPr>
        <p:spPr>
          <a:xfrm>
            <a:off x="3213001" y="6356352"/>
            <a:ext cx="3273623"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2" name="Google Shape;212;p27"/>
          <p:cNvSpPr txBox="1">
            <a:spLocks noGrp="1"/>
          </p:cNvSpPr>
          <p:nvPr>
            <p:ph type="sldNum" idx="12"/>
          </p:nvPr>
        </p:nvSpPr>
        <p:spPr>
          <a:xfrm>
            <a:off x="6850360" y="6356352"/>
            <a:ext cx="2182416"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213"/>
        <p:cNvGrpSpPr/>
        <p:nvPr/>
      </p:nvGrpSpPr>
      <p:grpSpPr>
        <a:xfrm>
          <a:off x="0" y="0"/>
          <a:ext cx="0" cy="0"/>
          <a:chOff x="0" y="0"/>
          <a:chExt cx="0" cy="0"/>
        </a:xfrm>
      </p:grpSpPr>
      <p:sp>
        <p:nvSpPr>
          <p:cNvPr id="214" name="Google Shape;214;p28"/>
          <p:cNvSpPr txBox="1">
            <a:spLocks noGrp="1"/>
          </p:cNvSpPr>
          <p:nvPr>
            <p:ph type="title"/>
          </p:nvPr>
        </p:nvSpPr>
        <p:spPr>
          <a:xfrm>
            <a:off x="666849" y="365127"/>
            <a:ext cx="8365927"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5" name="Google Shape;215;p28"/>
          <p:cNvSpPr txBox="1">
            <a:spLocks noGrp="1"/>
          </p:cNvSpPr>
          <p:nvPr>
            <p:ph type="body" idx="1"/>
          </p:nvPr>
        </p:nvSpPr>
        <p:spPr>
          <a:xfrm rot="5400000">
            <a:off x="2674143" y="-181670"/>
            <a:ext cx="4351338" cy="8365927"/>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6" name="Google Shape;216;p28"/>
          <p:cNvSpPr txBox="1">
            <a:spLocks noGrp="1"/>
          </p:cNvSpPr>
          <p:nvPr>
            <p:ph type="dt" idx="10"/>
          </p:nvPr>
        </p:nvSpPr>
        <p:spPr>
          <a:xfrm>
            <a:off x="666849" y="6356352"/>
            <a:ext cx="2182416"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7" name="Google Shape;217;p28"/>
          <p:cNvSpPr txBox="1">
            <a:spLocks noGrp="1"/>
          </p:cNvSpPr>
          <p:nvPr>
            <p:ph type="ftr" idx="11"/>
          </p:nvPr>
        </p:nvSpPr>
        <p:spPr>
          <a:xfrm>
            <a:off x="3213001" y="6356352"/>
            <a:ext cx="3273623"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8" name="Google Shape;218;p28"/>
          <p:cNvSpPr txBox="1">
            <a:spLocks noGrp="1"/>
          </p:cNvSpPr>
          <p:nvPr>
            <p:ph type="sldNum" idx="12"/>
          </p:nvPr>
        </p:nvSpPr>
        <p:spPr>
          <a:xfrm>
            <a:off x="6850360" y="6356352"/>
            <a:ext cx="2182416"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e texto verticais" type="vertTitleAndTx">
  <p:cSld name="VERTICAL_TITLE_AND_VERTICAL_TEXT">
    <p:spTree>
      <p:nvGrpSpPr>
        <p:cNvPr id="1" name="Shape 219"/>
        <p:cNvGrpSpPr/>
        <p:nvPr/>
      </p:nvGrpSpPr>
      <p:grpSpPr>
        <a:xfrm>
          <a:off x="0" y="0"/>
          <a:ext cx="0" cy="0"/>
          <a:chOff x="0" y="0"/>
          <a:chExt cx="0" cy="0"/>
        </a:xfrm>
      </p:grpSpPr>
      <p:sp>
        <p:nvSpPr>
          <p:cNvPr id="220" name="Google Shape;220;p29"/>
          <p:cNvSpPr txBox="1">
            <a:spLocks noGrp="1"/>
          </p:cNvSpPr>
          <p:nvPr>
            <p:ph type="title"/>
          </p:nvPr>
        </p:nvSpPr>
        <p:spPr>
          <a:xfrm rot="5400000">
            <a:off x="5081116" y="2225303"/>
            <a:ext cx="5811838" cy="209148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1" name="Google Shape;221;p29"/>
          <p:cNvSpPr txBox="1">
            <a:spLocks noGrp="1"/>
          </p:cNvSpPr>
          <p:nvPr>
            <p:ph type="body" idx="1"/>
          </p:nvPr>
        </p:nvSpPr>
        <p:spPr>
          <a:xfrm rot="5400000">
            <a:off x="837531" y="194444"/>
            <a:ext cx="5811838" cy="6153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2" name="Google Shape;222;p29"/>
          <p:cNvSpPr txBox="1">
            <a:spLocks noGrp="1"/>
          </p:cNvSpPr>
          <p:nvPr>
            <p:ph type="dt" idx="10"/>
          </p:nvPr>
        </p:nvSpPr>
        <p:spPr>
          <a:xfrm>
            <a:off x="666849" y="6356352"/>
            <a:ext cx="2182416"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3" name="Google Shape;223;p29"/>
          <p:cNvSpPr txBox="1">
            <a:spLocks noGrp="1"/>
          </p:cNvSpPr>
          <p:nvPr>
            <p:ph type="ftr" idx="11"/>
          </p:nvPr>
        </p:nvSpPr>
        <p:spPr>
          <a:xfrm>
            <a:off x="3213001" y="6356352"/>
            <a:ext cx="3273623"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4" name="Google Shape;224;p29"/>
          <p:cNvSpPr txBox="1">
            <a:spLocks noGrp="1"/>
          </p:cNvSpPr>
          <p:nvPr>
            <p:ph type="sldNum" idx="12"/>
          </p:nvPr>
        </p:nvSpPr>
        <p:spPr>
          <a:xfrm>
            <a:off x="6850360" y="6356352"/>
            <a:ext cx="2182416"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e conteúdo">
  <p:cSld name="Título e conteúdo">
    <p:spTree>
      <p:nvGrpSpPr>
        <p:cNvPr id="1" name="Shape 23"/>
        <p:cNvGrpSpPr/>
        <p:nvPr/>
      </p:nvGrpSpPr>
      <p:grpSpPr>
        <a:xfrm>
          <a:off x="0" y="0"/>
          <a:ext cx="0" cy="0"/>
          <a:chOff x="0" y="0"/>
          <a:chExt cx="0" cy="0"/>
        </a:xfrm>
      </p:grpSpPr>
      <p:sp>
        <p:nvSpPr>
          <p:cNvPr id="24" name="Google Shape;24;p3"/>
          <p:cNvSpPr txBox="1">
            <a:spLocks noGrp="1"/>
          </p:cNvSpPr>
          <p:nvPr>
            <p:ph type="body" idx="1"/>
          </p:nvPr>
        </p:nvSpPr>
        <p:spPr>
          <a:xfrm>
            <a:off x="334949" y="792000"/>
            <a:ext cx="9043200" cy="5226663"/>
          </a:xfrm>
          <a:prstGeom prst="rect">
            <a:avLst/>
          </a:prstGeom>
          <a:noFill/>
          <a:ln>
            <a:noFill/>
          </a:ln>
        </p:spPr>
        <p:txBody>
          <a:bodyPr spcFirstLastPara="1" wrap="square" lIns="91425" tIns="45700" rIns="91425" bIns="45700" anchor="t" anchorCtr="0">
            <a:noAutofit/>
          </a:bodyPr>
          <a:lstStyle>
            <a:lvl1pPr marL="457200" lvl="0" indent="-396240" algn="l">
              <a:lnSpc>
                <a:spcPct val="90000"/>
              </a:lnSpc>
              <a:spcBef>
                <a:spcPts val="1000"/>
              </a:spcBef>
              <a:spcAft>
                <a:spcPts val="0"/>
              </a:spcAft>
              <a:buClr>
                <a:srgbClr val="193278"/>
              </a:buClr>
              <a:buSzPts val="2640"/>
              <a:buFont typeface="Noto Sans Symbols"/>
              <a:buChar char="▪"/>
              <a:defRPr sz="2200">
                <a:solidFill>
                  <a:schemeClr val="dk1"/>
                </a:solidFill>
              </a:defRPr>
            </a:lvl1pPr>
            <a:lvl2pPr marL="914400" lvl="1" indent="-292100" algn="l">
              <a:lnSpc>
                <a:spcPct val="90000"/>
              </a:lnSpc>
              <a:spcBef>
                <a:spcPts val="600"/>
              </a:spcBef>
              <a:spcAft>
                <a:spcPts val="0"/>
              </a:spcAft>
              <a:buClr>
                <a:srgbClr val="193278"/>
              </a:buClr>
              <a:buSzPts val="1000"/>
              <a:buFont typeface="Noto Sans Symbols"/>
              <a:buChar char="❑"/>
              <a:defRPr sz="2000"/>
            </a:lvl2pPr>
            <a:lvl3pPr marL="1371600" lvl="2" indent="-355600" algn="l">
              <a:lnSpc>
                <a:spcPct val="90000"/>
              </a:lnSpc>
              <a:spcBef>
                <a:spcPts val="600"/>
              </a:spcBef>
              <a:spcAft>
                <a:spcPts val="0"/>
              </a:spcAft>
              <a:buClr>
                <a:srgbClr val="193278"/>
              </a:buClr>
              <a:buSzPts val="2000"/>
              <a:buFont typeface="Calibri"/>
              <a:buChar char="–"/>
              <a:defRPr/>
            </a:lvl3pPr>
            <a:lvl4pPr marL="1828800" lvl="3" indent="-342900" algn="l">
              <a:lnSpc>
                <a:spcPct val="90000"/>
              </a:lnSpc>
              <a:spcBef>
                <a:spcPts val="6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5" name="Google Shape;25;p3"/>
          <p:cNvPicPr preferRelativeResize="0"/>
          <p:nvPr/>
        </p:nvPicPr>
        <p:blipFill rotWithShape="1">
          <a:blip r:embed="rId2">
            <a:alphaModFix/>
          </a:blip>
          <a:srcRect/>
          <a:stretch/>
        </p:blipFill>
        <p:spPr>
          <a:xfrm>
            <a:off x="341701" y="6317788"/>
            <a:ext cx="1126302" cy="432000"/>
          </a:xfrm>
          <a:prstGeom prst="rect">
            <a:avLst/>
          </a:prstGeom>
          <a:noFill/>
          <a:ln>
            <a:noFill/>
          </a:ln>
        </p:spPr>
      </p:pic>
      <p:pic>
        <p:nvPicPr>
          <p:cNvPr id="26" name="Google Shape;26;p3"/>
          <p:cNvPicPr preferRelativeResize="0"/>
          <p:nvPr/>
        </p:nvPicPr>
        <p:blipFill rotWithShape="1">
          <a:blip r:embed="rId3">
            <a:alphaModFix/>
          </a:blip>
          <a:srcRect/>
          <a:stretch/>
        </p:blipFill>
        <p:spPr>
          <a:xfrm>
            <a:off x="1580029" y="6330273"/>
            <a:ext cx="545768" cy="407030"/>
          </a:xfrm>
          <a:prstGeom prst="rect">
            <a:avLst/>
          </a:prstGeom>
          <a:noFill/>
          <a:ln>
            <a:noFill/>
          </a:ln>
        </p:spPr>
      </p:pic>
      <p:pic>
        <p:nvPicPr>
          <p:cNvPr id="27" name="Google Shape;27;p3"/>
          <p:cNvPicPr preferRelativeResize="0"/>
          <p:nvPr/>
        </p:nvPicPr>
        <p:blipFill rotWithShape="1">
          <a:blip r:embed="rId4">
            <a:alphaModFix/>
          </a:blip>
          <a:srcRect l="39543" t="19727" r="4201" b="21853"/>
          <a:stretch/>
        </p:blipFill>
        <p:spPr>
          <a:xfrm>
            <a:off x="2175481" y="6336095"/>
            <a:ext cx="1074110" cy="407032"/>
          </a:xfrm>
          <a:prstGeom prst="rect">
            <a:avLst/>
          </a:prstGeom>
          <a:noFill/>
          <a:ln>
            <a:noFill/>
          </a:ln>
        </p:spPr>
      </p:pic>
      <p:cxnSp>
        <p:nvCxnSpPr>
          <p:cNvPr id="28" name="Google Shape;28;p3"/>
          <p:cNvCxnSpPr/>
          <p:nvPr/>
        </p:nvCxnSpPr>
        <p:spPr>
          <a:xfrm>
            <a:off x="334950" y="6266581"/>
            <a:ext cx="9043679" cy="0"/>
          </a:xfrm>
          <a:prstGeom prst="straightConnector1">
            <a:avLst/>
          </a:prstGeom>
          <a:noFill/>
          <a:ln w="12700" cap="flat" cmpd="sng">
            <a:solidFill>
              <a:schemeClr val="dk1"/>
            </a:solidFill>
            <a:prstDash val="solid"/>
            <a:round/>
            <a:headEnd type="none" w="sm" len="sm"/>
            <a:tailEnd type="none" w="sm" len="sm"/>
          </a:ln>
        </p:spPr>
      </p:cxnSp>
      <p:sp>
        <p:nvSpPr>
          <p:cNvPr id="29" name="Google Shape;29;p3"/>
          <p:cNvSpPr/>
          <p:nvPr/>
        </p:nvSpPr>
        <p:spPr>
          <a:xfrm>
            <a:off x="-375724" y="72000"/>
            <a:ext cx="9975942" cy="576000"/>
          </a:xfrm>
          <a:prstGeom prst="roundRect">
            <a:avLst>
              <a:gd name="adj" fmla="val 16667"/>
            </a:avLst>
          </a:prstGeom>
          <a:solidFill>
            <a:srgbClr val="E6E6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 name="Google Shape;30;p3"/>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555555"/>
              </a:buClr>
              <a:buSzPts val="2400"/>
              <a:buNone/>
              <a:defRPr sz="2400" b="1">
                <a:solidFill>
                  <a:srgbClr val="555555"/>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3"/>
          <p:cNvSpPr txBox="1">
            <a:spLocks noGrp="1"/>
          </p:cNvSpPr>
          <p:nvPr>
            <p:ph type="body" idx="3"/>
          </p:nvPr>
        </p:nvSpPr>
        <p:spPr>
          <a:xfrm>
            <a:off x="334949" y="5950424"/>
            <a:ext cx="4598609" cy="230832"/>
          </a:xfrm>
          <a:prstGeom prst="rect">
            <a:avLst/>
          </a:prstGeom>
          <a:noFill/>
          <a:ln>
            <a:noFill/>
          </a:ln>
        </p:spPr>
        <p:txBody>
          <a:bodyPr spcFirstLastPara="1" wrap="square" lIns="0" tIns="0" rIns="0" bIns="45700" anchor="b" anchorCtr="0">
            <a:noAutofit/>
          </a:bodyPr>
          <a:lstStyle>
            <a:lvl1pPr marL="457200" lvl="0" indent="-228600" algn="l">
              <a:lnSpc>
                <a:spcPct val="100000"/>
              </a:lnSpc>
              <a:spcBef>
                <a:spcPts val="0"/>
              </a:spcBef>
              <a:spcAft>
                <a:spcPts val="0"/>
              </a:spcAft>
              <a:buClr>
                <a:schemeClr val="dk1"/>
              </a:buClr>
              <a:buSzPts val="1200"/>
              <a:buNone/>
              <a:defRPr sz="1200" b="0" i="0" u="none">
                <a:solidFill>
                  <a:schemeClr val="dk1"/>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Final">
  <p:cSld name="Final">
    <p:spTree>
      <p:nvGrpSpPr>
        <p:cNvPr id="1" name="Shape 152"/>
        <p:cNvGrpSpPr/>
        <p:nvPr/>
      </p:nvGrpSpPr>
      <p:grpSpPr>
        <a:xfrm>
          <a:off x="0" y="0"/>
          <a:ext cx="0" cy="0"/>
          <a:chOff x="0" y="0"/>
          <a:chExt cx="0" cy="0"/>
        </a:xfrm>
      </p:grpSpPr>
      <p:sp>
        <p:nvSpPr>
          <p:cNvPr id="153" name="Google Shape;153;p19"/>
          <p:cNvSpPr/>
          <p:nvPr/>
        </p:nvSpPr>
        <p:spPr>
          <a:xfrm>
            <a:off x="329592" y="-685800"/>
            <a:ext cx="3263900" cy="6718300"/>
          </a:xfrm>
          <a:prstGeom prst="roundRect">
            <a:avLst>
              <a:gd name="adj" fmla="val 16667"/>
            </a:avLst>
          </a:prstGeom>
          <a:solidFill>
            <a:srgbClr val="1428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54" name="Google Shape;154;p19"/>
          <p:cNvCxnSpPr/>
          <p:nvPr/>
        </p:nvCxnSpPr>
        <p:spPr>
          <a:xfrm>
            <a:off x="334950" y="6266581"/>
            <a:ext cx="9043679" cy="0"/>
          </a:xfrm>
          <a:prstGeom prst="straightConnector1">
            <a:avLst/>
          </a:prstGeom>
          <a:noFill/>
          <a:ln w="12700" cap="flat" cmpd="sng">
            <a:solidFill>
              <a:schemeClr val="dk1"/>
            </a:solidFill>
            <a:prstDash val="solid"/>
            <a:round/>
            <a:headEnd type="none" w="sm" len="sm"/>
            <a:tailEnd type="none" w="sm" len="sm"/>
          </a:ln>
        </p:spPr>
      </p:cxnSp>
      <p:pic>
        <p:nvPicPr>
          <p:cNvPr id="155" name="Google Shape;155;p19"/>
          <p:cNvPicPr preferRelativeResize="0"/>
          <p:nvPr/>
        </p:nvPicPr>
        <p:blipFill rotWithShape="1">
          <a:blip r:embed="rId2">
            <a:alphaModFix/>
          </a:blip>
          <a:srcRect/>
          <a:stretch/>
        </p:blipFill>
        <p:spPr>
          <a:xfrm>
            <a:off x="864669" y="4913194"/>
            <a:ext cx="2236562" cy="854202"/>
          </a:xfrm>
          <a:prstGeom prst="rect">
            <a:avLst/>
          </a:prstGeom>
          <a:noFill/>
          <a:ln>
            <a:noFill/>
          </a:ln>
        </p:spPr>
      </p:pic>
      <p:pic>
        <p:nvPicPr>
          <p:cNvPr id="156" name="Google Shape;156;p19"/>
          <p:cNvPicPr preferRelativeResize="0"/>
          <p:nvPr/>
        </p:nvPicPr>
        <p:blipFill rotWithShape="1">
          <a:blip r:embed="rId3">
            <a:alphaModFix/>
          </a:blip>
          <a:srcRect/>
          <a:stretch/>
        </p:blipFill>
        <p:spPr>
          <a:xfrm>
            <a:off x="556308" y="4044069"/>
            <a:ext cx="940496" cy="701417"/>
          </a:xfrm>
          <a:prstGeom prst="rect">
            <a:avLst/>
          </a:prstGeom>
          <a:noFill/>
          <a:ln>
            <a:noFill/>
          </a:ln>
        </p:spPr>
      </p:pic>
      <p:pic>
        <p:nvPicPr>
          <p:cNvPr id="157" name="Google Shape;157;p19"/>
          <p:cNvPicPr preferRelativeResize="0"/>
          <p:nvPr/>
        </p:nvPicPr>
        <p:blipFill rotWithShape="1">
          <a:blip r:embed="rId4">
            <a:alphaModFix/>
          </a:blip>
          <a:srcRect l="39543" t="19727" r="4201" b="21853"/>
          <a:stretch/>
        </p:blipFill>
        <p:spPr>
          <a:xfrm>
            <a:off x="1574077" y="4049893"/>
            <a:ext cx="1835594" cy="695594"/>
          </a:xfrm>
          <a:prstGeom prst="rect">
            <a:avLst/>
          </a:prstGeom>
          <a:noFill/>
          <a:ln>
            <a:noFill/>
          </a:ln>
        </p:spPr>
      </p:pic>
      <p:sp>
        <p:nvSpPr>
          <p:cNvPr id="158" name="Google Shape;158;p19"/>
          <p:cNvSpPr txBox="1">
            <a:spLocks noGrp="1"/>
          </p:cNvSpPr>
          <p:nvPr>
            <p:ph type="body" idx="1"/>
          </p:nvPr>
        </p:nvSpPr>
        <p:spPr>
          <a:xfrm>
            <a:off x="3854220" y="1753883"/>
            <a:ext cx="5471999" cy="770965"/>
          </a:xfrm>
          <a:prstGeom prst="rect">
            <a:avLst/>
          </a:prstGeom>
          <a:noFill/>
          <a:ln>
            <a:noFill/>
          </a:ln>
        </p:spPr>
        <p:txBody>
          <a:bodyPr spcFirstLastPara="1" wrap="square" lIns="91425" tIns="45700" rIns="91425" bIns="45700" anchor="t" anchorCtr="0">
            <a:noAutofit/>
          </a:bodyPr>
          <a:lstStyle>
            <a:lvl1pPr marL="457200" marR="0" lvl="0" indent="-228600" algn="ctr">
              <a:lnSpc>
                <a:spcPct val="90000"/>
              </a:lnSpc>
              <a:spcBef>
                <a:spcPts val="1000"/>
              </a:spcBef>
              <a:spcAft>
                <a:spcPts val="0"/>
              </a:spcAft>
              <a:buClr>
                <a:srgbClr val="193278"/>
              </a:buClr>
              <a:buSzPts val="3600"/>
              <a:buFont typeface="Arial"/>
              <a:buNone/>
              <a:defRPr sz="3600" b="1" i="0" u="none">
                <a:solidFill>
                  <a:srgbClr val="193278"/>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9" name="Google Shape;159;p19"/>
          <p:cNvSpPr txBox="1">
            <a:spLocks noGrp="1"/>
          </p:cNvSpPr>
          <p:nvPr>
            <p:ph type="body" idx="2"/>
          </p:nvPr>
        </p:nvSpPr>
        <p:spPr>
          <a:xfrm>
            <a:off x="3959244" y="4060198"/>
            <a:ext cx="5471999" cy="1958466"/>
          </a:xfrm>
          <a:prstGeom prst="rect">
            <a:avLst/>
          </a:prstGeom>
          <a:noFill/>
          <a:ln>
            <a:noFill/>
          </a:ln>
        </p:spPr>
        <p:txBody>
          <a:bodyPr spcFirstLastPara="1" wrap="square" lIns="91425" tIns="45700" rIns="91425" bIns="45700" anchor="t" anchorCtr="0">
            <a:noAutofit/>
          </a:bodyPr>
          <a:lstStyle>
            <a:lvl1pPr marL="457200" marR="0" lvl="0" indent="-228600" algn="r">
              <a:lnSpc>
                <a:spcPct val="90000"/>
              </a:lnSpc>
              <a:spcBef>
                <a:spcPts val="1000"/>
              </a:spcBef>
              <a:spcAft>
                <a:spcPts val="0"/>
              </a:spcAft>
              <a:buClr>
                <a:srgbClr val="555555"/>
              </a:buClr>
              <a:buSzPts val="1800"/>
              <a:buFont typeface="Arial"/>
              <a:buNone/>
              <a:defRPr sz="1800" b="1" i="0" u="none">
                <a:solidFill>
                  <a:srgbClr val="555555"/>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168"/>
        <p:cNvGrpSpPr/>
        <p:nvPr/>
      </p:nvGrpSpPr>
      <p:grpSpPr>
        <a:xfrm>
          <a:off x="0" y="0"/>
          <a:ext cx="0" cy="0"/>
          <a:chOff x="0" y="0"/>
          <a:chExt cx="0" cy="0"/>
        </a:xfrm>
      </p:grpSpPr>
      <p:sp>
        <p:nvSpPr>
          <p:cNvPr id="169" name="Google Shape;169;p21"/>
          <p:cNvSpPr txBox="1">
            <a:spLocks noGrp="1"/>
          </p:cNvSpPr>
          <p:nvPr>
            <p:ph type="title"/>
          </p:nvPr>
        </p:nvSpPr>
        <p:spPr>
          <a:xfrm>
            <a:off x="661798" y="1709740"/>
            <a:ext cx="8365927"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0" name="Google Shape;170;p21"/>
          <p:cNvSpPr txBox="1">
            <a:spLocks noGrp="1"/>
          </p:cNvSpPr>
          <p:nvPr>
            <p:ph type="body" idx="1"/>
          </p:nvPr>
        </p:nvSpPr>
        <p:spPr>
          <a:xfrm>
            <a:off x="661798" y="4589465"/>
            <a:ext cx="8365927"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71" name="Google Shape;171;p21"/>
          <p:cNvSpPr txBox="1">
            <a:spLocks noGrp="1"/>
          </p:cNvSpPr>
          <p:nvPr>
            <p:ph type="dt" idx="10"/>
          </p:nvPr>
        </p:nvSpPr>
        <p:spPr>
          <a:xfrm>
            <a:off x="666849" y="6356352"/>
            <a:ext cx="2182416"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2" name="Google Shape;172;p21"/>
          <p:cNvSpPr txBox="1">
            <a:spLocks noGrp="1"/>
          </p:cNvSpPr>
          <p:nvPr>
            <p:ph type="ftr" idx="11"/>
          </p:nvPr>
        </p:nvSpPr>
        <p:spPr>
          <a:xfrm>
            <a:off x="3213001" y="6356352"/>
            <a:ext cx="3273623"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3" name="Google Shape;173;p21"/>
          <p:cNvSpPr txBox="1">
            <a:spLocks noGrp="1"/>
          </p:cNvSpPr>
          <p:nvPr>
            <p:ph type="sldNum" idx="12"/>
          </p:nvPr>
        </p:nvSpPr>
        <p:spPr>
          <a:xfrm>
            <a:off x="6850360" y="6356352"/>
            <a:ext cx="2182416"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174"/>
        <p:cNvGrpSpPr/>
        <p:nvPr/>
      </p:nvGrpSpPr>
      <p:grpSpPr>
        <a:xfrm>
          <a:off x="0" y="0"/>
          <a:ext cx="0" cy="0"/>
          <a:chOff x="0" y="0"/>
          <a:chExt cx="0" cy="0"/>
        </a:xfrm>
      </p:grpSpPr>
      <p:sp>
        <p:nvSpPr>
          <p:cNvPr id="175" name="Google Shape;175;p22"/>
          <p:cNvSpPr txBox="1">
            <a:spLocks noGrp="1"/>
          </p:cNvSpPr>
          <p:nvPr>
            <p:ph type="title"/>
          </p:nvPr>
        </p:nvSpPr>
        <p:spPr>
          <a:xfrm>
            <a:off x="666849" y="365127"/>
            <a:ext cx="8365927"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6" name="Google Shape;176;p22"/>
          <p:cNvSpPr txBox="1">
            <a:spLocks noGrp="1"/>
          </p:cNvSpPr>
          <p:nvPr>
            <p:ph type="body" idx="1"/>
          </p:nvPr>
        </p:nvSpPr>
        <p:spPr>
          <a:xfrm>
            <a:off x="666849" y="1825625"/>
            <a:ext cx="4122341"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7" name="Google Shape;177;p22"/>
          <p:cNvSpPr txBox="1">
            <a:spLocks noGrp="1"/>
          </p:cNvSpPr>
          <p:nvPr>
            <p:ph type="body" idx="2"/>
          </p:nvPr>
        </p:nvSpPr>
        <p:spPr>
          <a:xfrm>
            <a:off x="4910435" y="1825625"/>
            <a:ext cx="4122341"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8" name="Google Shape;178;p22"/>
          <p:cNvSpPr txBox="1">
            <a:spLocks noGrp="1"/>
          </p:cNvSpPr>
          <p:nvPr>
            <p:ph type="dt" idx="10"/>
          </p:nvPr>
        </p:nvSpPr>
        <p:spPr>
          <a:xfrm>
            <a:off x="666849" y="6356352"/>
            <a:ext cx="2182416"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9" name="Google Shape;179;p22"/>
          <p:cNvSpPr txBox="1">
            <a:spLocks noGrp="1"/>
          </p:cNvSpPr>
          <p:nvPr>
            <p:ph type="ftr" idx="11"/>
          </p:nvPr>
        </p:nvSpPr>
        <p:spPr>
          <a:xfrm>
            <a:off x="3213001" y="6356352"/>
            <a:ext cx="3273623"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0" name="Google Shape;180;p22"/>
          <p:cNvSpPr txBox="1">
            <a:spLocks noGrp="1"/>
          </p:cNvSpPr>
          <p:nvPr>
            <p:ph type="sldNum" idx="12"/>
          </p:nvPr>
        </p:nvSpPr>
        <p:spPr>
          <a:xfrm>
            <a:off x="6850360" y="6356352"/>
            <a:ext cx="2182416"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181"/>
        <p:cNvGrpSpPr/>
        <p:nvPr/>
      </p:nvGrpSpPr>
      <p:grpSpPr>
        <a:xfrm>
          <a:off x="0" y="0"/>
          <a:ext cx="0" cy="0"/>
          <a:chOff x="0" y="0"/>
          <a:chExt cx="0" cy="0"/>
        </a:xfrm>
      </p:grpSpPr>
      <p:sp>
        <p:nvSpPr>
          <p:cNvPr id="182" name="Google Shape;182;p23"/>
          <p:cNvSpPr txBox="1">
            <a:spLocks noGrp="1"/>
          </p:cNvSpPr>
          <p:nvPr>
            <p:ph type="title"/>
          </p:nvPr>
        </p:nvSpPr>
        <p:spPr>
          <a:xfrm>
            <a:off x="668112" y="365127"/>
            <a:ext cx="8365927"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3" name="Google Shape;183;p23"/>
          <p:cNvSpPr txBox="1">
            <a:spLocks noGrp="1"/>
          </p:cNvSpPr>
          <p:nvPr>
            <p:ph type="body" idx="1"/>
          </p:nvPr>
        </p:nvSpPr>
        <p:spPr>
          <a:xfrm>
            <a:off x="668114" y="1681163"/>
            <a:ext cx="4103395"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84" name="Google Shape;184;p23"/>
          <p:cNvSpPr txBox="1">
            <a:spLocks noGrp="1"/>
          </p:cNvSpPr>
          <p:nvPr>
            <p:ph type="body" idx="2"/>
          </p:nvPr>
        </p:nvSpPr>
        <p:spPr>
          <a:xfrm>
            <a:off x="668114" y="2505075"/>
            <a:ext cx="4103395"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3"/>
          <p:cNvSpPr txBox="1">
            <a:spLocks noGrp="1"/>
          </p:cNvSpPr>
          <p:nvPr>
            <p:ph type="body" idx="3"/>
          </p:nvPr>
        </p:nvSpPr>
        <p:spPr>
          <a:xfrm>
            <a:off x="4910436" y="1681163"/>
            <a:ext cx="4123604"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86" name="Google Shape;186;p23"/>
          <p:cNvSpPr txBox="1">
            <a:spLocks noGrp="1"/>
          </p:cNvSpPr>
          <p:nvPr>
            <p:ph type="body" idx="4"/>
          </p:nvPr>
        </p:nvSpPr>
        <p:spPr>
          <a:xfrm>
            <a:off x="4910436" y="2505075"/>
            <a:ext cx="4123604"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7" name="Google Shape;187;p23"/>
          <p:cNvSpPr txBox="1">
            <a:spLocks noGrp="1"/>
          </p:cNvSpPr>
          <p:nvPr>
            <p:ph type="dt" idx="10"/>
          </p:nvPr>
        </p:nvSpPr>
        <p:spPr>
          <a:xfrm>
            <a:off x="666849" y="6356352"/>
            <a:ext cx="2182416"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8" name="Google Shape;188;p23"/>
          <p:cNvSpPr txBox="1">
            <a:spLocks noGrp="1"/>
          </p:cNvSpPr>
          <p:nvPr>
            <p:ph type="ftr" idx="11"/>
          </p:nvPr>
        </p:nvSpPr>
        <p:spPr>
          <a:xfrm>
            <a:off x="3213001" y="6356352"/>
            <a:ext cx="3273623"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9" name="Google Shape;189;p23"/>
          <p:cNvSpPr txBox="1">
            <a:spLocks noGrp="1"/>
          </p:cNvSpPr>
          <p:nvPr>
            <p:ph type="sldNum" idx="12"/>
          </p:nvPr>
        </p:nvSpPr>
        <p:spPr>
          <a:xfrm>
            <a:off x="6850360" y="6356352"/>
            <a:ext cx="2182416"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190"/>
        <p:cNvGrpSpPr/>
        <p:nvPr/>
      </p:nvGrpSpPr>
      <p:grpSpPr>
        <a:xfrm>
          <a:off x="0" y="0"/>
          <a:ext cx="0" cy="0"/>
          <a:chOff x="0" y="0"/>
          <a:chExt cx="0" cy="0"/>
        </a:xfrm>
      </p:grpSpPr>
      <p:sp>
        <p:nvSpPr>
          <p:cNvPr id="191" name="Google Shape;191;p24"/>
          <p:cNvSpPr txBox="1">
            <a:spLocks noGrp="1"/>
          </p:cNvSpPr>
          <p:nvPr>
            <p:ph type="title"/>
          </p:nvPr>
        </p:nvSpPr>
        <p:spPr>
          <a:xfrm>
            <a:off x="666849" y="365127"/>
            <a:ext cx="8365927"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2" name="Google Shape;192;p24"/>
          <p:cNvSpPr txBox="1">
            <a:spLocks noGrp="1"/>
          </p:cNvSpPr>
          <p:nvPr>
            <p:ph type="dt" idx="10"/>
          </p:nvPr>
        </p:nvSpPr>
        <p:spPr>
          <a:xfrm>
            <a:off x="666849" y="6356352"/>
            <a:ext cx="2182416"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3" name="Google Shape;193;p24"/>
          <p:cNvSpPr txBox="1">
            <a:spLocks noGrp="1"/>
          </p:cNvSpPr>
          <p:nvPr>
            <p:ph type="ftr" idx="11"/>
          </p:nvPr>
        </p:nvSpPr>
        <p:spPr>
          <a:xfrm>
            <a:off x="3213001" y="6356352"/>
            <a:ext cx="3273623"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4" name="Google Shape;194;p24"/>
          <p:cNvSpPr txBox="1">
            <a:spLocks noGrp="1"/>
          </p:cNvSpPr>
          <p:nvPr>
            <p:ph type="sldNum" idx="12"/>
          </p:nvPr>
        </p:nvSpPr>
        <p:spPr>
          <a:xfrm>
            <a:off x="6850360" y="6356352"/>
            <a:ext cx="2182416"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195"/>
        <p:cNvGrpSpPr/>
        <p:nvPr/>
      </p:nvGrpSpPr>
      <p:grpSpPr>
        <a:xfrm>
          <a:off x="0" y="0"/>
          <a:ext cx="0" cy="0"/>
          <a:chOff x="0" y="0"/>
          <a:chExt cx="0" cy="0"/>
        </a:xfrm>
      </p:grpSpPr>
      <p:sp>
        <p:nvSpPr>
          <p:cNvPr id="196" name="Google Shape;196;p25"/>
          <p:cNvSpPr txBox="1">
            <a:spLocks noGrp="1"/>
          </p:cNvSpPr>
          <p:nvPr>
            <p:ph type="dt" idx="10"/>
          </p:nvPr>
        </p:nvSpPr>
        <p:spPr>
          <a:xfrm>
            <a:off x="666849" y="6356352"/>
            <a:ext cx="2182416"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7" name="Google Shape;197;p25"/>
          <p:cNvSpPr txBox="1">
            <a:spLocks noGrp="1"/>
          </p:cNvSpPr>
          <p:nvPr>
            <p:ph type="ftr" idx="11"/>
          </p:nvPr>
        </p:nvSpPr>
        <p:spPr>
          <a:xfrm>
            <a:off x="3213001" y="6356352"/>
            <a:ext cx="3273623"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8" name="Google Shape;198;p25"/>
          <p:cNvSpPr txBox="1">
            <a:spLocks noGrp="1"/>
          </p:cNvSpPr>
          <p:nvPr>
            <p:ph type="sldNum" idx="12"/>
          </p:nvPr>
        </p:nvSpPr>
        <p:spPr>
          <a:xfrm>
            <a:off x="6850360" y="6356352"/>
            <a:ext cx="2182416"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199"/>
        <p:cNvGrpSpPr/>
        <p:nvPr/>
      </p:nvGrpSpPr>
      <p:grpSpPr>
        <a:xfrm>
          <a:off x="0" y="0"/>
          <a:ext cx="0" cy="0"/>
          <a:chOff x="0" y="0"/>
          <a:chExt cx="0" cy="0"/>
        </a:xfrm>
      </p:grpSpPr>
      <p:sp>
        <p:nvSpPr>
          <p:cNvPr id="200" name="Google Shape;200;p26"/>
          <p:cNvSpPr txBox="1">
            <a:spLocks noGrp="1"/>
          </p:cNvSpPr>
          <p:nvPr>
            <p:ph type="title"/>
          </p:nvPr>
        </p:nvSpPr>
        <p:spPr>
          <a:xfrm>
            <a:off x="668112" y="457200"/>
            <a:ext cx="3128382"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1" name="Google Shape;201;p26"/>
          <p:cNvSpPr txBox="1">
            <a:spLocks noGrp="1"/>
          </p:cNvSpPr>
          <p:nvPr>
            <p:ph type="body" idx="1"/>
          </p:nvPr>
        </p:nvSpPr>
        <p:spPr>
          <a:xfrm>
            <a:off x="4123604" y="987427"/>
            <a:ext cx="4910435"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02" name="Google Shape;202;p26"/>
          <p:cNvSpPr txBox="1">
            <a:spLocks noGrp="1"/>
          </p:cNvSpPr>
          <p:nvPr>
            <p:ph type="body" idx="2"/>
          </p:nvPr>
        </p:nvSpPr>
        <p:spPr>
          <a:xfrm>
            <a:off x="668112" y="2057400"/>
            <a:ext cx="3128382"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03" name="Google Shape;203;p26"/>
          <p:cNvSpPr txBox="1">
            <a:spLocks noGrp="1"/>
          </p:cNvSpPr>
          <p:nvPr>
            <p:ph type="dt" idx="10"/>
          </p:nvPr>
        </p:nvSpPr>
        <p:spPr>
          <a:xfrm>
            <a:off x="666849" y="6356352"/>
            <a:ext cx="2182416"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4" name="Google Shape;204;p26"/>
          <p:cNvSpPr txBox="1">
            <a:spLocks noGrp="1"/>
          </p:cNvSpPr>
          <p:nvPr>
            <p:ph type="ftr" idx="11"/>
          </p:nvPr>
        </p:nvSpPr>
        <p:spPr>
          <a:xfrm>
            <a:off x="3213001" y="6356352"/>
            <a:ext cx="3273623"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5" name="Google Shape;205;p26"/>
          <p:cNvSpPr txBox="1">
            <a:spLocks noGrp="1"/>
          </p:cNvSpPr>
          <p:nvPr>
            <p:ph type="sldNum" idx="12"/>
          </p:nvPr>
        </p:nvSpPr>
        <p:spPr>
          <a:xfrm>
            <a:off x="6850360" y="6356352"/>
            <a:ext cx="2182416"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66849" y="365127"/>
            <a:ext cx="8365927"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66849" y="1825625"/>
            <a:ext cx="8365927"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p:nvPr/>
        </p:nvSpPr>
        <p:spPr>
          <a:xfrm>
            <a:off x="7785637" y="6370016"/>
            <a:ext cx="1654175" cy="366713"/>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pt-BR" sz="1800" b="0" i="0" u="none" strike="noStrike" cap="none">
                <a:solidFill>
                  <a:srgbClr val="555555"/>
                </a:solidFill>
                <a:latin typeface="Calibri"/>
                <a:ea typeface="Calibri"/>
                <a:cs typeface="Calibri"/>
                <a:sym typeface="Calibri"/>
              </a:rPr>
              <a:t>‹nº›</a:t>
            </a:fld>
            <a:endParaRPr sz="1800" b="0" i="0" u="none" strike="noStrike" cap="none">
              <a:solidFill>
                <a:srgbClr val="555555"/>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65"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slideLayout" Target="../slideLayouts/slideLayout2.xml"/><Relationship Id="rId3" Type="http://schemas.openxmlformats.org/officeDocument/2006/relationships/tags" Target="../tags/tag4.xml"/><Relationship Id="rId21" Type="http://schemas.openxmlformats.org/officeDocument/2006/relationships/slide" Target="slide33.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slide" Target="slide34.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slide" Target="slide3.xml"/><Relationship Id="rId10" Type="http://schemas.openxmlformats.org/officeDocument/2006/relationships/tags" Target="../tags/tag11.xml"/><Relationship Id="rId19" Type="http://schemas.openxmlformats.org/officeDocument/2006/relationships/slide" Target="slide35.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slide" Target="slide28.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tags" Target="../tags/tag60.xml"/><Relationship Id="rId18" Type="http://schemas.openxmlformats.org/officeDocument/2006/relationships/slideLayout" Target="../slideLayouts/slideLayout2.xml"/><Relationship Id="rId3" Type="http://schemas.openxmlformats.org/officeDocument/2006/relationships/tags" Target="../tags/tag50.xml"/><Relationship Id="rId21" Type="http://schemas.openxmlformats.org/officeDocument/2006/relationships/slide" Target="slide33.xml"/><Relationship Id="rId7" Type="http://schemas.openxmlformats.org/officeDocument/2006/relationships/tags" Target="../tags/tag54.xml"/><Relationship Id="rId12" Type="http://schemas.openxmlformats.org/officeDocument/2006/relationships/tags" Target="../tags/tag59.xml"/><Relationship Id="rId17" Type="http://schemas.openxmlformats.org/officeDocument/2006/relationships/tags" Target="../tags/tag64.xml"/><Relationship Id="rId2" Type="http://schemas.openxmlformats.org/officeDocument/2006/relationships/tags" Target="../tags/tag49.xml"/><Relationship Id="rId16" Type="http://schemas.openxmlformats.org/officeDocument/2006/relationships/tags" Target="../tags/tag63.xml"/><Relationship Id="rId20" Type="http://schemas.openxmlformats.org/officeDocument/2006/relationships/slide" Target="slide34.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5" Type="http://schemas.openxmlformats.org/officeDocument/2006/relationships/tags" Target="../tags/tag52.xml"/><Relationship Id="rId15" Type="http://schemas.openxmlformats.org/officeDocument/2006/relationships/tags" Target="../tags/tag62.xml"/><Relationship Id="rId23" Type="http://schemas.openxmlformats.org/officeDocument/2006/relationships/slide" Target="slide3.xml"/><Relationship Id="rId10" Type="http://schemas.openxmlformats.org/officeDocument/2006/relationships/tags" Target="../tags/tag57.xml"/><Relationship Id="rId19" Type="http://schemas.openxmlformats.org/officeDocument/2006/relationships/slide" Target="slide35.xml"/><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tags" Target="../tags/tag61.xml"/><Relationship Id="rId22" Type="http://schemas.openxmlformats.org/officeDocument/2006/relationships/slide" Target="slide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tags" Target="../tags/tag31.xml"/><Relationship Id="rId18" Type="http://schemas.openxmlformats.org/officeDocument/2006/relationships/slideLayout" Target="../slideLayouts/slideLayout2.xml"/><Relationship Id="rId3" Type="http://schemas.openxmlformats.org/officeDocument/2006/relationships/tags" Target="../tags/tag21.xml"/><Relationship Id="rId21" Type="http://schemas.openxmlformats.org/officeDocument/2006/relationships/slide" Target="slide33.xml"/><Relationship Id="rId7" Type="http://schemas.openxmlformats.org/officeDocument/2006/relationships/tags" Target="../tags/tag25.xml"/><Relationship Id="rId12" Type="http://schemas.openxmlformats.org/officeDocument/2006/relationships/tags" Target="../tags/tag30.xml"/><Relationship Id="rId17" Type="http://schemas.openxmlformats.org/officeDocument/2006/relationships/tags" Target="../tags/tag35.xml"/><Relationship Id="rId2" Type="http://schemas.openxmlformats.org/officeDocument/2006/relationships/tags" Target="../tags/tag20.xml"/><Relationship Id="rId16" Type="http://schemas.openxmlformats.org/officeDocument/2006/relationships/tags" Target="../tags/tag34.xml"/><Relationship Id="rId20" Type="http://schemas.openxmlformats.org/officeDocument/2006/relationships/slide" Target="slide34.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5" Type="http://schemas.openxmlformats.org/officeDocument/2006/relationships/tags" Target="../tags/tag23.xml"/><Relationship Id="rId15" Type="http://schemas.openxmlformats.org/officeDocument/2006/relationships/tags" Target="../tags/tag33.xml"/><Relationship Id="rId23" Type="http://schemas.openxmlformats.org/officeDocument/2006/relationships/slide" Target="slide3.xml"/><Relationship Id="rId10" Type="http://schemas.openxmlformats.org/officeDocument/2006/relationships/tags" Target="../tags/tag28.xml"/><Relationship Id="rId19" Type="http://schemas.openxmlformats.org/officeDocument/2006/relationships/slide" Target="slide35.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tags" Target="../tags/tag32.xml"/><Relationship Id="rId22" Type="http://schemas.openxmlformats.org/officeDocument/2006/relationships/slide" Target="slide28.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tags" Target="../tags/tag77.xml"/><Relationship Id="rId18" Type="http://schemas.openxmlformats.org/officeDocument/2006/relationships/slideLayout" Target="../slideLayouts/slideLayout2.xml"/><Relationship Id="rId3" Type="http://schemas.openxmlformats.org/officeDocument/2006/relationships/tags" Target="../tags/tag67.xml"/><Relationship Id="rId21" Type="http://schemas.openxmlformats.org/officeDocument/2006/relationships/slide" Target="slide33.xml"/><Relationship Id="rId7" Type="http://schemas.openxmlformats.org/officeDocument/2006/relationships/tags" Target="../tags/tag71.xml"/><Relationship Id="rId12" Type="http://schemas.openxmlformats.org/officeDocument/2006/relationships/tags" Target="../tags/tag76.xml"/><Relationship Id="rId17" Type="http://schemas.openxmlformats.org/officeDocument/2006/relationships/tags" Target="../tags/tag81.xml"/><Relationship Id="rId2" Type="http://schemas.openxmlformats.org/officeDocument/2006/relationships/tags" Target="../tags/tag66.xml"/><Relationship Id="rId16" Type="http://schemas.openxmlformats.org/officeDocument/2006/relationships/tags" Target="../tags/tag80.xml"/><Relationship Id="rId20" Type="http://schemas.openxmlformats.org/officeDocument/2006/relationships/slide" Target="slide34.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tags" Target="../tags/tag75.xml"/><Relationship Id="rId5" Type="http://schemas.openxmlformats.org/officeDocument/2006/relationships/tags" Target="../tags/tag69.xml"/><Relationship Id="rId15" Type="http://schemas.openxmlformats.org/officeDocument/2006/relationships/tags" Target="../tags/tag79.xml"/><Relationship Id="rId23" Type="http://schemas.openxmlformats.org/officeDocument/2006/relationships/slide" Target="slide3.xml"/><Relationship Id="rId10" Type="http://schemas.openxmlformats.org/officeDocument/2006/relationships/tags" Target="../tags/tag74.xml"/><Relationship Id="rId19" Type="http://schemas.openxmlformats.org/officeDocument/2006/relationships/slide" Target="slide35.xml"/><Relationship Id="rId4" Type="http://schemas.openxmlformats.org/officeDocument/2006/relationships/tags" Target="../tags/tag68.xml"/><Relationship Id="rId9" Type="http://schemas.openxmlformats.org/officeDocument/2006/relationships/tags" Target="../tags/tag73.xml"/><Relationship Id="rId14" Type="http://schemas.openxmlformats.org/officeDocument/2006/relationships/tags" Target="../tags/tag78.xml"/><Relationship Id="rId22" Type="http://schemas.openxmlformats.org/officeDocument/2006/relationships/slide" Target="slide28.xml"/></Relationships>
</file>

<file path=ppt/slides/_rels/slide34.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tags" Target="../tags/tag94.xml"/><Relationship Id="rId18" Type="http://schemas.openxmlformats.org/officeDocument/2006/relationships/slideLayout" Target="../slideLayouts/slideLayout2.xml"/><Relationship Id="rId3" Type="http://schemas.openxmlformats.org/officeDocument/2006/relationships/tags" Target="../tags/tag84.xml"/><Relationship Id="rId21" Type="http://schemas.openxmlformats.org/officeDocument/2006/relationships/slide" Target="slide33.xml"/><Relationship Id="rId7" Type="http://schemas.openxmlformats.org/officeDocument/2006/relationships/tags" Target="../tags/tag88.xml"/><Relationship Id="rId12" Type="http://schemas.openxmlformats.org/officeDocument/2006/relationships/tags" Target="../tags/tag93.xml"/><Relationship Id="rId17" Type="http://schemas.openxmlformats.org/officeDocument/2006/relationships/tags" Target="../tags/tag98.xml"/><Relationship Id="rId2" Type="http://schemas.openxmlformats.org/officeDocument/2006/relationships/tags" Target="../tags/tag83.xml"/><Relationship Id="rId16" Type="http://schemas.openxmlformats.org/officeDocument/2006/relationships/tags" Target="../tags/tag97.xml"/><Relationship Id="rId20" Type="http://schemas.openxmlformats.org/officeDocument/2006/relationships/slide" Target="slide34.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tags" Target="../tags/tag92.xml"/><Relationship Id="rId5" Type="http://schemas.openxmlformats.org/officeDocument/2006/relationships/tags" Target="../tags/tag86.xml"/><Relationship Id="rId15" Type="http://schemas.openxmlformats.org/officeDocument/2006/relationships/tags" Target="../tags/tag96.xml"/><Relationship Id="rId23" Type="http://schemas.openxmlformats.org/officeDocument/2006/relationships/slide" Target="slide3.xml"/><Relationship Id="rId10" Type="http://schemas.openxmlformats.org/officeDocument/2006/relationships/tags" Target="../tags/tag91.xml"/><Relationship Id="rId19" Type="http://schemas.openxmlformats.org/officeDocument/2006/relationships/slide" Target="slide35.xml"/><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tags" Target="../tags/tag95.xml"/><Relationship Id="rId22" Type="http://schemas.openxmlformats.org/officeDocument/2006/relationships/slide" Target="slide28.xml"/></Relationships>
</file>

<file path=ppt/slides/_rels/slide35.xml.rels><?xml version="1.0" encoding="UTF-8" standalone="yes"?>
<Relationships xmlns="http://schemas.openxmlformats.org/package/2006/relationships"><Relationship Id="rId8" Type="http://schemas.openxmlformats.org/officeDocument/2006/relationships/tags" Target="../tags/tag106.xml"/><Relationship Id="rId13" Type="http://schemas.openxmlformats.org/officeDocument/2006/relationships/tags" Target="../tags/tag111.xml"/><Relationship Id="rId18" Type="http://schemas.openxmlformats.org/officeDocument/2006/relationships/slideLayout" Target="../slideLayouts/slideLayout2.xml"/><Relationship Id="rId3" Type="http://schemas.openxmlformats.org/officeDocument/2006/relationships/tags" Target="../tags/tag101.xml"/><Relationship Id="rId21" Type="http://schemas.openxmlformats.org/officeDocument/2006/relationships/slide" Target="slide33.xml"/><Relationship Id="rId7" Type="http://schemas.openxmlformats.org/officeDocument/2006/relationships/tags" Target="../tags/tag105.xml"/><Relationship Id="rId12" Type="http://schemas.openxmlformats.org/officeDocument/2006/relationships/tags" Target="../tags/tag110.xml"/><Relationship Id="rId17" Type="http://schemas.openxmlformats.org/officeDocument/2006/relationships/tags" Target="../tags/tag115.xml"/><Relationship Id="rId2" Type="http://schemas.openxmlformats.org/officeDocument/2006/relationships/tags" Target="../tags/tag100.xml"/><Relationship Id="rId16" Type="http://schemas.openxmlformats.org/officeDocument/2006/relationships/tags" Target="../tags/tag114.xml"/><Relationship Id="rId20" Type="http://schemas.openxmlformats.org/officeDocument/2006/relationships/slide" Target="slide34.xml"/><Relationship Id="rId1" Type="http://schemas.openxmlformats.org/officeDocument/2006/relationships/tags" Target="../tags/tag99.xml"/><Relationship Id="rId6" Type="http://schemas.openxmlformats.org/officeDocument/2006/relationships/tags" Target="../tags/tag104.xml"/><Relationship Id="rId11" Type="http://schemas.openxmlformats.org/officeDocument/2006/relationships/tags" Target="../tags/tag109.xml"/><Relationship Id="rId5" Type="http://schemas.openxmlformats.org/officeDocument/2006/relationships/tags" Target="../tags/tag103.xml"/><Relationship Id="rId15" Type="http://schemas.openxmlformats.org/officeDocument/2006/relationships/tags" Target="../tags/tag113.xml"/><Relationship Id="rId23" Type="http://schemas.openxmlformats.org/officeDocument/2006/relationships/slide" Target="slide3.xml"/><Relationship Id="rId10" Type="http://schemas.openxmlformats.org/officeDocument/2006/relationships/tags" Target="../tags/tag108.xml"/><Relationship Id="rId19" Type="http://schemas.openxmlformats.org/officeDocument/2006/relationships/slide" Target="slide35.xml"/><Relationship Id="rId4" Type="http://schemas.openxmlformats.org/officeDocument/2006/relationships/tags" Target="../tags/tag102.xml"/><Relationship Id="rId9" Type="http://schemas.openxmlformats.org/officeDocument/2006/relationships/tags" Target="../tags/tag107.xml"/><Relationship Id="rId14" Type="http://schemas.openxmlformats.org/officeDocument/2006/relationships/tags" Target="../tags/tag112.xml"/><Relationship Id="rId22" Type="http://schemas.openxmlformats.org/officeDocument/2006/relationships/slide" Target="slide28.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7.xml"/><Relationship Id="rId1" Type="http://schemas.openxmlformats.org/officeDocument/2006/relationships/tags" Target="../tags/tag1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38.xml"/><Relationship Id="rId7" Type="http://schemas.openxmlformats.org/officeDocument/2006/relationships/image" Target="../media/image8.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notesSlide" Target="../notesSlides/notesSlide3.xml"/><Relationship Id="rId10" Type="http://schemas.openxmlformats.org/officeDocument/2006/relationships/image" Target="../media/image11.png"/><Relationship Id="rId4" Type="http://schemas.openxmlformats.org/officeDocument/2006/relationships/slideLayout" Target="../slideLayouts/slideLayout2.xml"/><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41.xml"/><Relationship Id="rId7" Type="http://schemas.openxmlformats.org/officeDocument/2006/relationships/image" Target="../media/image8.png"/><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notesSlide" Target="../notesSlides/notesSlide4.xml"/><Relationship Id="rId10" Type="http://schemas.openxmlformats.org/officeDocument/2006/relationships/image" Target="../media/image11.png"/><Relationship Id="rId4" Type="http://schemas.openxmlformats.org/officeDocument/2006/relationships/slideLayout" Target="../slideLayouts/slideLayout2.xml"/><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44.xml"/><Relationship Id="rId7" Type="http://schemas.openxmlformats.org/officeDocument/2006/relationships/image" Target="../media/image8.png"/><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notesSlide" Target="../notesSlides/notesSlide5.xml"/><Relationship Id="rId10" Type="http://schemas.openxmlformats.org/officeDocument/2006/relationships/image" Target="../media/image11.png"/><Relationship Id="rId4" Type="http://schemas.openxmlformats.org/officeDocument/2006/relationships/slideLayout" Target="../slideLayouts/slideLayout2.xml"/><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47.xml"/><Relationship Id="rId7" Type="http://schemas.openxmlformats.org/officeDocument/2006/relationships/image" Target="../media/image8.png"/><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notesSlide" Target="../notesSlides/notesSlide6.xml"/><Relationship Id="rId10" Type="http://schemas.openxmlformats.org/officeDocument/2006/relationships/image" Target="../media/image11.png"/><Relationship Id="rId4" Type="http://schemas.openxmlformats.org/officeDocument/2006/relationships/slideLayout" Target="../slideLayouts/slideLayout2.xml"/><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body" idx="1"/>
          </p:nvPr>
        </p:nvSpPr>
        <p:spPr>
          <a:xfrm>
            <a:off x="3885029" y="508658"/>
            <a:ext cx="5493600" cy="628650"/>
          </a:xfrm>
          <a:prstGeom prst="rect">
            <a:avLst/>
          </a:prstGeom>
          <a:noFill/>
          <a:ln>
            <a:noFill/>
          </a:ln>
        </p:spPr>
        <p:txBody>
          <a:bodyPr spcFirstLastPara="1" wrap="square" lIns="91425" tIns="45700" rIns="91425" bIns="45700" anchor="t" anchorCtr="0">
            <a:noAutofit/>
          </a:bodyPr>
          <a:lstStyle/>
          <a:p>
            <a:pPr marL="228600">
              <a:spcBef>
                <a:spcPts val="0"/>
              </a:spcBef>
            </a:pPr>
            <a:r>
              <a:rPr lang="en-GB" b="0" i="1" dirty="0">
                <a:solidFill>
                  <a:srgbClr val="193278"/>
                </a:solidFill>
              </a:rPr>
              <a:t>Candidate for the degree of Master of Science:</a:t>
            </a:r>
          </a:p>
          <a:p>
            <a:pPr marL="228600"/>
            <a:r>
              <a:rPr lang="en-GB" dirty="0">
                <a:solidFill>
                  <a:srgbClr val="193278"/>
                </a:solidFill>
              </a:rPr>
              <a:t>Eng. Ivan de Souza Rehder</a:t>
            </a:r>
          </a:p>
        </p:txBody>
      </p:sp>
      <p:sp>
        <p:nvSpPr>
          <p:cNvPr id="230" name="Google Shape;230;p30"/>
          <p:cNvSpPr txBox="1">
            <a:spLocks noGrp="1"/>
          </p:cNvSpPr>
          <p:nvPr>
            <p:ph type="body" idx="2"/>
          </p:nvPr>
        </p:nvSpPr>
        <p:spPr>
          <a:xfrm>
            <a:off x="3906629" y="1512178"/>
            <a:ext cx="5472000" cy="1639941"/>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3600"/>
              <a:buNone/>
            </a:pPr>
            <a:r>
              <a:rPr lang="en-US" dirty="0"/>
              <a:t>Virtual reality for the human-</a:t>
            </a:r>
            <a:r>
              <a:rPr lang="en-US" dirty="0" err="1"/>
              <a:t>centred</a:t>
            </a:r>
            <a:r>
              <a:rPr lang="en-US" dirty="0"/>
              <a:t> design of assistive devices</a:t>
            </a:r>
          </a:p>
        </p:txBody>
      </p:sp>
      <p:sp>
        <p:nvSpPr>
          <p:cNvPr id="231" name="Google Shape;231;p30"/>
          <p:cNvSpPr txBox="1">
            <a:spLocks noGrp="1"/>
          </p:cNvSpPr>
          <p:nvPr>
            <p:ph type="body" idx="3"/>
          </p:nvPr>
        </p:nvSpPr>
        <p:spPr>
          <a:xfrm>
            <a:off x="3869458" y="3417783"/>
            <a:ext cx="5534737" cy="22321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55555"/>
              </a:buClr>
              <a:buSzPts val="1800"/>
              <a:buNone/>
            </a:pPr>
            <a:r>
              <a:rPr lang="en-US" sz="1600" b="0" i="1" dirty="0">
                <a:solidFill>
                  <a:srgbClr val="193278"/>
                </a:solidFill>
              </a:rPr>
              <a:t>Thesis Committee Composition:</a:t>
            </a:r>
          </a:p>
          <a:p>
            <a:pPr marL="0" lvl="0" indent="0" algn="l" rtl="0">
              <a:lnSpc>
                <a:spcPct val="90000"/>
              </a:lnSpc>
              <a:spcBef>
                <a:spcPts val="1000"/>
              </a:spcBef>
              <a:spcAft>
                <a:spcPts val="0"/>
              </a:spcAft>
              <a:buClr>
                <a:srgbClr val="555555"/>
              </a:buClr>
              <a:buSzPts val="1600"/>
              <a:buNone/>
            </a:pPr>
            <a:r>
              <a:rPr lang="en-US" sz="1600" b="0" i="1" dirty="0">
                <a:solidFill>
                  <a:srgbClr val="193278"/>
                </a:solidFill>
              </a:rPr>
              <a:t>Chairperson:</a:t>
            </a:r>
            <a:r>
              <a:rPr lang="en-US" sz="1600" b="0" dirty="0">
                <a:solidFill>
                  <a:srgbClr val="193278"/>
                </a:solidFill>
              </a:rPr>
              <a:t> </a:t>
            </a:r>
            <a:r>
              <a:rPr lang="en-US" sz="1600" dirty="0">
                <a:solidFill>
                  <a:srgbClr val="193278"/>
                </a:solidFill>
              </a:rPr>
              <a:t>Prof. Dr. Luís Gonzaga </a:t>
            </a:r>
            <a:r>
              <a:rPr lang="en-US" sz="1600" dirty="0" err="1">
                <a:solidFill>
                  <a:srgbClr val="193278"/>
                </a:solidFill>
              </a:rPr>
              <a:t>Trabasso</a:t>
            </a:r>
            <a:r>
              <a:rPr lang="en-US" sz="1600" dirty="0">
                <a:solidFill>
                  <a:srgbClr val="193278"/>
                </a:solidFill>
              </a:rPr>
              <a:t> (ITA)</a:t>
            </a:r>
          </a:p>
          <a:p>
            <a:pPr marL="0" lvl="0" indent="0" algn="l" rtl="0">
              <a:lnSpc>
                <a:spcPct val="90000"/>
              </a:lnSpc>
              <a:spcBef>
                <a:spcPts val="1000"/>
              </a:spcBef>
              <a:spcAft>
                <a:spcPts val="0"/>
              </a:spcAft>
              <a:buClr>
                <a:srgbClr val="555555"/>
              </a:buClr>
              <a:buSzPts val="1600"/>
              <a:buNone/>
            </a:pPr>
            <a:r>
              <a:rPr lang="en-US" sz="1600" b="0" i="1" dirty="0">
                <a:solidFill>
                  <a:srgbClr val="193278"/>
                </a:solidFill>
              </a:rPr>
              <a:t>Advisor: </a:t>
            </a:r>
            <a:r>
              <a:rPr lang="en-US" sz="1600" dirty="0">
                <a:solidFill>
                  <a:srgbClr val="193278"/>
                </a:solidFill>
              </a:rPr>
              <a:t>Profª. Drª. Emilia Villani (ITA)</a:t>
            </a:r>
          </a:p>
          <a:p>
            <a:pPr marL="0" indent="0" algn="l">
              <a:buSzPts val="1600"/>
            </a:pPr>
            <a:r>
              <a:rPr lang="en-US" sz="1600" b="0" i="1" dirty="0" err="1">
                <a:solidFill>
                  <a:srgbClr val="193278"/>
                </a:solidFill>
              </a:rPr>
              <a:t>Coadvisor</a:t>
            </a:r>
            <a:r>
              <a:rPr lang="en-US" sz="1600" b="0" i="1" dirty="0">
                <a:solidFill>
                  <a:srgbClr val="193278"/>
                </a:solidFill>
              </a:rPr>
              <a:t>:</a:t>
            </a:r>
            <a:r>
              <a:rPr lang="en-US" sz="1600" b="0" dirty="0">
                <a:solidFill>
                  <a:srgbClr val="193278"/>
                </a:solidFill>
              </a:rPr>
              <a:t> </a:t>
            </a:r>
            <a:r>
              <a:rPr lang="en-US" sz="1600" dirty="0">
                <a:solidFill>
                  <a:srgbClr val="193278"/>
                </a:solidFill>
              </a:rPr>
              <a:t>Prof. Dr. </a:t>
            </a:r>
            <a:r>
              <a:rPr lang="en-US" sz="1600" dirty="0" err="1">
                <a:solidFill>
                  <a:srgbClr val="193278"/>
                </a:solidFill>
              </a:rPr>
              <a:t>Edmar</a:t>
            </a:r>
            <a:r>
              <a:rPr lang="en-US" sz="1600" dirty="0">
                <a:solidFill>
                  <a:srgbClr val="193278"/>
                </a:solidFill>
              </a:rPr>
              <a:t> </a:t>
            </a:r>
            <a:r>
              <a:rPr lang="en-US" sz="1600" dirty="0" err="1">
                <a:solidFill>
                  <a:srgbClr val="193278"/>
                </a:solidFill>
              </a:rPr>
              <a:t>Thomaz</a:t>
            </a:r>
            <a:r>
              <a:rPr lang="en-US" sz="1600" dirty="0">
                <a:solidFill>
                  <a:srgbClr val="193278"/>
                </a:solidFill>
              </a:rPr>
              <a:t> da Silva (ITA)</a:t>
            </a:r>
          </a:p>
          <a:p>
            <a:pPr marL="0" lvl="0" indent="0" algn="l" rtl="0">
              <a:lnSpc>
                <a:spcPct val="90000"/>
              </a:lnSpc>
              <a:spcBef>
                <a:spcPts val="1000"/>
              </a:spcBef>
              <a:spcAft>
                <a:spcPts val="0"/>
              </a:spcAft>
              <a:buClr>
                <a:srgbClr val="555555"/>
              </a:buClr>
              <a:buSzPts val="1600"/>
              <a:buNone/>
            </a:pPr>
            <a:r>
              <a:rPr lang="en-US" sz="1600" b="0" i="1" dirty="0">
                <a:solidFill>
                  <a:srgbClr val="193278"/>
                </a:solidFill>
              </a:rPr>
              <a:t>Internal member:</a:t>
            </a:r>
            <a:r>
              <a:rPr lang="en-US" sz="1600" b="0" dirty="0">
                <a:solidFill>
                  <a:srgbClr val="193278"/>
                </a:solidFill>
              </a:rPr>
              <a:t> </a:t>
            </a:r>
            <a:r>
              <a:rPr lang="en-US" sz="1600" dirty="0">
                <a:solidFill>
                  <a:srgbClr val="193278"/>
                </a:solidFill>
              </a:rPr>
              <a:t>Prof. Dr. Christopher S. </a:t>
            </a:r>
            <a:r>
              <a:rPr lang="en-US" sz="1600" dirty="0" err="1">
                <a:solidFill>
                  <a:srgbClr val="193278"/>
                </a:solidFill>
              </a:rPr>
              <a:t>Cerqueira</a:t>
            </a:r>
            <a:r>
              <a:rPr lang="en-US" sz="1600" dirty="0">
                <a:solidFill>
                  <a:srgbClr val="193278"/>
                </a:solidFill>
              </a:rPr>
              <a:t> (ITA)</a:t>
            </a:r>
          </a:p>
          <a:p>
            <a:pPr marL="0" lvl="0" indent="0" algn="l" rtl="0">
              <a:lnSpc>
                <a:spcPct val="90000"/>
              </a:lnSpc>
              <a:spcBef>
                <a:spcPts val="1000"/>
              </a:spcBef>
              <a:spcAft>
                <a:spcPts val="0"/>
              </a:spcAft>
              <a:buClr>
                <a:srgbClr val="555555"/>
              </a:buClr>
              <a:buSzPts val="1600"/>
              <a:buNone/>
            </a:pPr>
            <a:r>
              <a:rPr lang="en-US" sz="1600" b="0" i="1" dirty="0">
                <a:solidFill>
                  <a:srgbClr val="193278"/>
                </a:solidFill>
              </a:rPr>
              <a:t>External member:</a:t>
            </a:r>
            <a:r>
              <a:rPr lang="en-US" sz="1600" b="0" dirty="0">
                <a:solidFill>
                  <a:srgbClr val="193278"/>
                </a:solidFill>
              </a:rPr>
              <a:t> </a:t>
            </a:r>
            <a:r>
              <a:rPr lang="en-US" sz="1600" dirty="0">
                <a:solidFill>
                  <a:srgbClr val="193278"/>
                </a:solidFill>
              </a:rPr>
              <a:t>Prof. Dr. </a:t>
            </a:r>
            <a:r>
              <a:rPr lang="en-US" sz="1600" dirty="0" err="1">
                <a:solidFill>
                  <a:srgbClr val="193278"/>
                </a:solidFill>
              </a:rPr>
              <a:t>Petter</a:t>
            </a:r>
            <a:r>
              <a:rPr lang="en-US" sz="1600" dirty="0">
                <a:solidFill>
                  <a:srgbClr val="193278"/>
                </a:solidFill>
              </a:rPr>
              <a:t> Krus(INPE)</a:t>
            </a:r>
          </a:p>
        </p:txBody>
      </p:sp>
      <p:sp>
        <p:nvSpPr>
          <p:cNvPr id="232" name="Google Shape;232;p30"/>
          <p:cNvSpPr txBox="1">
            <a:spLocks noGrp="1"/>
          </p:cNvSpPr>
          <p:nvPr>
            <p:ph type="body" idx="4"/>
          </p:nvPr>
        </p:nvSpPr>
        <p:spPr>
          <a:xfrm>
            <a:off x="3906629" y="5649913"/>
            <a:ext cx="5472000" cy="382587"/>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Clr>
                <a:srgbClr val="555555"/>
              </a:buClr>
              <a:buSzPts val="1600"/>
              <a:buNone/>
            </a:pPr>
            <a:r>
              <a:rPr lang="pt-BR" dirty="0">
                <a:solidFill>
                  <a:srgbClr val="193278"/>
                </a:solidFill>
              </a:rPr>
              <a:t>August 4th, 2022</a:t>
            </a:r>
            <a:endParaRPr dirty="0">
              <a:solidFill>
                <a:srgbClr val="193278"/>
              </a:solidFill>
            </a:endParaRPr>
          </a:p>
        </p:txBody>
      </p:sp>
    </p:spTree>
    <p:extLst>
      <p:ext uri="{BB962C8B-B14F-4D97-AF65-F5344CB8AC3E}">
        <p14:creationId xmlns:p14="http://schemas.microsoft.com/office/powerpoint/2010/main" val="1982929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12" name="Retângulo 11">
            <a:extLst>
              <a:ext uri="{FF2B5EF4-FFF2-40B4-BE49-F238E27FC236}">
                <a16:creationId xmlns:a16="http://schemas.microsoft.com/office/drawing/2014/main" id="{E1D250CF-D224-21EE-3887-756F31127729}"/>
              </a:ext>
            </a:extLst>
          </p:cNvPr>
          <p:cNvSpPr/>
          <p:nvPr/>
        </p:nvSpPr>
        <p:spPr>
          <a:xfrm>
            <a:off x="5006338" y="792000"/>
            <a:ext cx="4371810" cy="5273999"/>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 name="Retângulo 1">
            <a:extLst>
              <a:ext uri="{FF2B5EF4-FFF2-40B4-BE49-F238E27FC236}">
                <a16:creationId xmlns:a16="http://schemas.microsoft.com/office/drawing/2014/main" id="{55E4EA3B-46BE-210B-FE9A-756E9E272DFC}"/>
              </a:ext>
            </a:extLst>
          </p:cNvPr>
          <p:cNvSpPr/>
          <p:nvPr/>
        </p:nvSpPr>
        <p:spPr>
          <a:xfrm>
            <a:off x="334949" y="792000"/>
            <a:ext cx="4371810" cy="5273999"/>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Mental Workload and Situation Awareness</a:t>
            </a:r>
          </a:p>
        </p:txBody>
      </p:sp>
      <p:sp>
        <p:nvSpPr>
          <p:cNvPr id="7" name="Google Shape;237;p31">
            <a:extLst>
              <a:ext uri="{FF2B5EF4-FFF2-40B4-BE49-F238E27FC236}">
                <a16:creationId xmlns:a16="http://schemas.microsoft.com/office/drawing/2014/main" id="{F4F76593-03F1-5F8C-3147-7EDC7FDA7EAD}"/>
              </a:ext>
            </a:extLst>
          </p:cNvPr>
          <p:cNvSpPr txBox="1">
            <a:spLocks noGrp="1"/>
          </p:cNvSpPr>
          <p:nvPr>
            <p:ph type="body" idx="1"/>
          </p:nvPr>
        </p:nvSpPr>
        <p:spPr>
          <a:xfrm>
            <a:off x="334949" y="791520"/>
            <a:ext cx="4021222" cy="5273999"/>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r>
              <a:rPr lang="en-US" dirty="0"/>
              <a:t>Mental Workload</a:t>
            </a:r>
          </a:p>
        </p:txBody>
      </p:sp>
      <p:sp>
        <p:nvSpPr>
          <p:cNvPr id="8" name="Google Shape;237;p31">
            <a:extLst>
              <a:ext uri="{FF2B5EF4-FFF2-40B4-BE49-F238E27FC236}">
                <a16:creationId xmlns:a16="http://schemas.microsoft.com/office/drawing/2014/main" id="{3322B5BB-CABB-789D-DC18-21D0ACF7D1F3}"/>
              </a:ext>
            </a:extLst>
          </p:cNvPr>
          <p:cNvSpPr txBox="1">
            <a:spLocks/>
          </p:cNvSpPr>
          <p:nvPr/>
        </p:nvSpPr>
        <p:spPr>
          <a:xfrm>
            <a:off x="5019811" y="792001"/>
            <a:ext cx="3981950" cy="44912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55600" indent="-355600">
              <a:spcBef>
                <a:spcPts val="0"/>
              </a:spcBef>
            </a:pPr>
            <a:r>
              <a:rPr lang="en-US" dirty="0"/>
              <a:t>Situation Awareness</a:t>
            </a:r>
          </a:p>
          <a:p>
            <a:pPr marL="0" indent="0">
              <a:spcBef>
                <a:spcPts val="0"/>
              </a:spcBef>
              <a:buNone/>
            </a:pPr>
            <a:endParaRPr lang="en-US" dirty="0"/>
          </a:p>
        </p:txBody>
      </p:sp>
      <p:pic>
        <p:nvPicPr>
          <p:cNvPr id="4" name="Imagem 3">
            <a:extLst>
              <a:ext uri="{FF2B5EF4-FFF2-40B4-BE49-F238E27FC236}">
                <a16:creationId xmlns:a16="http://schemas.microsoft.com/office/drawing/2014/main" id="{8C25D814-1CE3-A6AF-2CFD-A008C78A0B0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33290" y="1315473"/>
            <a:ext cx="4175127" cy="4394446"/>
          </a:xfrm>
          <a:prstGeom prst="rect">
            <a:avLst/>
          </a:prstGeom>
        </p:spPr>
      </p:pic>
      <p:pic>
        <p:nvPicPr>
          <p:cNvPr id="13" name="Imagem 12">
            <a:extLst>
              <a:ext uri="{FF2B5EF4-FFF2-40B4-BE49-F238E27FC236}">
                <a16:creationId xmlns:a16="http://schemas.microsoft.com/office/drawing/2014/main" id="{8661FAC2-F603-CA20-50F5-DC9A9DE0A9EA}"/>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5087286" y="3512696"/>
            <a:ext cx="4223385" cy="2024206"/>
          </a:xfrm>
          <a:prstGeom prst="rect">
            <a:avLst/>
          </a:prstGeom>
        </p:spPr>
      </p:pic>
      <p:pic>
        <p:nvPicPr>
          <p:cNvPr id="15" name="Imagem 14">
            <a:extLst>
              <a:ext uri="{FF2B5EF4-FFF2-40B4-BE49-F238E27FC236}">
                <a16:creationId xmlns:a16="http://schemas.microsoft.com/office/drawing/2014/main" id="{68040E60-0C5C-3580-324C-0A91C30B11AC}"/>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8421" r="8421" b="15013"/>
          <a:stretch/>
        </p:blipFill>
        <p:spPr>
          <a:xfrm>
            <a:off x="6451649" y="1574799"/>
            <a:ext cx="1635732" cy="1671720"/>
          </a:xfrm>
          <a:prstGeom prst="rect">
            <a:avLst/>
          </a:prstGeom>
        </p:spPr>
      </p:pic>
      <p:sp>
        <p:nvSpPr>
          <p:cNvPr id="16" name="Retângulo 15">
            <a:extLst>
              <a:ext uri="{FF2B5EF4-FFF2-40B4-BE49-F238E27FC236}">
                <a16:creationId xmlns:a16="http://schemas.microsoft.com/office/drawing/2014/main" id="{608240C2-0E49-A73B-3B24-93BDCBE6AA7A}"/>
              </a:ext>
            </a:extLst>
          </p:cNvPr>
          <p:cNvSpPr/>
          <p:nvPr/>
        </p:nvSpPr>
        <p:spPr>
          <a:xfrm>
            <a:off x="4992867" y="792001"/>
            <a:ext cx="4398754" cy="5273999"/>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539158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12" name="Retângulo 11">
            <a:extLst>
              <a:ext uri="{FF2B5EF4-FFF2-40B4-BE49-F238E27FC236}">
                <a16:creationId xmlns:a16="http://schemas.microsoft.com/office/drawing/2014/main" id="{E1D250CF-D224-21EE-3887-756F31127729}"/>
              </a:ext>
            </a:extLst>
          </p:cNvPr>
          <p:cNvSpPr/>
          <p:nvPr/>
        </p:nvSpPr>
        <p:spPr>
          <a:xfrm>
            <a:off x="5006338" y="792000"/>
            <a:ext cx="4371810" cy="5273999"/>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 name="Retângulo 1">
            <a:extLst>
              <a:ext uri="{FF2B5EF4-FFF2-40B4-BE49-F238E27FC236}">
                <a16:creationId xmlns:a16="http://schemas.microsoft.com/office/drawing/2014/main" id="{55E4EA3B-46BE-210B-FE9A-756E9E272DFC}"/>
              </a:ext>
            </a:extLst>
          </p:cNvPr>
          <p:cNvSpPr/>
          <p:nvPr/>
        </p:nvSpPr>
        <p:spPr>
          <a:xfrm>
            <a:off x="334949" y="792000"/>
            <a:ext cx="4371810" cy="5273999"/>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Mental Workload and Situation Awareness</a:t>
            </a:r>
          </a:p>
        </p:txBody>
      </p:sp>
      <p:sp>
        <p:nvSpPr>
          <p:cNvPr id="7" name="Google Shape;237;p31">
            <a:extLst>
              <a:ext uri="{FF2B5EF4-FFF2-40B4-BE49-F238E27FC236}">
                <a16:creationId xmlns:a16="http://schemas.microsoft.com/office/drawing/2014/main" id="{F4F76593-03F1-5F8C-3147-7EDC7FDA7EAD}"/>
              </a:ext>
            </a:extLst>
          </p:cNvPr>
          <p:cNvSpPr txBox="1">
            <a:spLocks noGrp="1"/>
          </p:cNvSpPr>
          <p:nvPr>
            <p:ph type="body" idx="1"/>
          </p:nvPr>
        </p:nvSpPr>
        <p:spPr>
          <a:xfrm>
            <a:off x="334949" y="791520"/>
            <a:ext cx="4021222" cy="5273999"/>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r>
              <a:rPr lang="en-US"/>
              <a:t>Mental Workload</a:t>
            </a:r>
            <a:endParaRPr lang="en-US" dirty="0"/>
          </a:p>
        </p:txBody>
      </p:sp>
      <p:sp>
        <p:nvSpPr>
          <p:cNvPr id="8" name="Google Shape;237;p31">
            <a:extLst>
              <a:ext uri="{FF2B5EF4-FFF2-40B4-BE49-F238E27FC236}">
                <a16:creationId xmlns:a16="http://schemas.microsoft.com/office/drawing/2014/main" id="{3322B5BB-CABB-789D-DC18-21D0ACF7D1F3}"/>
              </a:ext>
            </a:extLst>
          </p:cNvPr>
          <p:cNvSpPr txBox="1">
            <a:spLocks/>
          </p:cNvSpPr>
          <p:nvPr/>
        </p:nvSpPr>
        <p:spPr>
          <a:xfrm>
            <a:off x="5019811" y="792001"/>
            <a:ext cx="3981950" cy="44912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55600" indent="-355600">
              <a:spcBef>
                <a:spcPts val="0"/>
              </a:spcBef>
            </a:pPr>
            <a:r>
              <a:rPr lang="en-US" dirty="0"/>
              <a:t>Situation Awareness</a:t>
            </a:r>
          </a:p>
          <a:p>
            <a:pPr marL="0" indent="0">
              <a:spcBef>
                <a:spcPts val="0"/>
              </a:spcBef>
              <a:buNone/>
            </a:pPr>
            <a:endParaRPr lang="en-US" dirty="0"/>
          </a:p>
        </p:txBody>
      </p:sp>
      <p:pic>
        <p:nvPicPr>
          <p:cNvPr id="4" name="Imagem 3">
            <a:extLst>
              <a:ext uri="{FF2B5EF4-FFF2-40B4-BE49-F238E27FC236}">
                <a16:creationId xmlns:a16="http://schemas.microsoft.com/office/drawing/2014/main" id="{8C25D814-1CE3-A6AF-2CFD-A008C78A0B0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33290" y="1315473"/>
            <a:ext cx="4175127" cy="4394446"/>
          </a:xfrm>
          <a:prstGeom prst="rect">
            <a:avLst/>
          </a:prstGeom>
        </p:spPr>
      </p:pic>
      <p:pic>
        <p:nvPicPr>
          <p:cNvPr id="13" name="Imagem 12">
            <a:extLst>
              <a:ext uri="{FF2B5EF4-FFF2-40B4-BE49-F238E27FC236}">
                <a16:creationId xmlns:a16="http://schemas.microsoft.com/office/drawing/2014/main" id="{8661FAC2-F603-CA20-50F5-DC9A9DE0A9EA}"/>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5087286" y="3512696"/>
            <a:ext cx="4223385" cy="2024206"/>
          </a:xfrm>
          <a:prstGeom prst="rect">
            <a:avLst/>
          </a:prstGeom>
        </p:spPr>
      </p:pic>
      <p:pic>
        <p:nvPicPr>
          <p:cNvPr id="15" name="Imagem 14">
            <a:extLst>
              <a:ext uri="{FF2B5EF4-FFF2-40B4-BE49-F238E27FC236}">
                <a16:creationId xmlns:a16="http://schemas.microsoft.com/office/drawing/2014/main" id="{68040E60-0C5C-3580-324C-0A91C30B11AC}"/>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8421" r="8421" b="15013"/>
          <a:stretch/>
        </p:blipFill>
        <p:spPr>
          <a:xfrm>
            <a:off x="6451649" y="1574799"/>
            <a:ext cx="1635732" cy="1671720"/>
          </a:xfrm>
          <a:prstGeom prst="rect">
            <a:avLst/>
          </a:prstGeom>
        </p:spPr>
      </p:pic>
      <p:sp>
        <p:nvSpPr>
          <p:cNvPr id="17" name="Retângulo 16">
            <a:extLst>
              <a:ext uri="{FF2B5EF4-FFF2-40B4-BE49-F238E27FC236}">
                <a16:creationId xmlns:a16="http://schemas.microsoft.com/office/drawing/2014/main" id="{C2D198DE-339C-4044-EB99-8F75BDEFFE3F}"/>
              </a:ext>
            </a:extLst>
          </p:cNvPr>
          <p:cNvSpPr/>
          <p:nvPr/>
        </p:nvSpPr>
        <p:spPr>
          <a:xfrm>
            <a:off x="334949" y="792000"/>
            <a:ext cx="4371810" cy="5273999"/>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2564746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Extended Reality (XR)</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91521"/>
            <a:ext cx="9029726" cy="5273999"/>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1" name="Imagem 10">
            <a:extLst>
              <a:ext uri="{FF2B5EF4-FFF2-40B4-BE49-F238E27FC236}">
                <a16:creationId xmlns:a16="http://schemas.microsoft.com/office/drawing/2014/main" id="{DB9A0627-40E6-CA74-E611-C7F88FC02B1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75945" y="1469653"/>
            <a:ext cx="8547736" cy="3532614"/>
          </a:xfrm>
          <a:prstGeom prst="rect">
            <a:avLst/>
          </a:prstGeom>
          <a:noFill/>
        </p:spPr>
      </p:pic>
    </p:spTree>
    <p:extLst>
      <p:ext uri="{BB962C8B-B14F-4D97-AF65-F5344CB8AC3E}">
        <p14:creationId xmlns:p14="http://schemas.microsoft.com/office/powerpoint/2010/main" val="1422042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Extended Reality (XR)</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91521"/>
            <a:ext cx="9029726" cy="5273999"/>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1" name="Imagem 10">
            <a:extLst>
              <a:ext uri="{FF2B5EF4-FFF2-40B4-BE49-F238E27FC236}">
                <a16:creationId xmlns:a16="http://schemas.microsoft.com/office/drawing/2014/main" id="{DB9A0627-40E6-CA74-E611-C7F88FC02B1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718061" y="791521"/>
            <a:ext cx="6263502" cy="2588584"/>
          </a:xfrm>
          <a:prstGeom prst="rect">
            <a:avLst/>
          </a:prstGeom>
          <a:noFill/>
        </p:spPr>
      </p:pic>
    </p:spTree>
    <p:extLst>
      <p:ext uri="{BB962C8B-B14F-4D97-AF65-F5344CB8AC3E}">
        <p14:creationId xmlns:p14="http://schemas.microsoft.com/office/powerpoint/2010/main" val="3216674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Extended Reality (XR)</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91521"/>
            <a:ext cx="9029726" cy="5273999"/>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1" name="Imagem 10">
            <a:extLst>
              <a:ext uri="{FF2B5EF4-FFF2-40B4-BE49-F238E27FC236}">
                <a16:creationId xmlns:a16="http://schemas.microsoft.com/office/drawing/2014/main" id="{DB9A0627-40E6-CA74-E611-C7F88FC02B1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718061" y="791521"/>
            <a:ext cx="6263502" cy="2588584"/>
          </a:xfrm>
          <a:prstGeom prst="rect">
            <a:avLst/>
          </a:prstGeom>
          <a:noFill/>
        </p:spPr>
      </p:pic>
      <p:sp>
        <p:nvSpPr>
          <p:cNvPr id="6" name="Retângulo 5">
            <a:extLst>
              <a:ext uri="{FF2B5EF4-FFF2-40B4-BE49-F238E27FC236}">
                <a16:creationId xmlns:a16="http://schemas.microsoft.com/office/drawing/2014/main" id="{75CF1973-E07E-9097-868E-E623ECA4CBE5}"/>
              </a:ext>
            </a:extLst>
          </p:cNvPr>
          <p:cNvSpPr/>
          <p:nvPr/>
        </p:nvSpPr>
        <p:spPr>
          <a:xfrm>
            <a:off x="348421" y="792000"/>
            <a:ext cx="9029726" cy="5273999"/>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700944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Extended Reality (XR)</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91521"/>
            <a:ext cx="9029726" cy="5273999"/>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1" name="Imagem 10">
            <a:extLst>
              <a:ext uri="{FF2B5EF4-FFF2-40B4-BE49-F238E27FC236}">
                <a16:creationId xmlns:a16="http://schemas.microsoft.com/office/drawing/2014/main" id="{DB9A0627-40E6-CA74-E611-C7F88FC02B1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75945" y="1469653"/>
            <a:ext cx="8547736" cy="3532614"/>
          </a:xfrm>
          <a:prstGeom prst="rect">
            <a:avLst/>
          </a:prstGeom>
        </p:spPr>
      </p:pic>
      <p:sp>
        <p:nvSpPr>
          <p:cNvPr id="36" name="Retângulo 35">
            <a:extLst>
              <a:ext uri="{FF2B5EF4-FFF2-40B4-BE49-F238E27FC236}">
                <a16:creationId xmlns:a16="http://schemas.microsoft.com/office/drawing/2014/main" id="{9724F912-226E-2A59-1F16-F657159F849F}"/>
              </a:ext>
            </a:extLst>
          </p:cNvPr>
          <p:cNvSpPr/>
          <p:nvPr/>
        </p:nvSpPr>
        <p:spPr>
          <a:xfrm>
            <a:off x="334948" y="792000"/>
            <a:ext cx="9043199" cy="5273999"/>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1422788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Extended Reality (XR)</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91521"/>
            <a:ext cx="9029726" cy="5273999"/>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1" name="Imagem 10">
            <a:extLst>
              <a:ext uri="{FF2B5EF4-FFF2-40B4-BE49-F238E27FC236}">
                <a16:creationId xmlns:a16="http://schemas.microsoft.com/office/drawing/2014/main" id="{DB9A0627-40E6-CA74-E611-C7F88FC02B1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718061" y="791521"/>
            <a:ext cx="6263502" cy="2588584"/>
          </a:xfrm>
          <a:prstGeom prst="rect">
            <a:avLst/>
          </a:prstGeom>
          <a:noFill/>
        </p:spPr>
      </p:pic>
      <p:sp>
        <p:nvSpPr>
          <p:cNvPr id="6" name="Retângulo 5">
            <a:extLst>
              <a:ext uri="{FF2B5EF4-FFF2-40B4-BE49-F238E27FC236}">
                <a16:creationId xmlns:a16="http://schemas.microsoft.com/office/drawing/2014/main" id="{75CF1973-E07E-9097-868E-E623ECA4CBE5}"/>
              </a:ext>
            </a:extLst>
          </p:cNvPr>
          <p:cNvSpPr/>
          <p:nvPr/>
        </p:nvSpPr>
        <p:spPr>
          <a:xfrm>
            <a:off x="348422" y="792000"/>
            <a:ext cx="9029726" cy="5273999"/>
          </a:xfrm>
          <a:prstGeom prst="rect">
            <a:avLst/>
          </a:prstGeom>
          <a:solidFill>
            <a:schemeClr val="bg1">
              <a:alpha val="81000"/>
            </a:scheme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7" name="Imagem 6">
            <a:extLst>
              <a:ext uri="{FF2B5EF4-FFF2-40B4-BE49-F238E27FC236}">
                <a16:creationId xmlns:a16="http://schemas.microsoft.com/office/drawing/2014/main" id="{9163D789-5F2F-0C29-3B48-743CEE717B31}"/>
              </a:ext>
            </a:extLst>
          </p:cNvPr>
          <p:cNvPicPr>
            <a:picLocks noChangeAspect="1"/>
          </p:cNvPicPr>
          <p:nvPr/>
        </p:nvPicPr>
        <p:blipFill rotWithShape="1">
          <a:blip r:embed="rId3">
            <a:clrChange>
              <a:clrFrom>
                <a:srgbClr val="FFFFFF"/>
              </a:clrFrom>
              <a:clrTo>
                <a:srgbClr val="FFFFFF">
                  <a:alpha val="0"/>
                </a:srgbClr>
              </a:clrTo>
            </a:clrChange>
          </a:blip>
          <a:srcRect l="8203" t="47529" r="73629"/>
          <a:stretch/>
        </p:blipFill>
        <p:spPr>
          <a:xfrm>
            <a:off x="2235200" y="2021839"/>
            <a:ext cx="1137920" cy="1358265"/>
          </a:xfrm>
          <a:prstGeom prst="rect">
            <a:avLst/>
          </a:prstGeom>
          <a:noFill/>
        </p:spPr>
      </p:pic>
      <p:pic>
        <p:nvPicPr>
          <p:cNvPr id="3" name="Imagem 2">
            <a:extLst>
              <a:ext uri="{FF2B5EF4-FFF2-40B4-BE49-F238E27FC236}">
                <a16:creationId xmlns:a16="http://schemas.microsoft.com/office/drawing/2014/main" id="{3C55B574-FBF3-43B7-C61C-AFA0F946D612}"/>
              </a:ext>
            </a:extLst>
          </p:cNvPr>
          <p:cNvPicPr>
            <a:picLocks noChangeAspect="1"/>
          </p:cNvPicPr>
          <p:nvPr/>
        </p:nvPicPr>
        <p:blipFill>
          <a:blip r:embed="rId4"/>
          <a:stretch>
            <a:fillRect/>
          </a:stretch>
        </p:blipFill>
        <p:spPr>
          <a:xfrm>
            <a:off x="6120000" y="3789000"/>
            <a:ext cx="1935175" cy="1935175"/>
          </a:xfrm>
          <a:prstGeom prst="rect">
            <a:avLst/>
          </a:prstGeom>
        </p:spPr>
      </p:pic>
      <p:sp>
        <p:nvSpPr>
          <p:cNvPr id="9" name="Google Shape;237;p31">
            <a:extLst>
              <a:ext uri="{FF2B5EF4-FFF2-40B4-BE49-F238E27FC236}">
                <a16:creationId xmlns:a16="http://schemas.microsoft.com/office/drawing/2014/main" id="{AD2609D0-B8AC-EB26-643A-69E5E0D2B83C}"/>
              </a:ext>
            </a:extLst>
          </p:cNvPr>
          <p:cNvSpPr txBox="1">
            <a:spLocks noGrp="1"/>
          </p:cNvSpPr>
          <p:nvPr>
            <p:ph type="body" idx="1"/>
          </p:nvPr>
        </p:nvSpPr>
        <p:spPr>
          <a:xfrm>
            <a:off x="334948" y="3797280"/>
            <a:ext cx="9016253" cy="2093920"/>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r>
              <a:rPr lang="en-US" dirty="0"/>
              <a:t>No element produced by a digital system.</a:t>
            </a:r>
          </a:p>
        </p:txBody>
      </p:sp>
    </p:spTree>
    <p:extLst>
      <p:ext uri="{BB962C8B-B14F-4D97-AF65-F5344CB8AC3E}">
        <p14:creationId xmlns:p14="http://schemas.microsoft.com/office/powerpoint/2010/main" val="3281478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Extended Reality (XR)</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91521"/>
            <a:ext cx="9029726" cy="5273999"/>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1" name="Imagem 10">
            <a:extLst>
              <a:ext uri="{FF2B5EF4-FFF2-40B4-BE49-F238E27FC236}">
                <a16:creationId xmlns:a16="http://schemas.microsoft.com/office/drawing/2014/main" id="{DB9A0627-40E6-CA74-E611-C7F88FC02B1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75945" y="1469653"/>
            <a:ext cx="8547736" cy="3532614"/>
          </a:xfrm>
          <a:prstGeom prst="rect">
            <a:avLst/>
          </a:prstGeom>
        </p:spPr>
      </p:pic>
      <p:sp>
        <p:nvSpPr>
          <p:cNvPr id="36" name="Retângulo 35">
            <a:extLst>
              <a:ext uri="{FF2B5EF4-FFF2-40B4-BE49-F238E27FC236}">
                <a16:creationId xmlns:a16="http://schemas.microsoft.com/office/drawing/2014/main" id="{9724F912-226E-2A59-1F16-F657159F849F}"/>
              </a:ext>
            </a:extLst>
          </p:cNvPr>
          <p:cNvSpPr/>
          <p:nvPr/>
        </p:nvSpPr>
        <p:spPr>
          <a:xfrm>
            <a:off x="334948" y="792000"/>
            <a:ext cx="9043199" cy="5273999"/>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6" name="Imagem 5">
            <a:extLst>
              <a:ext uri="{FF2B5EF4-FFF2-40B4-BE49-F238E27FC236}">
                <a16:creationId xmlns:a16="http://schemas.microsoft.com/office/drawing/2014/main" id="{315030DF-D874-C395-E227-580FEEB4FA33}"/>
              </a:ext>
            </a:extLst>
          </p:cNvPr>
          <p:cNvPicPr>
            <a:picLocks noChangeAspect="1"/>
          </p:cNvPicPr>
          <p:nvPr/>
        </p:nvPicPr>
        <p:blipFill rotWithShape="1">
          <a:blip r:embed="rId3">
            <a:clrChange>
              <a:clrFrom>
                <a:srgbClr val="FFFFFF"/>
              </a:clrFrom>
              <a:clrTo>
                <a:srgbClr val="FFFFFF">
                  <a:alpha val="0"/>
                </a:srgbClr>
              </a:clrTo>
            </a:clrChange>
          </a:blip>
          <a:srcRect l="9627" t="48706" r="73376"/>
          <a:stretch/>
        </p:blipFill>
        <p:spPr>
          <a:xfrm>
            <a:off x="1402080" y="3190239"/>
            <a:ext cx="1452880" cy="1812027"/>
          </a:xfrm>
          <a:prstGeom prst="rect">
            <a:avLst/>
          </a:prstGeom>
        </p:spPr>
      </p:pic>
    </p:spTree>
    <p:extLst>
      <p:ext uri="{BB962C8B-B14F-4D97-AF65-F5344CB8AC3E}">
        <p14:creationId xmlns:p14="http://schemas.microsoft.com/office/powerpoint/2010/main" val="4048269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Extended Reality (XR)</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91521"/>
            <a:ext cx="9029726" cy="5273999"/>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1" name="Imagem 10">
            <a:extLst>
              <a:ext uri="{FF2B5EF4-FFF2-40B4-BE49-F238E27FC236}">
                <a16:creationId xmlns:a16="http://schemas.microsoft.com/office/drawing/2014/main" id="{DB9A0627-40E6-CA74-E611-C7F88FC02B1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718061" y="791521"/>
            <a:ext cx="6263502" cy="2588584"/>
          </a:xfrm>
          <a:prstGeom prst="rect">
            <a:avLst/>
          </a:prstGeom>
          <a:noFill/>
        </p:spPr>
      </p:pic>
      <p:sp>
        <p:nvSpPr>
          <p:cNvPr id="6" name="Retângulo 5">
            <a:extLst>
              <a:ext uri="{FF2B5EF4-FFF2-40B4-BE49-F238E27FC236}">
                <a16:creationId xmlns:a16="http://schemas.microsoft.com/office/drawing/2014/main" id="{75CF1973-E07E-9097-868E-E623ECA4CBE5}"/>
              </a:ext>
            </a:extLst>
          </p:cNvPr>
          <p:cNvSpPr/>
          <p:nvPr/>
        </p:nvSpPr>
        <p:spPr>
          <a:xfrm>
            <a:off x="308000" y="792000"/>
            <a:ext cx="9070147" cy="5273999"/>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7" name="Imagem 6">
            <a:extLst>
              <a:ext uri="{FF2B5EF4-FFF2-40B4-BE49-F238E27FC236}">
                <a16:creationId xmlns:a16="http://schemas.microsoft.com/office/drawing/2014/main" id="{9163D789-5F2F-0C29-3B48-743CEE717B31}"/>
              </a:ext>
            </a:extLst>
          </p:cNvPr>
          <p:cNvPicPr>
            <a:picLocks noChangeAspect="1"/>
          </p:cNvPicPr>
          <p:nvPr/>
        </p:nvPicPr>
        <p:blipFill rotWithShape="1">
          <a:blip r:embed="rId3">
            <a:clrChange>
              <a:clrFrom>
                <a:srgbClr val="FFFFFF"/>
              </a:clrFrom>
              <a:clrTo>
                <a:srgbClr val="FFFFFF">
                  <a:alpha val="0"/>
                </a:srgbClr>
              </a:clrTo>
            </a:clrChange>
          </a:blip>
          <a:srcRect l="30264" t="47529" r="51568"/>
          <a:stretch/>
        </p:blipFill>
        <p:spPr>
          <a:xfrm>
            <a:off x="3616960" y="2021840"/>
            <a:ext cx="1137920" cy="1358265"/>
          </a:xfrm>
          <a:prstGeom prst="rect">
            <a:avLst/>
          </a:prstGeom>
          <a:noFill/>
        </p:spPr>
      </p:pic>
      <p:pic>
        <p:nvPicPr>
          <p:cNvPr id="3" name="Imagem 2">
            <a:extLst>
              <a:ext uri="{FF2B5EF4-FFF2-40B4-BE49-F238E27FC236}">
                <a16:creationId xmlns:a16="http://schemas.microsoft.com/office/drawing/2014/main" id="{CF8DBEE9-4A4A-9718-0B80-907832D1CE7E}"/>
              </a:ext>
            </a:extLst>
          </p:cNvPr>
          <p:cNvPicPr>
            <a:picLocks noChangeAspect="1"/>
          </p:cNvPicPr>
          <p:nvPr/>
        </p:nvPicPr>
        <p:blipFill>
          <a:blip r:embed="rId4"/>
          <a:stretch>
            <a:fillRect/>
          </a:stretch>
        </p:blipFill>
        <p:spPr>
          <a:xfrm>
            <a:off x="6120000" y="3429000"/>
            <a:ext cx="2680051" cy="2682517"/>
          </a:xfrm>
          <a:prstGeom prst="rect">
            <a:avLst/>
          </a:prstGeom>
        </p:spPr>
      </p:pic>
      <p:sp>
        <p:nvSpPr>
          <p:cNvPr id="9" name="Google Shape;237;p31">
            <a:extLst>
              <a:ext uri="{FF2B5EF4-FFF2-40B4-BE49-F238E27FC236}">
                <a16:creationId xmlns:a16="http://schemas.microsoft.com/office/drawing/2014/main" id="{4C9B7DC5-8CCA-5870-8C0B-16C31FB9927E}"/>
              </a:ext>
            </a:extLst>
          </p:cNvPr>
          <p:cNvSpPr txBox="1">
            <a:spLocks noGrp="1"/>
          </p:cNvSpPr>
          <p:nvPr>
            <p:ph type="body" idx="1"/>
          </p:nvPr>
        </p:nvSpPr>
        <p:spPr>
          <a:xfrm>
            <a:off x="334948" y="3797280"/>
            <a:ext cx="9016253" cy="2093920"/>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r>
              <a:rPr lang="en-US" dirty="0"/>
              <a:t>Some digital elements laid over the real</a:t>
            </a:r>
            <a:br>
              <a:rPr lang="en-US" dirty="0"/>
            </a:br>
            <a:r>
              <a:rPr lang="en-US" dirty="0"/>
              <a:t>environment.</a:t>
            </a:r>
          </a:p>
          <a:p>
            <a:pPr marL="355600" lvl="0" indent="-355600" algn="l" rtl="0">
              <a:lnSpc>
                <a:spcPct val="90000"/>
              </a:lnSpc>
              <a:spcBef>
                <a:spcPts val="0"/>
              </a:spcBef>
              <a:spcAft>
                <a:spcPts val="0"/>
              </a:spcAft>
              <a:buClr>
                <a:srgbClr val="193278"/>
              </a:buClr>
              <a:buSzPts val="2640"/>
              <a:buFont typeface="Noto Sans Symbols"/>
              <a:buChar char="▪"/>
            </a:pPr>
            <a:endParaRPr lang="en-US" dirty="0"/>
          </a:p>
          <a:p>
            <a:pPr marL="355600" lvl="0" indent="-355600" algn="l" rtl="0">
              <a:lnSpc>
                <a:spcPct val="90000"/>
              </a:lnSpc>
              <a:spcBef>
                <a:spcPts val="0"/>
              </a:spcBef>
              <a:spcAft>
                <a:spcPts val="0"/>
              </a:spcAft>
              <a:buClr>
                <a:srgbClr val="193278"/>
              </a:buClr>
              <a:buSzPts val="2640"/>
              <a:buFont typeface="Noto Sans Symbols"/>
              <a:buChar char="▪"/>
            </a:pPr>
            <a:r>
              <a:rPr lang="en-US" dirty="0"/>
              <a:t>The elements can not be manipulated</a:t>
            </a:r>
          </a:p>
          <a:p>
            <a:pPr marL="355600" lvl="0" indent="-355600" algn="l" rtl="0">
              <a:lnSpc>
                <a:spcPct val="90000"/>
              </a:lnSpc>
              <a:spcBef>
                <a:spcPts val="0"/>
              </a:spcBef>
              <a:spcAft>
                <a:spcPts val="0"/>
              </a:spcAft>
              <a:buClr>
                <a:srgbClr val="193278"/>
              </a:buClr>
              <a:buSzPts val="2640"/>
              <a:buFont typeface="Noto Sans Symbols"/>
              <a:buChar char="▪"/>
            </a:pPr>
            <a:endParaRPr lang="en-US" dirty="0"/>
          </a:p>
          <a:p>
            <a:pPr marL="355600" lvl="0" indent="-355600" algn="l" rtl="0">
              <a:lnSpc>
                <a:spcPct val="90000"/>
              </a:lnSpc>
              <a:spcBef>
                <a:spcPts val="0"/>
              </a:spcBef>
              <a:spcAft>
                <a:spcPts val="0"/>
              </a:spcAft>
              <a:buClr>
                <a:srgbClr val="193278"/>
              </a:buClr>
              <a:buSzPts val="2640"/>
              <a:buFont typeface="Noto Sans Symbols"/>
              <a:buChar char="▪"/>
            </a:pPr>
            <a:r>
              <a:rPr lang="en-US" dirty="0"/>
              <a:t>User do not lose the sense of presence.</a:t>
            </a:r>
          </a:p>
        </p:txBody>
      </p:sp>
    </p:spTree>
    <p:extLst>
      <p:ext uri="{BB962C8B-B14F-4D97-AF65-F5344CB8AC3E}">
        <p14:creationId xmlns:p14="http://schemas.microsoft.com/office/powerpoint/2010/main" val="488942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Extended Reality (XR)</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91521"/>
            <a:ext cx="9029726" cy="5273999"/>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1" name="Imagem 10">
            <a:extLst>
              <a:ext uri="{FF2B5EF4-FFF2-40B4-BE49-F238E27FC236}">
                <a16:creationId xmlns:a16="http://schemas.microsoft.com/office/drawing/2014/main" id="{DB9A0627-40E6-CA74-E611-C7F88FC02B1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75945" y="1469653"/>
            <a:ext cx="8547736" cy="3532614"/>
          </a:xfrm>
          <a:prstGeom prst="rect">
            <a:avLst/>
          </a:prstGeom>
        </p:spPr>
      </p:pic>
      <p:sp>
        <p:nvSpPr>
          <p:cNvPr id="36" name="Retângulo 35">
            <a:extLst>
              <a:ext uri="{FF2B5EF4-FFF2-40B4-BE49-F238E27FC236}">
                <a16:creationId xmlns:a16="http://schemas.microsoft.com/office/drawing/2014/main" id="{9724F912-226E-2A59-1F16-F657159F849F}"/>
              </a:ext>
            </a:extLst>
          </p:cNvPr>
          <p:cNvSpPr/>
          <p:nvPr/>
        </p:nvSpPr>
        <p:spPr>
          <a:xfrm>
            <a:off x="348421" y="792000"/>
            <a:ext cx="9043199" cy="5273999"/>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6" name="Imagem 5">
            <a:extLst>
              <a:ext uri="{FF2B5EF4-FFF2-40B4-BE49-F238E27FC236}">
                <a16:creationId xmlns:a16="http://schemas.microsoft.com/office/drawing/2014/main" id="{315030DF-D874-C395-E227-580FEEB4FA33}"/>
              </a:ext>
            </a:extLst>
          </p:cNvPr>
          <p:cNvPicPr>
            <a:picLocks noChangeAspect="1"/>
          </p:cNvPicPr>
          <p:nvPr/>
        </p:nvPicPr>
        <p:blipFill rotWithShape="1">
          <a:blip r:embed="rId3">
            <a:clrChange>
              <a:clrFrom>
                <a:srgbClr val="FFFFFF"/>
              </a:clrFrom>
              <a:clrTo>
                <a:srgbClr val="FFFFFF">
                  <a:alpha val="0"/>
                </a:srgbClr>
              </a:clrTo>
            </a:clrChange>
          </a:blip>
          <a:srcRect l="30666" t="48706" r="52455"/>
          <a:stretch/>
        </p:blipFill>
        <p:spPr>
          <a:xfrm>
            <a:off x="3200400" y="3190239"/>
            <a:ext cx="1442720" cy="1812027"/>
          </a:xfrm>
          <a:prstGeom prst="rect">
            <a:avLst/>
          </a:prstGeom>
        </p:spPr>
      </p:pic>
    </p:spTree>
    <p:extLst>
      <p:ext uri="{BB962C8B-B14F-4D97-AF65-F5344CB8AC3E}">
        <p14:creationId xmlns:p14="http://schemas.microsoft.com/office/powerpoint/2010/main" val="2105736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 name="Retângulo: Cantos Arredondados 67">
            <a:extLst>
              <a:ext uri="{FF2B5EF4-FFF2-40B4-BE49-F238E27FC236}">
                <a16:creationId xmlns:a16="http://schemas.microsoft.com/office/drawing/2014/main" id="{C6FB4655-7B60-223B-7001-DA0A1A0F31D9}"/>
              </a:ext>
            </a:extLst>
          </p:cNvPr>
          <p:cNvSpPr/>
          <p:nvPr>
            <p:custDataLst>
              <p:tags r:id="rId2"/>
            </p:custDataLst>
          </p:nvPr>
        </p:nvSpPr>
        <p:spPr>
          <a:xfrm>
            <a:off x="1287264" y="3956033"/>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7" name="Retângulo 66">
            <a:hlinkClick r:id="rId19" action="ppaction://hlinksldjump"/>
            <a:extLst>
              <a:ext uri="{FF2B5EF4-FFF2-40B4-BE49-F238E27FC236}">
                <a16:creationId xmlns:a16="http://schemas.microsoft.com/office/drawing/2014/main" id="{718EF9DE-A419-249B-CA5C-EF2934DFD232}"/>
              </a:ext>
            </a:extLst>
          </p:cNvPr>
          <p:cNvSpPr/>
          <p:nvPr>
            <p:custDataLst>
              <p:tags r:id="rId3"/>
            </p:custDataLst>
          </p:nvPr>
        </p:nvSpPr>
        <p:spPr>
          <a:xfrm>
            <a:off x="1782764" y="3956033"/>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Conclusion and outlook</a:t>
            </a:r>
          </a:p>
        </p:txBody>
      </p:sp>
      <p:sp>
        <p:nvSpPr>
          <p:cNvPr id="66" name="Retângulo 65">
            <a:hlinkClick r:id="rId19" action="ppaction://hlinksldjump"/>
            <a:extLst>
              <a:ext uri="{FF2B5EF4-FFF2-40B4-BE49-F238E27FC236}">
                <a16:creationId xmlns:a16="http://schemas.microsoft.com/office/drawing/2014/main" id="{3D530A09-2F5F-A0A0-7555-8B2E05F7B1A6}"/>
              </a:ext>
            </a:extLst>
          </p:cNvPr>
          <p:cNvSpPr/>
          <p:nvPr>
            <p:custDataLst>
              <p:tags r:id="rId4"/>
            </p:custDataLst>
          </p:nvPr>
        </p:nvSpPr>
        <p:spPr>
          <a:xfrm>
            <a:off x="1287264" y="3956033"/>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5.</a:t>
            </a:r>
          </a:p>
        </p:txBody>
      </p:sp>
      <p:sp>
        <p:nvSpPr>
          <p:cNvPr id="65" name="Retângulo: Cantos Arredondados 64">
            <a:extLst>
              <a:ext uri="{FF2B5EF4-FFF2-40B4-BE49-F238E27FC236}">
                <a16:creationId xmlns:a16="http://schemas.microsoft.com/office/drawing/2014/main" id="{2120589E-FC14-2D92-37FC-F17EEB1A5101}"/>
              </a:ext>
            </a:extLst>
          </p:cNvPr>
          <p:cNvSpPr/>
          <p:nvPr>
            <p:custDataLst>
              <p:tags r:id="rId5"/>
            </p:custDataLst>
          </p:nvPr>
        </p:nvSpPr>
        <p:spPr>
          <a:xfrm>
            <a:off x="1287264" y="3371401"/>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4" name="Retângulo 63">
            <a:hlinkClick r:id="rId20" action="ppaction://hlinksldjump"/>
            <a:extLst>
              <a:ext uri="{FF2B5EF4-FFF2-40B4-BE49-F238E27FC236}">
                <a16:creationId xmlns:a16="http://schemas.microsoft.com/office/drawing/2014/main" id="{AA619F0F-CA07-AE23-8463-BDFD3C08A8E8}"/>
              </a:ext>
            </a:extLst>
          </p:cNvPr>
          <p:cNvSpPr/>
          <p:nvPr>
            <p:custDataLst>
              <p:tags r:id="rId6"/>
            </p:custDataLst>
          </p:nvPr>
        </p:nvSpPr>
        <p:spPr>
          <a:xfrm>
            <a:off x="1782764" y="3371401"/>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Results and discussion</a:t>
            </a:r>
          </a:p>
        </p:txBody>
      </p:sp>
      <p:sp>
        <p:nvSpPr>
          <p:cNvPr id="63" name="Retângulo 62">
            <a:hlinkClick r:id="rId20" action="ppaction://hlinksldjump"/>
            <a:extLst>
              <a:ext uri="{FF2B5EF4-FFF2-40B4-BE49-F238E27FC236}">
                <a16:creationId xmlns:a16="http://schemas.microsoft.com/office/drawing/2014/main" id="{6FE29FE2-DE30-DC73-42CB-362B476F7ADD}"/>
              </a:ext>
            </a:extLst>
          </p:cNvPr>
          <p:cNvSpPr/>
          <p:nvPr>
            <p:custDataLst>
              <p:tags r:id="rId7"/>
            </p:custDataLst>
          </p:nvPr>
        </p:nvSpPr>
        <p:spPr>
          <a:xfrm>
            <a:off x="1287264" y="3371401"/>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4.</a:t>
            </a:r>
          </a:p>
        </p:txBody>
      </p:sp>
      <p:sp>
        <p:nvSpPr>
          <p:cNvPr id="62" name="Retângulo: Cantos Arredondados 61">
            <a:extLst>
              <a:ext uri="{FF2B5EF4-FFF2-40B4-BE49-F238E27FC236}">
                <a16:creationId xmlns:a16="http://schemas.microsoft.com/office/drawing/2014/main" id="{FE88E021-84BF-37A3-E2FB-BCA63348B041}"/>
              </a:ext>
            </a:extLst>
          </p:cNvPr>
          <p:cNvSpPr/>
          <p:nvPr>
            <p:custDataLst>
              <p:tags r:id="rId8"/>
            </p:custDataLst>
          </p:nvPr>
        </p:nvSpPr>
        <p:spPr>
          <a:xfrm>
            <a:off x="1287264" y="2786769"/>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1" name="Retângulo 60">
            <a:hlinkClick r:id="rId21" action="ppaction://hlinksldjump"/>
            <a:extLst>
              <a:ext uri="{FF2B5EF4-FFF2-40B4-BE49-F238E27FC236}">
                <a16:creationId xmlns:a16="http://schemas.microsoft.com/office/drawing/2014/main" id="{F11B3225-F47E-86B3-21B3-88F9FDA7BF3B}"/>
              </a:ext>
            </a:extLst>
          </p:cNvPr>
          <p:cNvSpPr/>
          <p:nvPr>
            <p:custDataLst>
              <p:tags r:id="rId9"/>
            </p:custDataLst>
          </p:nvPr>
        </p:nvSpPr>
        <p:spPr>
          <a:xfrm>
            <a:off x="1782764" y="2786769"/>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Materials and Methods</a:t>
            </a:r>
          </a:p>
        </p:txBody>
      </p:sp>
      <p:sp>
        <p:nvSpPr>
          <p:cNvPr id="60" name="Retângulo 59">
            <a:hlinkClick r:id="rId21" action="ppaction://hlinksldjump"/>
            <a:extLst>
              <a:ext uri="{FF2B5EF4-FFF2-40B4-BE49-F238E27FC236}">
                <a16:creationId xmlns:a16="http://schemas.microsoft.com/office/drawing/2014/main" id="{571FD7B6-C9DA-4D30-3FD9-2CA2C7B98F7A}"/>
              </a:ext>
            </a:extLst>
          </p:cNvPr>
          <p:cNvSpPr/>
          <p:nvPr>
            <p:custDataLst>
              <p:tags r:id="rId10"/>
            </p:custDataLst>
          </p:nvPr>
        </p:nvSpPr>
        <p:spPr>
          <a:xfrm>
            <a:off x="1287264" y="2786769"/>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3.</a:t>
            </a:r>
          </a:p>
        </p:txBody>
      </p:sp>
      <p:sp>
        <p:nvSpPr>
          <p:cNvPr id="59" name="Retângulo: Cantos Arredondados 58">
            <a:extLst>
              <a:ext uri="{FF2B5EF4-FFF2-40B4-BE49-F238E27FC236}">
                <a16:creationId xmlns:a16="http://schemas.microsoft.com/office/drawing/2014/main" id="{AB987730-7038-F90A-B073-13E1156BFD5C}"/>
              </a:ext>
            </a:extLst>
          </p:cNvPr>
          <p:cNvSpPr/>
          <p:nvPr>
            <p:custDataLst>
              <p:tags r:id="rId11"/>
            </p:custDataLst>
          </p:nvPr>
        </p:nvSpPr>
        <p:spPr>
          <a:xfrm>
            <a:off x="1287264" y="2202137"/>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58" name="Retângulo 57">
            <a:hlinkClick r:id="rId22" action="ppaction://hlinksldjump"/>
            <a:extLst>
              <a:ext uri="{FF2B5EF4-FFF2-40B4-BE49-F238E27FC236}">
                <a16:creationId xmlns:a16="http://schemas.microsoft.com/office/drawing/2014/main" id="{6E9EB2DA-5329-3EC2-B0DE-7AE1ABF963B3}"/>
              </a:ext>
            </a:extLst>
          </p:cNvPr>
          <p:cNvSpPr/>
          <p:nvPr>
            <p:custDataLst>
              <p:tags r:id="rId12"/>
            </p:custDataLst>
          </p:nvPr>
        </p:nvSpPr>
        <p:spPr>
          <a:xfrm>
            <a:off x="1782764" y="2202137"/>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Objectives and Approach</a:t>
            </a:r>
          </a:p>
        </p:txBody>
      </p:sp>
      <p:sp>
        <p:nvSpPr>
          <p:cNvPr id="57" name="Retângulo 56">
            <a:hlinkClick r:id="rId22" action="ppaction://hlinksldjump"/>
            <a:extLst>
              <a:ext uri="{FF2B5EF4-FFF2-40B4-BE49-F238E27FC236}">
                <a16:creationId xmlns:a16="http://schemas.microsoft.com/office/drawing/2014/main" id="{6D177F37-D624-ECD2-D862-2D9B84675E31}"/>
              </a:ext>
            </a:extLst>
          </p:cNvPr>
          <p:cNvSpPr/>
          <p:nvPr>
            <p:custDataLst>
              <p:tags r:id="rId13"/>
            </p:custDataLst>
          </p:nvPr>
        </p:nvSpPr>
        <p:spPr>
          <a:xfrm>
            <a:off x="1287264" y="2202137"/>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2.</a:t>
            </a:r>
          </a:p>
        </p:txBody>
      </p:sp>
      <p:sp>
        <p:nvSpPr>
          <p:cNvPr id="56" name="Retângulo: Cantos Arredondados 55">
            <a:extLst>
              <a:ext uri="{FF2B5EF4-FFF2-40B4-BE49-F238E27FC236}">
                <a16:creationId xmlns:a16="http://schemas.microsoft.com/office/drawing/2014/main" id="{C8EE9DBB-273D-D19B-8C22-6ADAEEC37CE5}"/>
              </a:ext>
            </a:extLst>
          </p:cNvPr>
          <p:cNvSpPr/>
          <p:nvPr>
            <p:custDataLst>
              <p:tags r:id="rId14"/>
            </p:custDataLst>
          </p:nvPr>
        </p:nvSpPr>
        <p:spPr>
          <a:xfrm>
            <a:off x="1287264" y="1617505"/>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55" name="Retângulo 54">
            <a:hlinkClick r:id="rId23" action="ppaction://hlinksldjump"/>
            <a:extLst>
              <a:ext uri="{FF2B5EF4-FFF2-40B4-BE49-F238E27FC236}">
                <a16:creationId xmlns:a16="http://schemas.microsoft.com/office/drawing/2014/main" id="{9A1EFF93-1121-EF80-0AE6-77CD62852A2A}"/>
              </a:ext>
            </a:extLst>
          </p:cNvPr>
          <p:cNvSpPr/>
          <p:nvPr>
            <p:custDataLst>
              <p:tags r:id="rId15"/>
            </p:custDataLst>
          </p:nvPr>
        </p:nvSpPr>
        <p:spPr>
          <a:xfrm>
            <a:off x="1782764" y="1617505"/>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Introduction</a:t>
            </a:r>
          </a:p>
        </p:txBody>
      </p:sp>
      <p:sp>
        <p:nvSpPr>
          <p:cNvPr id="54" name="Retângulo 53">
            <a:hlinkClick r:id="rId23" action="ppaction://hlinksldjump"/>
            <a:extLst>
              <a:ext uri="{FF2B5EF4-FFF2-40B4-BE49-F238E27FC236}">
                <a16:creationId xmlns:a16="http://schemas.microsoft.com/office/drawing/2014/main" id="{2476BA7C-03EC-949A-5BF5-B03966A3ACF9}"/>
              </a:ext>
            </a:extLst>
          </p:cNvPr>
          <p:cNvSpPr/>
          <p:nvPr>
            <p:custDataLst>
              <p:tags r:id="rId16"/>
            </p:custDataLst>
          </p:nvPr>
        </p:nvSpPr>
        <p:spPr>
          <a:xfrm>
            <a:off x="1287264" y="1617505"/>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1.</a:t>
            </a:r>
          </a:p>
        </p:txBody>
      </p:sp>
      <p:sp>
        <p:nvSpPr>
          <p:cNvPr id="53" name="Retângulo 52">
            <a:extLst>
              <a:ext uri="{FF2B5EF4-FFF2-40B4-BE49-F238E27FC236}">
                <a16:creationId xmlns:a16="http://schemas.microsoft.com/office/drawing/2014/main" id="{9BD8B9A8-EC01-514D-7A8A-986A1620D2CB}"/>
              </a:ext>
            </a:extLst>
          </p:cNvPr>
          <p:cNvSpPr/>
          <p:nvPr>
            <p:custDataLst>
              <p:tags r:id="rId17"/>
            </p:custDataLst>
          </p:nvPr>
        </p:nvSpPr>
        <p:spPr>
          <a:xfrm>
            <a:off x="334949" y="129279"/>
            <a:ext cx="9043200" cy="46144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175" tIns="0" rIns="0" bIns="0" numCol="1" spcCol="0" rtlCol="0" fromWordArt="0" anchor="ctr" anchorCtr="0" forceAA="0" compatLnSpc="1">
            <a:prstTxWarp prst="textNoShape">
              <a:avLst/>
            </a:prstTxWarp>
            <a:noAutofit/>
          </a:bodyPr>
          <a:lstStyle/>
          <a:p>
            <a:pPr>
              <a:spcBef>
                <a:spcPct val="0"/>
              </a:spcBef>
              <a:spcAft>
                <a:spcPct val="0"/>
              </a:spcAft>
            </a:pPr>
            <a:r>
              <a:rPr lang="pt-BR" sz="2400" b="1">
                <a:solidFill>
                  <a:srgbClr val="555555">
                    <a:lumMod val="100000"/>
                  </a:srgbClr>
                </a:solidFill>
                <a:latin typeface="Calibri" panose="020F0502020204030204" pitchFamily="34" charset="0"/>
              </a:rPr>
              <a:t>Agenda</a:t>
            </a:r>
          </a:p>
        </p:txBody>
      </p:sp>
    </p:spTree>
    <p:custDataLst>
      <p:tags r:id="rId1"/>
    </p:custDataLst>
    <p:extLst>
      <p:ext uri="{BB962C8B-B14F-4D97-AF65-F5344CB8AC3E}">
        <p14:creationId xmlns:p14="http://schemas.microsoft.com/office/powerpoint/2010/main" val="3726392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Extended Reality (XR)</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91521"/>
            <a:ext cx="9029726" cy="5273999"/>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1" name="Imagem 10">
            <a:extLst>
              <a:ext uri="{FF2B5EF4-FFF2-40B4-BE49-F238E27FC236}">
                <a16:creationId xmlns:a16="http://schemas.microsoft.com/office/drawing/2014/main" id="{DB9A0627-40E6-CA74-E611-C7F88FC02B1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718061" y="791521"/>
            <a:ext cx="6263502" cy="2588584"/>
          </a:xfrm>
          <a:prstGeom prst="rect">
            <a:avLst/>
          </a:prstGeom>
          <a:noFill/>
        </p:spPr>
      </p:pic>
      <p:sp>
        <p:nvSpPr>
          <p:cNvPr id="6" name="Retângulo 5">
            <a:extLst>
              <a:ext uri="{FF2B5EF4-FFF2-40B4-BE49-F238E27FC236}">
                <a16:creationId xmlns:a16="http://schemas.microsoft.com/office/drawing/2014/main" id="{75CF1973-E07E-9097-868E-E623ECA4CBE5}"/>
              </a:ext>
            </a:extLst>
          </p:cNvPr>
          <p:cNvSpPr/>
          <p:nvPr/>
        </p:nvSpPr>
        <p:spPr>
          <a:xfrm>
            <a:off x="348421" y="792000"/>
            <a:ext cx="9029726" cy="5273999"/>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7" name="Imagem 6">
            <a:extLst>
              <a:ext uri="{FF2B5EF4-FFF2-40B4-BE49-F238E27FC236}">
                <a16:creationId xmlns:a16="http://schemas.microsoft.com/office/drawing/2014/main" id="{9163D789-5F2F-0C29-3B48-743CEE717B31}"/>
              </a:ext>
            </a:extLst>
          </p:cNvPr>
          <p:cNvPicPr>
            <a:picLocks noChangeAspect="1"/>
          </p:cNvPicPr>
          <p:nvPr/>
        </p:nvPicPr>
        <p:blipFill rotWithShape="1">
          <a:blip r:embed="rId3">
            <a:clrChange>
              <a:clrFrom>
                <a:srgbClr val="FFFFFF"/>
              </a:clrFrom>
              <a:clrTo>
                <a:srgbClr val="FFFFFF">
                  <a:alpha val="0"/>
                </a:srgbClr>
              </a:clrTo>
            </a:clrChange>
          </a:blip>
          <a:srcRect l="52163" t="47529" r="29669"/>
          <a:stretch/>
        </p:blipFill>
        <p:spPr>
          <a:xfrm>
            <a:off x="4988560" y="2021840"/>
            <a:ext cx="1137920" cy="1358265"/>
          </a:xfrm>
          <a:prstGeom prst="rect">
            <a:avLst/>
          </a:prstGeom>
          <a:noFill/>
        </p:spPr>
      </p:pic>
      <p:pic>
        <p:nvPicPr>
          <p:cNvPr id="3" name="Imagem 2">
            <a:extLst>
              <a:ext uri="{FF2B5EF4-FFF2-40B4-BE49-F238E27FC236}">
                <a16:creationId xmlns:a16="http://schemas.microsoft.com/office/drawing/2014/main" id="{773A3D3E-9066-D812-DE77-36937F1A7D9D}"/>
              </a:ext>
            </a:extLst>
          </p:cNvPr>
          <p:cNvPicPr>
            <a:picLocks noChangeAspect="1"/>
          </p:cNvPicPr>
          <p:nvPr/>
        </p:nvPicPr>
        <p:blipFill>
          <a:blip r:embed="rId4"/>
          <a:stretch>
            <a:fillRect/>
          </a:stretch>
        </p:blipFill>
        <p:spPr>
          <a:xfrm>
            <a:off x="5760000" y="3429000"/>
            <a:ext cx="3360035" cy="2415385"/>
          </a:xfrm>
          <a:prstGeom prst="rect">
            <a:avLst/>
          </a:prstGeom>
        </p:spPr>
      </p:pic>
      <p:sp>
        <p:nvSpPr>
          <p:cNvPr id="10" name="Google Shape;237;p31">
            <a:extLst>
              <a:ext uri="{FF2B5EF4-FFF2-40B4-BE49-F238E27FC236}">
                <a16:creationId xmlns:a16="http://schemas.microsoft.com/office/drawing/2014/main" id="{A9A47145-6536-0164-BA4A-9E4C27E5E1A0}"/>
              </a:ext>
            </a:extLst>
          </p:cNvPr>
          <p:cNvSpPr txBox="1">
            <a:spLocks noGrp="1"/>
          </p:cNvSpPr>
          <p:nvPr>
            <p:ph type="body" idx="1"/>
          </p:nvPr>
        </p:nvSpPr>
        <p:spPr>
          <a:xfrm>
            <a:off x="334948" y="3797280"/>
            <a:ext cx="9016253" cy="2093920"/>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r>
              <a:rPr lang="en-US" dirty="0"/>
              <a:t>Background environment made with digital</a:t>
            </a:r>
            <a:br>
              <a:rPr lang="en-US" dirty="0"/>
            </a:br>
            <a:r>
              <a:rPr lang="en-US" dirty="0"/>
              <a:t>elements.</a:t>
            </a:r>
          </a:p>
          <a:p>
            <a:pPr marL="355600" lvl="0" indent="-355600" algn="l" rtl="0">
              <a:lnSpc>
                <a:spcPct val="90000"/>
              </a:lnSpc>
              <a:spcBef>
                <a:spcPts val="0"/>
              </a:spcBef>
              <a:spcAft>
                <a:spcPts val="0"/>
              </a:spcAft>
              <a:buClr>
                <a:srgbClr val="193278"/>
              </a:buClr>
              <a:buSzPts val="2640"/>
              <a:buFont typeface="Noto Sans Symbols"/>
              <a:buChar char="▪"/>
            </a:pPr>
            <a:endParaRPr lang="en-US" dirty="0"/>
          </a:p>
          <a:p>
            <a:pPr marL="355600" lvl="0" indent="-355600" algn="l" rtl="0">
              <a:lnSpc>
                <a:spcPct val="90000"/>
              </a:lnSpc>
              <a:spcBef>
                <a:spcPts val="0"/>
              </a:spcBef>
              <a:spcAft>
                <a:spcPts val="0"/>
              </a:spcAft>
              <a:buClr>
                <a:srgbClr val="193278"/>
              </a:buClr>
              <a:buSzPts val="2640"/>
              <a:buFont typeface="Noto Sans Symbols"/>
              <a:buChar char="▪"/>
            </a:pPr>
            <a:r>
              <a:rPr lang="en-US" dirty="0"/>
              <a:t>The elements can be manipulated</a:t>
            </a:r>
          </a:p>
          <a:p>
            <a:pPr marL="355600" lvl="0" indent="-355600" algn="l" rtl="0">
              <a:lnSpc>
                <a:spcPct val="90000"/>
              </a:lnSpc>
              <a:spcBef>
                <a:spcPts val="0"/>
              </a:spcBef>
              <a:spcAft>
                <a:spcPts val="0"/>
              </a:spcAft>
              <a:buClr>
                <a:srgbClr val="193278"/>
              </a:buClr>
              <a:buSzPts val="2640"/>
              <a:buFont typeface="Noto Sans Symbols"/>
              <a:buChar char="▪"/>
            </a:pPr>
            <a:endParaRPr lang="en-US" dirty="0"/>
          </a:p>
          <a:p>
            <a:pPr marL="355600" lvl="0" indent="-355600" algn="l" rtl="0">
              <a:lnSpc>
                <a:spcPct val="90000"/>
              </a:lnSpc>
              <a:spcBef>
                <a:spcPts val="0"/>
              </a:spcBef>
              <a:spcAft>
                <a:spcPts val="0"/>
              </a:spcAft>
              <a:buClr>
                <a:srgbClr val="193278"/>
              </a:buClr>
              <a:buSzPts val="2640"/>
              <a:buFont typeface="Noto Sans Symbols"/>
              <a:buChar char="▪"/>
            </a:pPr>
            <a:r>
              <a:rPr lang="en-US" dirty="0"/>
              <a:t>User has a feeling of presence inside the </a:t>
            </a:r>
            <a:br>
              <a:rPr lang="en-US" dirty="0"/>
            </a:br>
            <a:r>
              <a:rPr lang="en-US" dirty="0"/>
              <a:t>virtual environment.</a:t>
            </a:r>
          </a:p>
        </p:txBody>
      </p:sp>
    </p:spTree>
    <p:extLst>
      <p:ext uri="{BB962C8B-B14F-4D97-AF65-F5344CB8AC3E}">
        <p14:creationId xmlns:p14="http://schemas.microsoft.com/office/powerpoint/2010/main" val="2842089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Extended Reality (XR)</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91521"/>
            <a:ext cx="9029726" cy="5273999"/>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1" name="Imagem 10">
            <a:extLst>
              <a:ext uri="{FF2B5EF4-FFF2-40B4-BE49-F238E27FC236}">
                <a16:creationId xmlns:a16="http://schemas.microsoft.com/office/drawing/2014/main" id="{DB9A0627-40E6-CA74-E611-C7F88FC02B1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75945" y="1469653"/>
            <a:ext cx="8547736" cy="3532614"/>
          </a:xfrm>
          <a:prstGeom prst="rect">
            <a:avLst/>
          </a:prstGeom>
        </p:spPr>
      </p:pic>
      <p:sp>
        <p:nvSpPr>
          <p:cNvPr id="36" name="Retângulo 35">
            <a:extLst>
              <a:ext uri="{FF2B5EF4-FFF2-40B4-BE49-F238E27FC236}">
                <a16:creationId xmlns:a16="http://schemas.microsoft.com/office/drawing/2014/main" id="{9724F912-226E-2A59-1F16-F657159F849F}"/>
              </a:ext>
            </a:extLst>
          </p:cNvPr>
          <p:cNvSpPr/>
          <p:nvPr/>
        </p:nvSpPr>
        <p:spPr>
          <a:xfrm>
            <a:off x="348421" y="792000"/>
            <a:ext cx="9043199" cy="5273999"/>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6" name="Imagem 5">
            <a:extLst>
              <a:ext uri="{FF2B5EF4-FFF2-40B4-BE49-F238E27FC236}">
                <a16:creationId xmlns:a16="http://schemas.microsoft.com/office/drawing/2014/main" id="{315030DF-D874-C395-E227-580FEEB4FA33}"/>
              </a:ext>
            </a:extLst>
          </p:cNvPr>
          <p:cNvPicPr>
            <a:picLocks noChangeAspect="1"/>
          </p:cNvPicPr>
          <p:nvPr/>
        </p:nvPicPr>
        <p:blipFill rotWithShape="1">
          <a:blip r:embed="rId3">
            <a:clrChange>
              <a:clrFrom>
                <a:srgbClr val="FFFFFF"/>
              </a:clrFrom>
              <a:clrTo>
                <a:srgbClr val="FFFFFF">
                  <a:alpha val="0"/>
                </a:srgbClr>
              </a:clrTo>
            </a:clrChange>
          </a:blip>
          <a:srcRect l="53368" t="48706" r="30585"/>
          <a:stretch/>
        </p:blipFill>
        <p:spPr>
          <a:xfrm>
            <a:off x="5140960" y="3190239"/>
            <a:ext cx="1371600" cy="1812027"/>
          </a:xfrm>
          <a:prstGeom prst="rect">
            <a:avLst/>
          </a:prstGeom>
        </p:spPr>
      </p:pic>
    </p:spTree>
    <p:extLst>
      <p:ext uri="{BB962C8B-B14F-4D97-AF65-F5344CB8AC3E}">
        <p14:creationId xmlns:p14="http://schemas.microsoft.com/office/powerpoint/2010/main" val="3599671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Extended Reality (XR)</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91521"/>
            <a:ext cx="9029726" cy="5273999"/>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1" name="Imagem 10">
            <a:extLst>
              <a:ext uri="{FF2B5EF4-FFF2-40B4-BE49-F238E27FC236}">
                <a16:creationId xmlns:a16="http://schemas.microsoft.com/office/drawing/2014/main" id="{DB9A0627-40E6-CA74-E611-C7F88FC02B1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718061" y="791521"/>
            <a:ext cx="6263502" cy="2588584"/>
          </a:xfrm>
          <a:prstGeom prst="rect">
            <a:avLst/>
          </a:prstGeom>
          <a:noFill/>
        </p:spPr>
      </p:pic>
      <p:sp>
        <p:nvSpPr>
          <p:cNvPr id="6" name="Retângulo 5">
            <a:extLst>
              <a:ext uri="{FF2B5EF4-FFF2-40B4-BE49-F238E27FC236}">
                <a16:creationId xmlns:a16="http://schemas.microsoft.com/office/drawing/2014/main" id="{75CF1973-E07E-9097-868E-E623ECA4CBE5}"/>
              </a:ext>
            </a:extLst>
          </p:cNvPr>
          <p:cNvSpPr/>
          <p:nvPr/>
        </p:nvSpPr>
        <p:spPr>
          <a:xfrm>
            <a:off x="334948" y="792000"/>
            <a:ext cx="9043200" cy="5273999"/>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7" name="Imagem 6">
            <a:extLst>
              <a:ext uri="{FF2B5EF4-FFF2-40B4-BE49-F238E27FC236}">
                <a16:creationId xmlns:a16="http://schemas.microsoft.com/office/drawing/2014/main" id="{9163D789-5F2F-0C29-3B48-743CEE717B31}"/>
              </a:ext>
            </a:extLst>
          </p:cNvPr>
          <p:cNvPicPr>
            <a:picLocks noChangeAspect="1"/>
          </p:cNvPicPr>
          <p:nvPr/>
        </p:nvPicPr>
        <p:blipFill rotWithShape="1">
          <a:blip r:embed="rId3">
            <a:clrChange>
              <a:clrFrom>
                <a:srgbClr val="FFFFFF"/>
              </a:clrFrom>
              <a:clrTo>
                <a:srgbClr val="FFFFFF">
                  <a:alpha val="0"/>
                </a:srgbClr>
              </a:clrTo>
            </a:clrChange>
          </a:blip>
          <a:srcRect l="40864" t="-17" r="40968" b="47546"/>
          <a:stretch/>
        </p:blipFill>
        <p:spPr>
          <a:xfrm>
            <a:off x="4280852" y="791042"/>
            <a:ext cx="1137920" cy="1358265"/>
          </a:xfrm>
          <a:prstGeom prst="rect">
            <a:avLst/>
          </a:prstGeom>
          <a:noFill/>
        </p:spPr>
      </p:pic>
      <p:pic>
        <p:nvPicPr>
          <p:cNvPr id="3" name="Imagem 2">
            <a:extLst>
              <a:ext uri="{FF2B5EF4-FFF2-40B4-BE49-F238E27FC236}">
                <a16:creationId xmlns:a16="http://schemas.microsoft.com/office/drawing/2014/main" id="{25D27BA0-B5B4-F074-4006-8359CA294C98}"/>
              </a:ext>
            </a:extLst>
          </p:cNvPr>
          <p:cNvPicPr>
            <a:picLocks noChangeAspect="1"/>
          </p:cNvPicPr>
          <p:nvPr/>
        </p:nvPicPr>
        <p:blipFill>
          <a:blip r:embed="rId4"/>
          <a:stretch>
            <a:fillRect/>
          </a:stretch>
        </p:blipFill>
        <p:spPr>
          <a:xfrm>
            <a:off x="6120000" y="3429000"/>
            <a:ext cx="2805962" cy="2767384"/>
          </a:xfrm>
          <a:prstGeom prst="rect">
            <a:avLst/>
          </a:prstGeom>
        </p:spPr>
      </p:pic>
      <p:sp>
        <p:nvSpPr>
          <p:cNvPr id="9" name="Google Shape;237;p31">
            <a:extLst>
              <a:ext uri="{FF2B5EF4-FFF2-40B4-BE49-F238E27FC236}">
                <a16:creationId xmlns:a16="http://schemas.microsoft.com/office/drawing/2014/main" id="{E96CDD25-C541-9B5E-7EE2-B6405C30385E}"/>
              </a:ext>
            </a:extLst>
          </p:cNvPr>
          <p:cNvSpPr txBox="1">
            <a:spLocks noGrp="1"/>
          </p:cNvSpPr>
          <p:nvPr>
            <p:ph type="body" idx="1"/>
          </p:nvPr>
        </p:nvSpPr>
        <p:spPr>
          <a:xfrm>
            <a:off x="334948" y="3797280"/>
            <a:ext cx="9016253" cy="2093920"/>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r>
              <a:rPr lang="en-US" dirty="0"/>
              <a:t>Some digital elements laid over the real</a:t>
            </a:r>
            <a:br>
              <a:rPr lang="en-US" dirty="0"/>
            </a:br>
            <a:r>
              <a:rPr lang="en-US" dirty="0"/>
              <a:t>environment.</a:t>
            </a:r>
          </a:p>
          <a:p>
            <a:pPr marL="355600" lvl="0" indent="-355600" algn="l" rtl="0">
              <a:lnSpc>
                <a:spcPct val="90000"/>
              </a:lnSpc>
              <a:spcBef>
                <a:spcPts val="0"/>
              </a:spcBef>
              <a:spcAft>
                <a:spcPts val="0"/>
              </a:spcAft>
              <a:buClr>
                <a:srgbClr val="193278"/>
              </a:buClr>
              <a:buSzPts val="2640"/>
              <a:buFont typeface="Noto Sans Symbols"/>
              <a:buChar char="▪"/>
            </a:pPr>
            <a:endParaRPr lang="en-US" dirty="0"/>
          </a:p>
          <a:p>
            <a:pPr marL="355600" lvl="0" indent="-355600" algn="l" rtl="0">
              <a:lnSpc>
                <a:spcPct val="90000"/>
              </a:lnSpc>
              <a:spcBef>
                <a:spcPts val="0"/>
              </a:spcBef>
              <a:spcAft>
                <a:spcPts val="0"/>
              </a:spcAft>
              <a:buClr>
                <a:srgbClr val="193278"/>
              </a:buClr>
              <a:buSzPts val="2640"/>
              <a:buFont typeface="Noto Sans Symbols"/>
              <a:buChar char="▪"/>
            </a:pPr>
            <a:r>
              <a:rPr lang="en-US" dirty="0"/>
              <a:t>The digital elements can be manipulated</a:t>
            </a:r>
          </a:p>
          <a:p>
            <a:pPr marL="355600" lvl="0" indent="-355600" algn="l" rtl="0">
              <a:lnSpc>
                <a:spcPct val="90000"/>
              </a:lnSpc>
              <a:spcBef>
                <a:spcPts val="0"/>
              </a:spcBef>
              <a:spcAft>
                <a:spcPts val="0"/>
              </a:spcAft>
              <a:buClr>
                <a:srgbClr val="193278"/>
              </a:buClr>
              <a:buSzPts val="2640"/>
              <a:buFont typeface="Noto Sans Symbols"/>
              <a:buChar char="▪"/>
            </a:pPr>
            <a:endParaRPr lang="en-US" dirty="0"/>
          </a:p>
          <a:p>
            <a:pPr marL="355600" lvl="0" indent="-355600" algn="l" rtl="0">
              <a:lnSpc>
                <a:spcPct val="90000"/>
              </a:lnSpc>
              <a:spcBef>
                <a:spcPts val="0"/>
              </a:spcBef>
              <a:spcAft>
                <a:spcPts val="0"/>
              </a:spcAft>
              <a:buClr>
                <a:srgbClr val="193278"/>
              </a:buClr>
              <a:buSzPts val="2640"/>
              <a:buFont typeface="Noto Sans Symbols"/>
              <a:buChar char="▪"/>
            </a:pPr>
            <a:r>
              <a:rPr lang="en-US" dirty="0"/>
              <a:t>User do not lose the sense of presence.</a:t>
            </a:r>
          </a:p>
        </p:txBody>
      </p:sp>
    </p:spTree>
    <p:extLst>
      <p:ext uri="{BB962C8B-B14F-4D97-AF65-F5344CB8AC3E}">
        <p14:creationId xmlns:p14="http://schemas.microsoft.com/office/powerpoint/2010/main" val="2963220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Extended Reality (XR)</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91521"/>
            <a:ext cx="9029726" cy="5273999"/>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1" name="Imagem 10">
            <a:extLst>
              <a:ext uri="{FF2B5EF4-FFF2-40B4-BE49-F238E27FC236}">
                <a16:creationId xmlns:a16="http://schemas.microsoft.com/office/drawing/2014/main" id="{DB9A0627-40E6-CA74-E611-C7F88FC02B1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75945" y="1469653"/>
            <a:ext cx="8547736" cy="3532614"/>
          </a:xfrm>
          <a:prstGeom prst="rect">
            <a:avLst/>
          </a:prstGeom>
        </p:spPr>
      </p:pic>
      <p:sp>
        <p:nvSpPr>
          <p:cNvPr id="36" name="Retângulo 35">
            <a:extLst>
              <a:ext uri="{FF2B5EF4-FFF2-40B4-BE49-F238E27FC236}">
                <a16:creationId xmlns:a16="http://schemas.microsoft.com/office/drawing/2014/main" id="{9724F912-226E-2A59-1F16-F657159F849F}"/>
              </a:ext>
            </a:extLst>
          </p:cNvPr>
          <p:cNvSpPr/>
          <p:nvPr/>
        </p:nvSpPr>
        <p:spPr>
          <a:xfrm>
            <a:off x="348421" y="792000"/>
            <a:ext cx="9043199" cy="5273999"/>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6" name="Imagem 5">
            <a:extLst>
              <a:ext uri="{FF2B5EF4-FFF2-40B4-BE49-F238E27FC236}">
                <a16:creationId xmlns:a16="http://schemas.microsoft.com/office/drawing/2014/main" id="{315030DF-D874-C395-E227-580FEEB4FA33}"/>
              </a:ext>
            </a:extLst>
          </p:cNvPr>
          <p:cNvPicPr>
            <a:picLocks noChangeAspect="1"/>
          </p:cNvPicPr>
          <p:nvPr/>
        </p:nvPicPr>
        <p:blipFill rotWithShape="1">
          <a:blip r:embed="rId3">
            <a:clrChange>
              <a:clrFrom>
                <a:srgbClr val="FFFFFF"/>
              </a:clrFrom>
              <a:clrTo>
                <a:srgbClr val="FFFFFF">
                  <a:alpha val="0"/>
                </a:srgbClr>
              </a:clrTo>
            </a:clrChange>
          </a:blip>
          <a:srcRect l="41243" t="-15" r="41046" b="53884"/>
          <a:stretch/>
        </p:blipFill>
        <p:spPr>
          <a:xfrm>
            <a:off x="4104640" y="1469175"/>
            <a:ext cx="1513840" cy="1629625"/>
          </a:xfrm>
          <a:prstGeom prst="rect">
            <a:avLst/>
          </a:prstGeom>
        </p:spPr>
      </p:pic>
    </p:spTree>
    <p:extLst>
      <p:ext uri="{BB962C8B-B14F-4D97-AF65-F5344CB8AC3E}">
        <p14:creationId xmlns:p14="http://schemas.microsoft.com/office/powerpoint/2010/main" val="1918169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Extended Reality (XR)</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91521"/>
            <a:ext cx="9029726" cy="5273999"/>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1" name="Imagem 10">
            <a:extLst>
              <a:ext uri="{FF2B5EF4-FFF2-40B4-BE49-F238E27FC236}">
                <a16:creationId xmlns:a16="http://schemas.microsoft.com/office/drawing/2014/main" id="{DB9A0627-40E6-CA74-E611-C7F88FC02B1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718061" y="791521"/>
            <a:ext cx="6263502" cy="2588584"/>
          </a:xfrm>
          <a:prstGeom prst="rect">
            <a:avLst/>
          </a:prstGeom>
          <a:noFill/>
        </p:spPr>
      </p:pic>
      <p:sp>
        <p:nvSpPr>
          <p:cNvPr id="6" name="Retângulo 5">
            <a:extLst>
              <a:ext uri="{FF2B5EF4-FFF2-40B4-BE49-F238E27FC236}">
                <a16:creationId xmlns:a16="http://schemas.microsoft.com/office/drawing/2014/main" id="{75CF1973-E07E-9097-868E-E623ECA4CBE5}"/>
              </a:ext>
            </a:extLst>
          </p:cNvPr>
          <p:cNvSpPr/>
          <p:nvPr/>
        </p:nvSpPr>
        <p:spPr>
          <a:xfrm>
            <a:off x="334947" y="791522"/>
            <a:ext cx="9043200" cy="5323374"/>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7" name="Imagem 6">
            <a:extLst>
              <a:ext uri="{FF2B5EF4-FFF2-40B4-BE49-F238E27FC236}">
                <a16:creationId xmlns:a16="http://schemas.microsoft.com/office/drawing/2014/main" id="{9163D789-5F2F-0C29-3B48-743CEE717B31}"/>
              </a:ext>
            </a:extLst>
          </p:cNvPr>
          <p:cNvPicPr>
            <a:picLocks noChangeAspect="1"/>
          </p:cNvPicPr>
          <p:nvPr/>
        </p:nvPicPr>
        <p:blipFill rotWithShape="1">
          <a:blip r:embed="rId3">
            <a:clrChange>
              <a:clrFrom>
                <a:srgbClr val="FFFFFF"/>
              </a:clrFrom>
              <a:clrTo>
                <a:srgbClr val="FFFFFF">
                  <a:alpha val="0"/>
                </a:srgbClr>
              </a:clrTo>
            </a:clrChange>
          </a:blip>
          <a:srcRect l="74118" t="47539" r="7714" b="-10"/>
          <a:stretch/>
        </p:blipFill>
        <p:spPr>
          <a:xfrm>
            <a:off x="6363652" y="2022079"/>
            <a:ext cx="1137920" cy="1358265"/>
          </a:xfrm>
          <a:prstGeom prst="rect">
            <a:avLst/>
          </a:prstGeom>
          <a:noFill/>
        </p:spPr>
      </p:pic>
      <p:pic>
        <p:nvPicPr>
          <p:cNvPr id="3" name="Imagem 2">
            <a:extLst>
              <a:ext uri="{FF2B5EF4-FFF2-40B4-BE49-F238E27FC236}">
                <a16:creationId xmlns:a16="http://schemas.microsoft.com/office/drawing/2014/main" id="{3E8E50F6-FC1F-05CA-86D1-A03B0341E31D}"/>
              </a:ext>
            </a:extLst>
          </p:cNvPr>
          <p:cNvPicPr>
            <a:picLocks noChangeAspect="1"/>
          </p:cNvPicPr>
          <p:nvPr/>
        </p:nvPicPr>
        <p:blipFill>
          <a:blip r:embed="rId4"/>
          <a:stretch>
            <a:fillRect/>
          </a:stretch>
        </p:blipFill>
        <p:spPr>
          <a:xfrm>
            <a:off x="6120000" y="3429000"/>
            <a:ext cx="2285711" cy="2285711"/>
          </a:xfrm>
          <a:prstGeom prst="rect">
            <a:avLst/>
          </a:prstGeom>
        </p:spPr>
      </p:pic>
      <p:sp>
        <p:nvSpPr>
          <p:cNvPr id="9" name="Google Shape;237;p31">
            <a:extLst>
              <a:ext uri="{FF2B5EF4-FFF2-40B4-BE49-F238E27FC236}">
                <a16:creationId xmlns:a16="http://schemas.microsoft.com/office/drawing/2014/main" id="{0DC7AB32-EE36-3F9D-A99C-D38347F25B86}"/>
              </a:ext>
            </a:extLst>
          </p:cNvPr>
          <p:cNvSpPr txBox="1">
            <a:spLocks noGrp="1"/>
          </p:cNvSpPr>
          <p:nvPr>
            <p:ph type="body" idx="1"/>
          </p:nvPr>
        </p:nvSpPr>
        <p:spPr>
          <a:xfrm>
            <a:off x="334948" y="3797280"/>
            <a:ext cx="9016253" cy="2093920"/>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r>
              <a:rPr lang="en-US" dirty="0"/>
              <a:t>All elements are digital and can be manipulated.</a:t>
            </a:r>
          </a:p>
          <a:p>
            <a:pPr marL="355600" lvl="0" indent="-355600" algn="l" rtl="0">
              <a:lnSpc>
                <a:spcPct val="90000"/>
              </a:lnSpc>
              <a:spcBef>
                <a:spcPts val="0"/>
              </a:spcBef>
              <a:spcAft>
                <a:spcPts val="0"/>
              </a:spcAft>
              <a:buClr>
                <a:srgbClr val="193278"/>
              </a:buClr>
              <a:buSzPts val="2640"/>
              <a:buFont typeface="Noto Sans Symbols"/>
              <a:buChar char="▪"/>
            </a:pPr>
            <a:endParaRPr lang="en-US" dirty="0"/>
          </a:p>
          <a:p>
            <a:pPr marL="355600" lvl="0" indent="-355600" algn="l" rtl="0">
              <a:lnSpc>
                <a:spcPct val="90000"/>
              </a:lnSpc>
              <a:spcBef>
                <a:spcPts val="0"/>
              </a:spcBef>
              <a:spcAft>
                <a:spcPts val="0"/>
              </a:spcAft>
              <a:buClr>
                <a:srgbClr val="193278"/>
              </a:buClr>
              <a:buSzPts val="2640"/>
              <a:buFont typeface="Noto Sans Symbols"/>
              <a:buChar char="▪"/>
            </a:pPr>
            <a:r>
              <a:rPr lang="en-US" dirty="0"/>
              <a:t>User has a feeling of presence inside the </a:t>
            </a:r>
            <a:br>
              <a:rPr lang="en-US" dirty="0"/>
            </a:br>
            <a:r>
              <a:rPr lang="en-US" dirty="0"/>
              <a:t>virtual environment.</a:t>
            </a:r>
          </a:p>
        </p:txBody>
      </p:sp>
    </p:spTree>
    <p:extLst>
      <p:ext uri="{BB962C8B-B14F-4D97-AF65-F5344CB8AC3E}">
        <p14:creationId xmlns:p14="http://schemas.microsoft.com/office/powerpoint/2010/main" val="1399377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Extended Reality (XR)</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91521"/>
            <a:ext cx="9029726" cy="5273999"/>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1" name="Imagem 10">
            <a:extLst>
              <a:ext uri="{FF2B5EF4-FFF2-40B4-BE49-F238E27FC236}">
                <a16:creationId xmlns:a16="http://schemas.microsoft.com/office/drawing/2014/main" id="{DB9A0627-40E6-CA74-E611-C7F88FC02B1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75945" y="1469653"/>
            <a:ext cx="8547736" cy="3532614"/>
          </a:xfrm>
          <a:prstGeom prst="rect">
            <a:avLst/>
          </a:prstGeom>
        </p:spPr>
      </p:pic>
      <p:sp>
        <p:nvSpPr>
          <p:cNvPr id="36" name="Retângulo 35">
            <a:extLst>
              <a:ext uri="{FF2B5EF4-FFF2-40B4-BE49-F238E27FC236}">
                <a16:creationId xmlns:a16="http://schemas.microsoft.com/office/drawing/2014/main" id="{9724F912-226E-2A59-1F16-F657159F849F}"/>
              </a:ext>
            </a:extLst>
          </p:cNvPr>
          <p:cNvSpPr/>
          <p:nvPr/>
        </p:nvSpPr>
        <p:spPr>
          <a:xfrm>
            <a:off x="348421" y="792000"/>
            <a:ext cx="9043199" cy="5273999"/>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6" name="Imagem 5">
            <a:extLst>
              <a:ext uri="{FF2B5EF4-FFF2-40B4-BE49-F238E27FC236}">
                <a16:creationId xmlns:a16="http://schemas.microsoft.com/office/drawing/2014/main" id="{315030DF-D874-C395-E227-580FEEB4FA33}"/>
              </a:ext>
            </a:extLst>
          </p:cNvPr>
          <p:cNvPicPr>
            <a:picLocks noChangeAspect="1"/>
          </p:cNvPicPr>
          <p:nvPr/>
        </p:nvPicPr>
        <p:blipFill rotWithShape="1">
          <a:blip r:embed="rId3">
            <a:clrChange>
              <a:clrFrom>
                <a:srgbClr val="FFFFFF"/>
              </a:clrFrom>
              <a:clrTo>
                <a:srgbClr val="FFFFFF">
                  <a:alpha val="0"/>
                </a:srgbClr>
              </a:clrTo>
            </a:clrChange>
          </a:blip>
          <a:srcRect l="75358" t="48706" r="9427"/>
          <a:stretch/>
        </p:blipFill>
        <p:spPr>
          <a:xfrm>
            <a:off x="7020560" y="3190239"/>
            <a:ext cx="1300480" cy="1812027"/>
          </a:xfrm>
          <a:prstGeom prst="rect">
            <a:avLst/>
          </a:prstGeom>
        </p:spPr>
      </p:pic>
    </p:spTree>
    <p:extLst>
      <p:ext uri="{BB962C8B-B14F-4D97-AF65-F5344CB8AC3E}">
        <p14:creationId xmlns:p14="http://schemas.microsoft.com/office/powerpoint/2010/main" val="1719752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Extended Reality (XR)</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91521"/>
            <a:ext cx="9029726" cy="5273999"/>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11" name="Imagem 10">
            <a:extLst>
              <a:ext uri="{FF2B5EF4-FFF2-40B4-BE49-F238E27FC236}">
                <a16:creationId xmlns:a16="http://schemas.microsoft.com/office/drawing/2014/main" id="{DB9A0627-40E6-CA74-E611-C7F88FC02B1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75945" y="1469653"/>
            <a:ext cx="8547736" cy="3532614"/>
          </a:xfrm>
          <a:prstGeom prst="rect">
            <a:avLst/>
          </a:prstGeom>
          <a:noFill/>
        </p:spPr>
      </p:pic>
    </p:spTree>
    <p:extLst>
      <p:ext uri="{BB962C8B-B14F-4D97-AF65-F5344CB8AC3E}">
        <p14:creationId xmlns:p14="http://schemas.microsoft.com/office/powerpoint/2010/main" val="3464518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Co-Design</a:t>
            </a:r>
          </a:p>
        </p:txBody>
      </p:sp>
      <p:sp>
        <p:nvSpPr>
          <p:cNvPr id="14" name="Retângulo 13">
            <a:extLst>
              <a:ext uri="{FF2B5EF4-FFF2-40B4-BE49-F238E27FC236}">
                <a16:creationId xmlns:a16="http://schemas.microsoft.com/office/drawing/2014/main" id="{06DF4BF5-BBE0-9D67-EAF8-20556AECA5AB}"/>
              </a:ext>
            </a:extLst>
          </p:cNvPr>
          <p:cNvSpPr/>
          <p:nvPr/>
        </p:nvSpPr>
        <p:spPr>
          <a:xfrm>
            <a:off x="348423" y="791521"/>
            <a:ext cx="9029726" cy="5273999"/>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2872033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tângulo: Cantos Arredondados 67">
            <a:extLst>
              <a:ext uri="{FF2B5EF4-FFF2-40B4-BE49-F238E27FC236}">
                <a16:creationId xmlns:a16="http://schemas.microsoft.com/office/drawing/2014/main" id="{98C981DF-5BB1-56F7-DBB4-7BD6A3D3FCC2}"/>
              </a:ext>
            </a:extLst>
          </p:cNvPr>
          <p:cNvSpPr/>
          <p:nvPr>
            <p:custDataLst>
              <p:tags r:id="rId2"/>
            </p:custDataLst>
          </p:nvPr>
        </p:nvSpPr>
        <p:spPr>
          <a:xfrm>
            <a:off x="1287264" y="3956033"/>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7" name="Retângulo 66">
            <a:hlinkClick r:id="rId19" action="ppaction://hlinksldjump"/>
            <a:extLst>
              <a:ext uri="{FF2B5EF4-FFF2-40B4-BE49-F238E27FC236}">
                <a16:creationId xmlns:a16="http://schemas.microsoft.com/office/drawing/2014/main" id="{F30AE0EE-C78E-80B6-66F8-AED296F8BE32}"/>
              </a:ext>
            </a:extLst>
          </p:cNvPr>
          <p:cNvSpPr/>
          <p:nvPr>
            <p:custDataLst>
              <p:tags r:id="rId3"/>
            </p:custDataLst>
          </p:nvPr>
        </p:nvSpPr>
        <p:spPr>
          <a:xfrm>
            <a:off x="1782764" y="3956033"/>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Conclusion and outlook</a:t>
            </a:r>
          </a:p>
        </p:txBody>
      </p:sp>
      <p:sp>
        <p:nvSpPr>
          <p:cNvPr id="66" name="Retângulo 65">
            <a:hlinkClick r:id="rId19" action="ppaction://hlinksldjump"/>
            <a:extLst>
              <a:ext uri="{FF2B5EF4-FFF2-40B4-BE49-F238E27FC236}">
                <a16:creationId xmlns:a16="http://schemas.microsoft.com/office/drawing/2014/main" id="{4AF5F613-3239-48B8-A658-218AE3066BE3}"/>
              </a:ext>
            </a:extLst>
          </p:cNvPr>
          <p:cNvSpPr/>
          <p:nvPr>
            <p:custDataLst>
              <p:tags r:id="rId4"/>
            </p:custDataLst>
          </p:nvPr>
        </p:nvSpPr>
        <p:spPr>
          <a:xfrm>
            <a:off x="1287264" y="3956033"/>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5.</a:t>
            </a:r>
          </a:p>
        </p:txBody>
      </p:sp>
      <p:sp>
        <p:nvSpPr>
          <p:cNvPr id="65" name="Retângulo: Cantos Arredondados 64">
            <a:extLst>
              <a:ext uri="{FF2B5EF4-FFF2-40B4-BE49-F238E27FC236}">
                <a16:creationId xmlns:a16="http://schemas.microsoft.com/office/drawing/2014/main" id="{AC13E1C6-E487-5CF9-11EC-FE85E1C2CE64}"/>
              </a:ext>
            </a:extLst>
          </p:cNvPr>
          <p:cNvSpPr/>
          <p:nvPr>
            <p:custDataLst>
              <p:tags r:id="rId5"/>
            </p:custDataLst>
          </p:nvPr>
        </p:nvSpPr>
        <p:spPr>
          <a:xfrm>
            <a:off x="1287264" y="3371401"/>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4" name="Retângulo 63">
            <a:hlinkClick r:id="rId20" action="ppaction://hlinksldjump"/>
            <a:extLst>
              <a:ext uri="{FF2B5EF4-FFF2-40B4-BE49-F238E27FC236}">
                <a16:creationId xmlns:a16="http://schemas.microsoft.com/office/drawing/2014/main" id="{59E80B6F-02D1-FCC9-299F-F0BD43A802B9}"/>
              </a:ext>
            </a:extLst>
          </p:cNvPr>
          <p:cNvSpPr/>
          <p:nvPr>
            <p:custDataLst>
              <p:tags r:id="rId6"/>
            </p:custDataLst>
          </p:nvPr>
        </p:nvSpPr>
        <p:spPr>
          <a:xfrm>
            <a:off x="1782764" y="3371401"/>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Results and discussion</a:t>
            </a:r>
          </a:p>
        </p:txBody>
      </p:sp>
      <p:sp>
        <p:nvSpPr>
          <p:cNvPr id="63" name="Retângulo 62">
            <a:hlinkClick r:id="rId20" action="ppaction://hlinksldjump"/>
            <a:extLst>
              <a:ext uri="{FF2B5EF4-FFF2-40B4-BE49-F238E27FC236}">
                <a16:creationId xmlns:a16="http://schemas.microsoft.com/office/drawing/2014/main" id="{20DECFB0-A2E9-7D2B-DD28-6DA37C861685}"/>
              </a:ext>
            </a:extLst>
          </p:cNvPr>
          <p:cNvSpPr/>
          <p:nvPr>
            <p:custDataLst>
              <p:tags r:id="rId7"/>
            </p:custDataLst>
          </p:nvPr>
        </p:nvSpPr>
        <p:spPr>
          <a:xfrm>
            <a:off x="1287264" y="3371401"/>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4.</a:t>
            </a:r>
          </a:p>
        </p:txBody>
      </p:sp>
      <p:sp>
        <p:nvSpPr>
          <p:cNvPr id="62" name="Retângulo: Cantos Arredondados 61">
            <a:extLst>
              <a:ext uri="{FF2B5EF4-FFF2-40B4-BE49-F238E27FC236}">
                <a16:creationId xmlns:a16="http://schemas.microsoft.com/office/drawing/2014/main" id="{B84E1D99-A77C-DA65-26A7-751A4A4A9BDE}"/>
              </a:ext>
            </a:extLst>
          </p:cNvPr>
          <p:cNvSpPr/>
          <p:nvPr>
            <p:custDataLst>
              <p:tags r:id="rId8"/>
            </p:custDataLst>
          </p:nvPr>
        </p:nvSpPr>
        <p:spPr>
          <a:xfrm>
            <a:off x="1287264" y="2786769"/>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1" name="Retângulo 60">
            <a:hlinkClick r:id="rId21" action="ppaction://hlinksldjump"/>
            <a:extLst>
              <a:ext uri="{FF2B5EF4-FFF2-40B4-BE49-F238E27FC236}">
                <a16:creationId xmlns:a16="http://schemas.microsoft.com/office/drawing/2014/main" id="{480E39DC-07FB-0869-7D0F-ED4CDEAC285E}"/>
              </a:ext>
            </a:extLst>
          </p:cNvPr>
          <p:cNvSpPr/>
          <p:nvPr>
            <p:custDataLst>
              <p:tags r:id="rId9"/>
            </p:custDataLst>
          </p:nvPr>
        </p:nvSpPr>
        <p:spPr>
          <a:xfrm>
            <a:off x="1782764" y="2786769"/>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Materials and Methods</a:t>
            </a:r>
          </a:p>
        </p:txBody>
      </p:sp>
      <p:sp>
        <p:nvSpPr>
          <p:cNvPr id="60" name="Retângulo 59">
            <a:hlinkClick r:id="rId21" action="ppaction://hlinksldjump"/>
            <a:extLst>
              <a:ext uri="{FF2B5EF4-FFF2-40B4-BE49-F238E27FC236}">
                <a16:creationId xmlns:a16="http://schemas.microsoft.com/office/drawing/2014/main" id="{EE326032-32E8-C461-03CA-ACA6070D3EBA}"/>
              </a:ext>
            </a:extLst>
          </p:cNvPr>
          <p:cNvSpPr/>
          <p:nvPr>
            <p:custDataLst>
              <p:tags r:id="rId10"/>
            </p:custDataLst>
          </p:nvPr>
        </p:nvSpPr>
        <p:spPr>
          <a:xfrm>
            <a:off x="1287264" y="2786769"/>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3.</a:t>
            </a:r>
          </a:p>
        </p:txBody>
      </p:sp>
      <p:sp>
        <p:nvSpPr>
          <p:cNvPr id="59" name="Retângulo: Cantos Arredondados 58">
            <a:extLst>
              <a:ext uri="{FF2B5EF4-FFF2-40B4-BE49-F238E27FC236}">
                <a16:creationId xmlns:a16="http://schemas.microsoft.com/office/drawing/2014/main" id="{394242A0-3266-B36C-A87C-D98AC8B3625C}"/>
              </a:ext>
            </a:extLst>
          </p:cNvPr>
          <p:cNvSpPr/>
          <p:nvPr>
            <p:custDataLst>
              <p:tags r:id="rId11"/>
            </p:custDataLst>
          </p:nvPr>
        </p:nvSpPr>
        <p:spPr>
          <a:xfrm>
            <a:off x="1287264" y="2202137"/>
            <a:ext cx="9720000" cy="438582"/>
          </a:xfrm>
          <a:prstGeom prst="roundRect">
            <a:avLst/>
          </a:prstGeom>
          <a:solidFill>
            <a:srgbClr val="555555">
              <a:lumMod val="10000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58" name="Retângulo 57">
            <a:hlinkClick r:id="rId22" action="ppaction://hlinksldjump"/>
            <a:extLst>
              <a:ext uri="{FF2B5EF4-FFF2-40B4-BE49-F238E27FC236}">
                <a16:creationId xmlns:a16="http://schemas.microsoft.com/office/drawing/2014/main" id="{3F7DEC50-98D0-F8C4-56BE-D3DBA3AC984D}"/>
              </a:ext>
            </a:extLst>
          </p:cNvPr>
          <p:cNvSpPr/>
          <p:nvPr>
            <p:custDataLst>
              <p:tags r:id="rId12"/>
            </p:custDataLst>
          </p:nvPr>
        </p:nvSpPr>
        <p:spPr>
          <a:xfrm>
            <a:off x="1782764" y="2202137"/>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FFFFFF">
                    <a:lumMod val="100000"/>
                  </a:srgbClr>
                </a:solidFill>
                <a:latin typeface="Calibri" panose="020F0502020204030204" pitchFamily="34" charset="0"/>
              </a:rPr>
              <a:t>Objectives and Approach</a:t>
            </a:r>
          </a:p>
        </p:txBody>
      </p:sp>
      <p:sp>
        <p:nvSpPr>
          <p:cNvPr id="57" name="Retângulo 56">
            <a:hlinkClick r:id="rId22" action="ppaction://hlinksldjump"/>
            <a:extLst>
              <a:ext uri="{FF2B5EF4-FFF2-40B4-BE49-F238E27FC236}">
                <a16:creationId xmlns:a16="http://schemas.microsoft.com/office/drawing/2014/main" id="{5F08AC1C-4F5E-546B-79FB-9253310D81E9}"/>
              </a:ext>
            </a:extLst>
          </p:cNvPr>
          <p:cNvSpPr/>
          <p:nvPr>
            <p:custDataLst>
              <p:tags r:id="rId13"/>
            </p:custDataLst>
          </p:nvPr>
        </p:nvSpPr>
        <p:spPr>
          <a:xfrm>
            <a:off x="1287264" y="2202137"/>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FFFFFF">
                    <a:lumMod val="100000"/>
                  </a:srgbClr>
                </a:solidFill>
                <a:latin typeface="Calibri" panose="020F0502020204030204" pitchFamily="34" charset="0"/>
              </a:rPr>
              <a:t>2.</a:t>
            </a:r>
          </a:p>
        </p:txBody>
      </p:sp>
      <p:sp>
        <p:nvSpPr>
          <p:cNvPr id="56" name="Retângulo: Cantos Arredondados 55">
            <a:extLst>
              <a:ext uri="{FF2B5EF4-FFF2-40B4-BE49-F238E27FC236}">
                <a16:creationId xmlns:a16="http://schemas.microsoft.com/office/drawing/2014/main" id="{692163C7-A552-8DA7-5B18-4FA93CE9E6D1}"/>
              </a:ext>
            </a:extLst>
          </p:cNvPr>
          <p:cNvSpPr/>
          <p:nvPr>
            <p:custDataLst>
              <p:tags r:id="rId14"/>
            </p:custDataLst>
          </p:nvPr>
        </p:nvSpPr>
        <p:spPr>
          <a:xfrm>
            <a:off x="1287264" y="1617505"/>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55" name="Retângulo 54">
            <a:hlinkClick r:id="rId23" action="ppaction://hlinksldjump"/>
            <a:extLst>
              <a:ext uri="{FF2B5EF4-FFF2-40B4-BE49-F238E27FC236}">
                <a16:creationId xmlns:a16="http://schemas.microsoft.com/office/drawing/2014/main" id="{4412FB0E-40AF-06A1-4EAB-C8141C6C35BA}"/>
              </a:ext>
            </a:extLst>
          </p:cNvPr>
          <p:cNvSpPr/>
          <p:nvPr>
            <p:custDataLst>
              <p:tags r:id="rId15"/>
            </p:custDataLst>
          </p:nvPr>
        </p:nvSpPr>
        <p:spPr>
          <a:xfrm>
            <a:off x="1782764" y="1617505"/>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Introduction</a:t>
            </a:r>
          </a:p>
        </p:txBody>
      </p:sp>
      <p:sp>
        <p:nvSpPr>
          <p:cNvPr id="54" name="Retângulo 53">
            <a:hlinkClick r:id="rId23" action="ppaction://hlinksldjump"/>
            <a:extLst>
              <a:ext uri="{FF2B5EF4-FFF2-40B4-BE49-F238E27FC236}">
                <a16:creationId xmlns:a16="http://schemas.microsoft.com/office/drawing/2014/main" id="{90F1BAEB-0CB8-F60D-22D9-1B377B66685F}"/>
              </a:ext>
            </a:extLst>
          </p:cNvPr>
          <p:cNvSpPr/>
          <p:nvPr>
            <p:custDataLst>
              <p:tags r:id="rId16"/>
            </p:custDataLst>
          </p:nvPr>
        </p:nvSpPr>
        <p:spPr>
          <a:xfrm>
            <a:off x="1287264" y="1617505"/>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1.</a:t>
            </a:r>
          </a:p>
        </p:txBody>
      </p:sp>
      <p:sp>
        <p:nvSpPr>
          <p:cNvPr id="53" name="Retângulo 52">
            <a:extLst>
              <a:ext uri="{FF2B5EF4-FFF2-40B4-BE49-F238E27FC236}">
                <a16:creationId xmlns:a16="http://schemas.microsoft.com/office/drawing/2014/main" id="{EA2CD9DB-255B-6DF1-38A3-6130B6841553}"/>
              </a:ext>
            </a:extLst>
          </p:cNvPr>
          <p:cNvSpPr/>
          <p:nvPr>
            <p:custDataLst>
              <p:tags r:id="rId17"/>
            </p:custDataLst>
          </p:nvPr>
        </p:nvSpPr>
        <p:spPr>
          <a:xfrm>
            <a:off x="334949" y="129279"/>
            <a:ext cx="9043200" cy="46144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175" tIns="0" rIns="0" bIns="0" numCol="1" spcCol="0" rtlCol="0" fromWordArt="0" anchor="ctr" anchorCtr="0" forceAA="0" compatLnSpc="1">
            <a:prstTxWarp prst="textNoShape">
              <a:avLst/>
            </a:prstTxWarp>
            <a:noAutofit/>
          </a:bodyPr>
          <a:lstStyle/>
          <a:p>
            <a:pPr>
              <a:spcBef>
                <a:spcPct val="0"/>
              </a:spcBef>
              <a:spcAft>
                <a:spcPct val="0"/>
              </a:spcAft>
            </a:pPr>
            <a:r>
              <a:rPr lang="pt-BR" sz="2400" b="1">
                <a:solidFill>
                  <a:srgbClr val="555555">
                    <a:lumMod val="100000"/>
                  </a:srgbClr>
                </a:solidFill>
                <a:latin typeface="Calibri" panose="020F0502020204030204" pitchFamily="34" charset="0"/>
              </a:rPr>
              <a:t>Agenda</a:t>
            </a:r>
          </a:p>
        </p:txBody>
      </p:sp>
    </p:spTree>
    <p:custDataLst>
      <p:tags r:id="rId1"/>
    </p:custDataLst>
    <p:extLst>
      <p:ext uri="{BB962C8B-B14F-4D97-AF65-F5344CB8AC3E}">
        <p14:creationId xmlns:p14="http://schemas.microsoft.com/office/powerpoint/2010/main" val="2205046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12" name="Retângulo 11">
            <a:extLst>
              <a:ext uri="{FF2B5EF4-FFF2-40B4-BE49-F238E27FC236}">
                <a16:creationId xmlns:a16="http://schemas.microsoft.com/office/drawing/2014/main" id="{E1D250CF-D224-21EE-3887-756F31127729}"/>
              </a:ext>
            </a:extLst>
          </p:cNvPr>
          <p:cNvSpPr/>
          <p:nvPr/>
        </p:nvSpPr>
        <p:spPr>
          <a:xfrm>
            <a:off x="5006338" y="1639710"/>
            <a:ext cx="4371810" cy="1521079"/>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 name="Retângulo 1">
            <a:extLst>
              <a:ext uri="{FF2B5EF4-FFF2-40B4-BE49-F238E27FC236}">
                <a16:creationId xmlns:a16="http://schemas.microsoft.com/office/drawing/2014/main" id="{55E4EA3B-46BE-210B-FE9A-756E9E272DFC}"/>
              </a:ext>
            </a:extLst>
          </p:cNvPr>
          <p:cNvSpPr/>
          <p:nvPr/>
        </p:nvSpPr>
        <p:spPr>
          <a:xfrm>
            <a:off x="334949" y="1639710"/>
            <a:ext cx="4371810" cy="1521079"/>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Objectives</a:t>
            </a:r>
          </a:p>
        </p:txBody>
      </p:sp>
      <p:sp>
        <p:nvSpPr>
          <p:cNvPr id="11" name="Google Shape;237;p31">
            <a:extLst>
              <a:ext uri="{FF2B5EF4-FFF2-40B4-BE49-F238E27FC236}">
                <a16:creationId xmlns:a16="http://schemas.microsoft.com/office/drawing/2014/main" id="{7DFFF9CB-32AC-36D9-80AF-DDBE7DC8659E}"/>
              </a:ext>
            </a:extLst>
          </p:cNvPr>
          <p:cNvSpPr txBox="1">
            <a:spLocks/>
          </p:cNvSpPr>
          <p:nvPr/>
        </p:nvSpPr>
        <p:spPr>
          <a:xfrm>
            <a:off x="334949" y="792000"/>
            <a:ext cx="4069903" cy="216751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55600" indent="-355600">
              <a:spcBef>
                <a:spcPts val="0"/>
              </a:spcBef>
            </a:pPr>
            <a:r>
              <a:rPr lang="en-US" dirty="0"/>
              <a:t>Research goals</a:t>
            </a:r>
          </a:p>
          <a:p>
            <a:pPr marL="355600" indent="-355600">
              <a:spcBef>
                <a:spcPts val="0"/>
              </a:spcBef>
            </a:pPr>
            <a:endParaRPr lang="en-US" dirty="0"/>
          </a:p>
          <a:p>
            <a:pPr marL="0" indent="0">
              <a:spcBef>
                <a:spcPts val="0"/>
              </a:spcBef>
              <a:buNone/>
            </a:pPr>
            <a:r>
              <a:rPr lang="en-US" sz="2000" dirty="0"/>
              <a:t>Goal n° 1</a:t>
            </a:r>
          </a:p>
          <a:p>
            <a:pPr marL="812800" lvl="1" indent="-355600">
              <a:spcBef>
                <a:spcPts val="0"/>
              </a:spcBef>
              <a:buSzPts val="2640"/>
              <a:buFont typeface="Noto Sans Symbols"/>
              <a:buChar char="▪"/>
            </a:pPr>
            <a:r>
              <a:rPr lang="en-US" dirty="0"/>
              <a:t>Compare:</a:t>
            </a:r>
          </a:p>
          <a:p>
            <a:pPr marL="1270000" lvl="2">
              <a:spcBef>
                <a:spcPts val="0"/>
              </a:spcBef>
              <a:buSzPts val="2640"/>
              <a:buFont typeface="Noto Sans Symbols"/>
              <a:buChar char="▪"/>
            </a:pPr>
            <a:r>
              <a:rPr lang="en-US" dirty="0"/>
              <a:t>Assistive devices;</a:t>
            </a:r>
          </a:p>
          <a:p>
            <a:pPr marL="1270000" lvl="2">
              <a:spcBef>
                <a:spcPts val="0"/>
              </a:spcBef>
              <a:buSzPts val="2640"/>
              <a:buFont typeface="Noto Sans Symbols"/>
              <a:buChar char="▪"/>
            </a:pPr>
            <a:r>
              <a:rPr lang="en-US" dirty="0"/>
              <a:t>Human factors;</a:t>
            </a:r>
          </a:p>
          <a:p>
            <a:pPr marL="1270000" lvl="2">
              <a:spcBef>
                <a:spcPts val="0"/>
              </a:spcBef>
              <a:buSzPts val="2640"/>
              <a:buFont typeface="Noto Sans Symbols"/>
              <a:buChar char="▪"/>
            </a:pPr>
            <a:r>
              <a:rPr lang="en-US" dirty="0"/>
              <a:t>Virtual environment.</a:t>
            </a:r>
          </a:p>
          <a:p>
            <a:pPr marL="812800" lvl="1">
              <a:spcBef>
                <a:spcPts val="0"/>
              </a:spcBef>
              <a:buSzPts val="2640"/>
              <a:buFont typeface="Noto Sans Symbols"/>
              <a:buChar char="▪"/>
            </a:pPr>
            <a:r>
              <a:rPr lang="en-US" dirty="0"/>
              <a:t>Main Limitations</a:t>
            </a:r>
          </a:p>
          <a:p>
            <a:pPr marL="0" indent="0">
              <a:spcBef>
                <a:spcPts val="0"/>
              </a:spcBef>
              <a:buNone/>
            </a:pPr>
            <a:endParaRPr lang="en-US" dirty="0"/>
          </a:p>
        </p:txBody>
      </p:sp>
      <p:sp>
        <p:nvSpPr>
          <p:cNvPr id="13" name="Google Shape;237;p31">
            <a:extLst>
              <a:ext uri="{FF2B5EF4-FFF2-40B4-BE49-F238E27FC236}">
                <a16:creationId xmlns:a16="http://schemas.microsoft.com/office/drawing/2014/main" id="{AB5E4888-D89D-1ECF-09AA-037124D02D03}"/>
              </a:ext>
            </a:extLst>
          </p:cNvPr>
          <p:cNvSpPr txBox="1">
            <a:spLocks/>
          </p:cNvSpPr>
          <p:nvPr/>
        </p:nvSpPr>
        <p:spPr>
          <a:xfrm>
            <a:off x="4992866" y="792000"/>
            <a:ext cx="4210128" cy="216751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endParaRPr lang="en-US" dirty="0"/>
          </a:p>
          <a:p>
            <a:pPr marL="0" indent="0">
              <a:spcBef>
                <a:spcPts val="0"/>
              </a:spcBef>
              <a:buNone/>
            </a:pPr>
            <a:endParaRPr lang="en-US" dirty="0"/>
          </a:p>
          <a:p>
            <a:pPr marL="0" indent="0">
              <a:spcBef>
                <a:spcPts val="0"/>
              </a:spcBef>
              <a:buNone/>
            </a:pPr>
            <a:r>
              <a:rPr lang="en-US" sz="2000" dirty="0"/>
              <a:t>Goal n° 2</a:t>
            </a:r>
          </a:p>
          <a:p>
            <a:pPr marL="812800" lvl="1" indent="-355600">
              <a:spcBef>
                <a:spcPts val="0"/>
              </a:spcBef>
              <a:buSzPts val="2640"/>
              <a:buFont typeface="Noto Sans Symbols"/>
              <a:buChar char="▪"/>
            </a:pPr>
            <a:r>
              <a:rPr lang="en-US" dirty="0"/>
              <a:t>non-BVI users:</a:t>
            </a:r>
          </a:p>
          <a:p>
            <a:pPr marL="1270000" lvl="2">
              <a:spcBef>
                <a:spcPts val="0"/>
              </a:spcBef>
              <a:buSzPts val="2640"/>
              <a:buFont typeface="Noto Sans Symbols"/>
              <a:buChar char="▪"/>
            </a:pPr>
            <a:r>
              <a:rPr lang="en-US" dirty="0"/>
              <a:t>Deprived of their vision;</a:t>
            </a:r>
          </a:p>
          <a:p>
            <a:pPr marL="1270000" lvl="2">
              <a:spcBef>
                <a:spcPts val="0"/>
              </a:spcBef>
              <a:buSzPts val="2640"/>
              <a:buFont typeface="Noto Sans Symbols"/>
              <a:buChar char="▪"/>
            </a:pPr>
            <a:r>
              <a:rPr lang="en-US" dirty="0"/>
              <a:t>Similarly assistive devices as BVI users.</a:t>
            </a:r>
          </a:p>
          <a:p>
            <a:pPr marL="0" indent="0">
              <a:spcBef>
                <a:spcPts val="0"/>
              </a:spcBef>
              <a:buNone/>
            </a:pPr>
            <a:endParaRPr lang="en-US" dirty="0"/>
          </a:p>
        </p:txBody>
      </p:sp>
      <p:sp>
        <p:nvSpPr>
          <p:cNvPr id="15" name="Google Shape;237;p31">
            <a:extLst>
              <a:ext uri="{FF2B5EF4-FFF2-40B4-BE49-F238E27FC236}">
                <a16:creationId xmlns:a16="http://schemas.microsoft.com/office/drawing/2014/main" id="{86280932-CC08-F47E-466F-75BFD130CF3F}"/>
              </a:ext>
            </a:extLst>
          </p:cNvPr>
          <p:cNvSpPr txBox="1">
            <a:spLocks/>
          </p:cNvSpPr>
          <p:nvPr/>
        </p:nvSpPr>
        <p:spPr>
          <a:xfrm>
            <a:off x="334949" y="3463846"/>
            <a:ext cx="9043199" cy="58256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55600" indent="-355600">
              <a:spcBef>
                <a:spcPts val="0"/>
              </a:spcBef>
            </a:pPr>
            <a:r>
              <a:rPr lang="en-US" dirty="0"/>
              <a:t>Specific goals</a:t>
            </a:r>
          </a:p>
          <a:p>
            <a:pPr marL="355600" indent="-355600">
              <a:spcBef>
                <a:spcPts val="0"/>
              </a:spcBef>
            </a:pPr>
            <a:endParaRPr lang="en-US" dirty="0"/>
          </a:p>
          <a:p>
            <a:pPr marL="0" indent="0">
              <a:spcBef>
                <a:spcPts val="0"/>
              </a:spcBef>
              <a:buNone/>
            </a:pPr>
            <a:endParaRPr lang="en-US" dirty="0"/>
          </a:p>
        </p:txBody>
      </p:sp>
      <p:sp>
        <p:nvSpPr>
          <p:cNvPr id="16" name="Retângulo 15">
            <a:extLst>
              <a:ext uri="{FF2B5EF4-FFF2-40B4-BE49-F238E27FC236}">
                <a16:creationId xmlns:a16="http://schemas.microsoft.com/office/drawing/2014/main" id="{D5C2E905-237D-E3FB-B920-D9240DB2DBBC}"/>
              </a:ext>
            </a:extLst>
          </p:cNvPr>
          <p:cNvSpPr/>
          <p:nvPr/>
        </p:nvSpPr>
        <p:spPr>
          <a:xfrm>
            <a:off x="334948" y="4212369"/>
            <a:ext cx="2074933" cy="1541228"/>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dirty="0"/>
          </a:p>
        </p:txBody>
      </p:sp>
      <p:sp>
        <p:nvSpPr>
          <p:cNvPr id="18" name="Retângulo 17">
            <a:extLst>
              <a:ext uri="{FF2B5EF4-FFF2-40B4-BE49-F238E27FC236}">
                <a16:creationId xmlns:a16="http://schemas.microsoft.com/office/drawing/2014/main" id="{9888B9BD-DF72-51E2-0DAB-AD08515EA889}"/>
              </a:ext>
            </a:extLst>
          </p:cNvPr>
          <p:cNvSpPr/>
          <p:nvPr/>
        </p:nvSpPr>
        <p:spPr>
          <a:xfrm>
            <a:off x="2666648" y="4212369"/>
            <a:ext cx="2074933" cy="1541228"/>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19" name="Retângulo 18">
            <a:extLst>
              <a:ext uri="{FF2B5EF4-FFF2-40B4-BE49-F238E27FC236}">
                <a16:creationId xmlns:a16="http://schemas.microsoft.com/office/drawing/2014/main" id="{6A0C5617-07C7-9A5C-BAC6-4ED101256CE8}"/>
              </a:ext>
            </a:extLst>
          </p:cNvPr>
          <p:cNvSpPr/>
          <p:nvPr/>
        </p:nvSpPr>
        <p:spPr>
          <a:xfrm>
            <a:off x="4998348" y="4212369"/>
            <a:ext cx="2074933" cy="1541228"/>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0" name="Retângulo 19">
            <a:extLst>
              <a:ext uri="{FF2B5EF4-FFF2-40B4-BE49-F238E27FC236}">
                <a16:creationId xmlns:a16="http://schemas.microsoft.com/office/drawing/2014/main" id="{EA81080B-633F-7EB8-62E6-20E4A870F17F}"/>
              </a:ext>
            </a:extLst>
          </p:cNvPr>
          <p:cNvSpPr/>
          <p:nvPr/>
        </p:nvSpPr>
        <p:spPr>
          <a:xfrm>
            <a:off x="7330049" y="4212369"/>
            <a:ext cx="2074933" cy="1541228"/>
          </a:xfrm>
          <a:prstGeom prst="rect">
            <a:avLst/>
          </a:prstGeom>
          <a:solidFill>
            <a:srgbClr val="AAC8E6"/>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dirty="0"/>
          </a:p>
        </p:txBody>
      </p:sp>
      <p:sp>
        <p:nvSpPr>
          <p:cNvPr id="21" name="Google Shape;237;p31">
            <a:extLst>
              <a:ext uri="{FF2B5EF4-FFF2-40B4-BE49-F238E27FC236}">
                <a16:creationId xmlns:a16="http://schemas.microsoft.com/office/drawing/2014/main" id="{FF77EA97-6BF8-BEBC-73E9-D0FF3BB17075}"/>
              </a:ext>
            </a:extLst>
          </p:cNvPr>
          <p:cNvSpPr txBox="1">
            <a:spLocks/>
          </p:cNvSpPr>
          <p:nvPr/>
        </p:nvSpPr>
        <p:spPr>
          <a:xfrm>
            <a:off x="334949" y="3931887"/>
            <a:ext cx="2034625" cy="1692165"/>
          </a:xfrm>
          <a:prstGeom prst="rect">
            <a:avLst/>
          </a:prstGeom>
          <a:noFill/>
          <a:ln>
            <a:noFill/>
          </a:ln>
          <a:extLst>
            <a:ext uri="{909E8E84-426E-40DD-AFC4-6F175D3DCCD1}">
              <a14:hiddenFill xmlns:a14="http://schemas.microsoft.com/office/drawing/2010/main">
                <a:solidFill>
                  <a:srgbClr val="AAC8E6"/>
                </a:solidFill>
              </a14:hiddenFill>
            </a:ext>
          </a:extLst>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2000" dirty="0"/>
              <a:t>Specific goal n° 1</a:t>
            </a:r>
          </a:p>
          <a:p>
            <a:pPr marL="355600" indent="-355600">
              <a:spcBef>
                <a:spcPts val="0"/>
              </a:spcBef>
            </a:pPr>
            <a:r>
              <a:rPr lang="en-US" sz="2000" dirty="0"/>
              <a:t>Select a scenario and develop its virtual environment</a:t>
            </a:r>
            <a:endParaRPr lang="en-US" dirty="0"/>
          </a:p>
        </p:txBody>
      </p:sp>
      <p:sp>
        <p:nvSpPr>
          <p:cNvPr id="22" name="Google Shape;237;p31">
            <a:extLst>
              <a:ext uri="{FF2B5EF4-FFF2-40B4-BE49-F238E27FC236}">
                <a16:creationId xmlns:a16="http://schemas.microsoft.com/office/drawing/2014/main" id="{CE23F51B-9FAF-0F69-DBEF-C3832C3FAF36}"/>
              </a:ext>
            </a:extLst>
          </p:cNvPr>
          <p:cNvSpPr txBox="1">
            <a:spLocks/>
          </p:cNvSpPr>
          <p:nvPr/>
        </p:nvSpPr>
        <p:spPr>
          <a:xfrm>
            <a:off x="2666649" y="3931888"/>
            <a:ext cx="2034625" cy="1456190"/>
          </a:xfrm>
          <a:prstGeom prst="rect">
            <a:avLst/>
          </a:prstGeom>
          <a:noFill/>
          <a:ln>
            <a:noFill/>
          </a:ln>
          <a:extLst>
            <a:ext uri="{909E8E84-426E-40DD-AFC4-6F175D3DCCD1}">
              <a14:hiddenFill xmlns:a14="http://schemas.microsoft.com/office/drawing/2010/main">
                <a:solidFill>
                  <a:srgbClr val="AAC8E6"/>
                </a:solidFill>
              </a14:hiddenFill>
            </a:ext>
          </a:extLst>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2000" dirty="0"/>
              <a:t>Specific goal n° 2</a:t>
            </a:r>
          </a:p>
          <a:p>
            <a:pPr marL="355600" indent="-355600">
              <a:spcBef>
                <a:spcPts val="0"/>
              </a:spcBef>
            </a:pPr>
            <a:r>
              <a:rPr lang="en-US" sz="2000" dirty="0"/>
              <a:t>Develop three conceptual assistive devices</a:t>
            </a:r>
            <a:endParaRPr lang="en-US" dirty="0"/>
          </a:p>
        </p:txBody>
      </p:sp>
      <p:sp>
        <p:nvSpPr>
          <p:cNvPr id="23" name="Google Shape;237;p31">
            <a:extLst>
              <a:ext uri="{FF2B5EF4-FFF2-40B4-BE49-F238E27FC236}">
                <a16:creationId xmlns:a16="http://schemas.microsoft.com/office/drawing/2014/main" id="{415D743D-A21C-46DC-3780-E47C74BC2A7C}"/>
              </a:ext>
            </a:extLst>
          </p:cNvPr>
          <p:cNvSpPr txBox="1">
            <a:spLocks/>
          </p:cNvSpPr>
          <p:nvPr/>
        </p:nvSpPr>
        <p:spPr>
          <a:xfrm>
            <a:off x="4998350" y="3931887"/>
            <a:ext cx="2034625" cy="1692165"/>
          </a:xfrm>
          <a:prstGeom prst="rect">
            <a:avLst/>
          </a:prstGeom>
          <a:noFill/>
          <a:ln>
            <a:noFill/>
          </a:ln>
          <a:extLst>
            <a:ext uri="{909E8E84-426E-40DD-AFC4-6F175D3DCCD1}">
              <a14:hiddenFill xmlns:a14="http://schemas.microsoft.com/office/drawing/2010/main">
                <a:solidFill>
                  <a:srgbClr val="AAC8E6"/>
                </a:solidFill>
              </a14:hiddenFill>
            </a:ext>
          </a:extLst>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2000" dirty="0"/>
              <a:t>Specific goal n° 3</a:t>
            </a:r>
          </a:p>
          <a:p>
            <a:pPr marL="355600" indent="-355600">
              <a:spcBef>
                <a:spcPts val="0"/>
              </a:spcBef>
            </a:pPr>
            <a:r>
              <a:rPr lang="en-US" sz="2000" dirty="0"/>
              <a:t>Propose a set of evaluation methods</a:t>
            </a:r>
          </a:p>
          <a:p>
            <a:pPr marL="355600" indent="-355600">
              <a:spcBef>
                <a:spcPts val="0"/>
              </a:spcBef>
            </a:pPr>
            <a:endParaRPr lang="en-US" dirty="0"/>
          </a:p>
          <a:p>
            <a:pPr marL="0" indent="0">
              <a:spcBef>
                <a:spcPts val="0"/>
              </a:spcBef>
              <a:buNone/>
            </a:pPr>
            <a:endParaRPr lang="en-US" dirty="0"/>
          </a:p>
        </p:txBody>
      </p:sp>
      <p:sp>
        <p:nvSpPr>
          <p:cNvPr id="24" name="Google Shape;237;p31">
            <a:extLst>
              <a:ext uri="{FF2B5EF4-FFF2-40B4-BE49-F238E27FC236}">
                <a16:creationId xmlns:a16="http://schemas.microsoft.com/office/drawing/2014/main" id="{CFAFDE60-EEAA-EAA7-8A12-E52FEC4F9E40}"/>
              </a:ext>
            </a:extLst>
          </p:cNvPr>
          <p:cNvSpPr txBox="1">
            <a:spLocks/>
          </p:cNvSpPr>
          <p:nvPr/>
        </p:nvSpPr>
        <p:spPr>
          <a:xfrm>
            <a:off x="7330051" y="3931887"/>
            <a:ext cx="2034625" cy="182170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2000" dirty="0"/>
              <a:t>Specific goal n° 4</a:t>
            </a:r>
          </a:p>
          <a:p>
            <a:pPr marL="355600" indent="-355600">
              <a:spcBef>
                <a:spcPts val="0"/>
              </a:spcBef>
            </a:pPr>
            <a:r>
              <a:rPr lang="en-US" sz="2000" dirty="0"/>
              <a:t>Design and execute an experiment</a:t>
            </a:r>
            <a:endParaRPr lang="en-US" dirty="0"/>
          </a:p>
        </p:txBody>
      </p:sp>
    </p:spTree>
    <p:extLst>
      <p:ext uri="{BB962C8B-B14F-4D97-AF65-F5344CB8AC3E}">
        <p14:creationId xmlns:p14="http://schemas.microsoft.com/office/powerpoint/2010/main" val="2724207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tângulo: Cantos Arredondados 67">
            <a:extLst>
              <a:ext uri="{FF2B5EF4-FFF2-40B4-BE49-F238E27FC236}">
                <a16:creationId xmlns:a16="http://schemas.microsoft.com/office/drawing/2014/main" id="{7BCAEEB5-8DB3-1790-C643-4E29A686BDB5}"/>
              </a:ext>
            </a:extLst>
          </p:cNvPr>
          <p:cNvSpPr/>
          <p:nvPr>
            <p:custDataLst>
              <p:tags r:id="rId2"/>
            </p:custDataLst>
          </p:nvPr>
        </p:nvSpPr>
        <p:spPr>
          <a:xfrm>
            <a:off x="1287264" y="3956033"/>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7" name="Retângulo 66">
            <a:hlinkClick r:id="rId19" action="ppaction://hlinksldjump"/>
            <a:extLst>
              <a:ext uri="{FF2B5EF4-FFF2-40B4-BE49-F238E27FC236}">
                <a16:creationId xmlns:a16="http://schemas.microsoft.com/office/drawing/2014/main" id="{36EC6AF3-DD01-749C-E1AD-1BD8E312C8DF}"/>
              </a:ext>
            </a:extLst>
          </p:cNvPr>
          <p:cNvSpPr/>
          <p:nvPr>
            <p:custDataLst>
              <p:tags r:id="rId3"/>
            </p:custDataLst>
          </p:nvPr>
        </p:nvSpPr>
        <p:spPr>
          <a:xfrm>
            <a:off x="1782764" y="3956033"/>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Conclusion and outlook</a:t>
            </a:r>
          </a:p>
        </p:txBody>
      </p:sp>
      <p:sp>
        <p:nvSpPr>
          <p:cNvPr id="66" name="Retângulo 65">
            <a:hlinkClick r:id="rId19" action="ppaction://hlinksldjump"/>
            <a:extLst>
              <a:ext uri="{FF2B5EF4-FFF2-40B4-BE49-F238E27FC236}">
                <a16:creationId xmlns:a16="http://schemas.microsoft.com/office/drawing/2014/main" id="{3E6EE62B-364B-AEFC-052D-686C1EE51804}"/>
              </a:ext>
            </a:extLst>
          </p:cNvPr>
          <p:cNvSpPr/>
          <p:nvPr>
            <p:custDataLst>
              <p:tags r:id="rId4"/>
            </p:custDataLst>
          </p:nvPr>
        </p:nvSpPr>
        <p:spPr>
          <a:xfrm>
            <a:off x="1287264" y="3956033"/>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5.</a:t>
            </a:r>
          </a:p>
        </p:txBody>
      </p:sp>
      <p:sp>
        <p:nvSpPr>
          <p:cNvPr id="65" name="Retângulo: Cantos Arredondados 64">
            <a:extLst>
              <a:ext uri="{FF2B5EF4-FFF2-40B4-BE49-F238E27FC236}">
                <a16:creationId xmlns:a16="http://schemas.microsoft.com/office/drawing/2014/main" id="{CE27DAC8-4BAC-C71E-D530-AE3BA05F7484}"/>
              </a:ext>
            </a:extLst>
          </p:cNvPr>
          <p:cNvSpPr/>
          <p:nvPr>
            <p:custDataLst>
              <p:tags r:id="rId5"/>
            </p:custDataLst>
          </p:nvPr>
        </p:nvSpPr>
        <p:spPr>
          <a:xfrm>
            <a:off x="1287264" y="3371401"/>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4" name="Retângulo 63">
            <a:hlinkClick r:id="rId20" action="ppaction://hlinksldjump"/>
            <a:extLst>
              <a:ext uri="{FF2B5EF4-FFF2-40B4-BE49-F238E27FC236}">
                <a16:creationId xmlns:a16="http://schemas.microsoft.com/office/drawing/2014/main" id="{A0DE840C-20F0-B6D1-138E-71A280243095}"/>
              </a:ext>
            </a:extLst>
          </p:cNvPr>
          <p:cNvSpPr/>
          <p:nvPr>
            <p:custDataLst>
              <p:tags r:id="rId6"/>
            </p:custDataLst>
          </p:nvPr>
        </p:nvSpPr>
        <p:spPr>
          <a:xfrm>
            <a:off x="1782764" y="3371401"/>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Results and discussion</a:t>
            </a:r>
          </a:p>
        </p:txBody>
      </p:sp>
      <p:sp>
        <p:nvSpPr>
          <p:cNvPr id="63" name="Retângulo 62">
            <a:hlinkClick r:id="rId20" action="ppaction://hlinksldjump"/>
            <a:extLst>
              <a:ext uri="{FF2B5EF4-FFF2-40B4-BE49-F238E27FC236}">
                <a16:creationId xmlns:a16="http://schemas.microsoft.com/office/drawing/2014/main" id="{78E59EFC-493A-ABC2-ED88-2C8A54579FB2}"/>
              </a:ext>
            </a:extLst>
          </p:cNvPr>
          <p:cNvSpPr/>
          <p:nvPr>
            <p:custDataLst>
              <p:tags r:id="rId7"/>
            </p:custDataLst>
          </p:nvPr>
        </p:nvSpPr>
        <p:spPr>
          <a:xfrm>
            <a:off x="1287264" y="3371401"/>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4.</a:t>
            </a:r>
          </a:p>
        </p:txBody>
      </p:sp>
      <p:sp>
        <p:nvSpPr>
          <p:cNvPr id="62" name="Retângulo: Cantos Arredondados 61">
            <a:extLst>
              <a:ext uri="{FF2B5EF4-FFF2-40B4-BE49-F238E27FC236}">
                <a16:creationId xmlns:a16="http://schemas.microsoft.com/office/drawing/2014/main" id="{3895FA4B-3154-3367-BB05-1517208B730C}"/>
              </a:ext>
            </a:extLst>
          </p:cNvPr>
          <p:cNvSpPr/>
          <p:nvPr>
            <p:custDataLst>
              <p:tags r:id="rId8"/>
            </p:custDataLst>
          </p:nvPr>
        </p:nvSpPr>
        <p:spPr>
          <a:xfrm>
            <a:off x="1287264" y="2786769"/>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1" name="Retângulo 60">
            <a:hlinkClick r:id="rId21" action="ppaction://hlinksldjump"/>
            <a:extLst>
              <a:ext uri="{FF2B5EF4-FFF2-40B4-BE49-F238E27FC236}">
                <a16:creationId xmlns:a16="http://schemas.microsoft.com/office/drawing/2014/main" id="{474A01DA-4DE6-9D09-7679-11A5695D1060}"/>
              </a:ext>
            </a:extLst>
          </p:cNvPr>
          <p:cNvSpPr/>
          <p:nvPr>
            <p:custDataLst>
              <p:tags r:id="rId9"/>
            </p:custDataLst>
          </p:nvPr>
        </p:nvSpPr>
        <p:spPr>
          <a:xfrm>
            <a:off x="1782764" y="2786769"/>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Materials and Methods</a:t>
            </a:r>
          </a:p>
        </p:txBody>
      </p:sp>
      <p:sp>
        <p:nvSpPr>
          <p:cNvPr id="60" name="Retângulo 59">
            <a:hlinkClick r:id="rId21" action="ppaction://hlinksldjump"/>
            <a:extLst>
              <a:ext uri="{FF2B5EF4-FFF2-40B4-BE49-F238E27FC236}">
                <a16:creationId xmlns:a16="http://schemas.microsoft.com/office/drawing/2014/main" id="{2A1ADDFC-31E4-2119-EA16-8AC63EDA3C81}"/>
              </a:ext>
            </a:extLst>
          </p:cNvPr>
          <p:cNvSpPr/>
          <p:nvPr>
            <p:custDataLst>
              <p:tags r:id="rId10"/>
            </p:custDataLst>
          </p:nvPr>
        </p:nvSpPr>
        <p:spPr>
          <a:xfrm>
            <a:off x="1287264" y="2786769"/>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3.</a:t>
            </a:r>
          </a:p>
        </p:txBody>
      </p:sp>
      <p:sp>
        <p:nvSpPr>
          <p:cNvPr id="59" name="Retângulo: Cantos Arredondados 58">
            <a:extLst>
              <a:ext uri="{FF2B5EF4-FFF2-40B4-BE49-F238E27FC236}">
                <a16:creationId xmlns:a16="http://schemas.microsoft.com/office/drawing/2014/main" id="{AFFC9B31-BEF7-3142-3AC7-A8415FCA4EC3}"/>
              </a:ext>
            </a:extLst>
          </p:cNvPr>
          <p:cNvSpPr/>
          <p:nvPr>
            <p:custDataLst>
              <p:tags r:id="rId11"/>
            </p:custDataLst>
          </p:nvPr>
        </p:nvSpPr>
        <p:spPr>
          <a:xfrm>
            <a:off x="1287264" y="2202137"/>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58" name="Retângulo 57">
            <a:hlinkClick r:id="rId22" action="ppaction://hlinksldjump"/>
            <a:extLst>
              <a:ext uri="{FF2B5EF4-FFF2-40B4-BE49-F238E27FC236}">
                <a16:creationId xmlns:a16="http://schemas.microsoft.com/office/drawing/2014/main" id="{93E0BE3C-CB39-5D2E-EE23-8C2221FF11DD}"/>
              </a:ext>
            </a:extLst>
          </p:cNvPr>
          <p:cNvSpPr/>
          <p:nvPr>
            <p:custDataLst>
              <p:tags r:id="rId12"/>
            </p:custDataLst>
          </p:nvPr>
        </p:nvSpPr>
        <p:spPr>
          <a:xfrm>
            <a:off x="1782764" y="2202137"/>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Objectives and Approach</a:t>
            </a:r>
          </a:p>
        </p:txBody>
      </p:sp>
      <p:sp>
        <p:nvSpPr>
          <p:cNvPr id="57" name="Retângulo 56">
            <a:hlinkClick r:id="rId22" action="ppaction://hlinksldjump"/>
            <a:extLst>
              <a:ext uri="{FF2B5EF4-FFF2-40B4-BE49-F238E27FC236}">
                <a16:creationId xmlns:a16="http://schemas.microsoft.com/office/drawing/2014/main" id="{BAB61560-046F-7A49-D231-B65FAE161A2D}"/>
              </a:ext>
            </a:extLst>
          </p:cNvPr>
          <p:cNvSpPr/>
          <p:nvPr>
            <p:custDataLst>
              <p:tags r:id="rId13"/>
            </p:custDataLst>
          </p:nvPr>
        </p:nvSpPr>
        <p:spPr>
          <a:xfrm>
            <a:off x="1287264" y="2202137"/>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2.</a:t>
            </a:r>
          </a:p>
        </p:txBody>
      </p:sp>
      <p:sp>
        <p:nvSpPr>
          <p:cNvPr id="56" name="Retângulo: Cantos Arredondados 55">
            <a:extLst>
              <a:ext uri="{FF2B5EF4-FFF2-40B4-BE49-F238E27FC236}">
                <a16:creationId xmlns:a16="http://schemas.microsoft.com/office/drawing/2014/main" id="{572C97A1-155C-7C77-324C-68422FD0B45C}"/>
              </a:ext>
            </a:extLst>
          </p:cNvPr>
          <p:cNvSpPr/>
          <p:nvPr>
            <p:custDataLst>
              <p:tags r:id="rId14"/>
            </p:custDataLst>
          </p:nvPr>
        </p:nvSpPr>
        <p:spPr>
          <a:xfrm>
            <a:off x="1287264" y="1617505"/>
            <a:ext cx="9720000" cy="438582"/>
          </a:xfrm>
          <a:prstGeom prst="roundRect">
            <a:avLst/>
          </a:prstGeom>
          <a:solidFill>
            <a:srgbClr val="555555">
              <a:lumMod val="10000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55" name="Retângulo 54">
            <a:hlinkClick r:id="rId23" action="ppaction://hlinksldjump"/>
            <a:extLst>
              <a:ext uri="{FF2B5EF4-FFF2-40B4-BE49-F238E27FC236}">
                <a16:creationId xmlns:a16="http://schemas.microsoft.com/office/drawing/2014/main" id="{72AA94C6-F8D6-C687-BF1B-C049E83EB4DA}"/>
              </a:ext>
            </a:extLst>
          </p:cNvPr>
          <p:cNvSpPr/>
          <p:nvPr>
            <p:custDataLst>
              <p:tags r:id="rId15"/>
            </p:custDataLst>
          </p:nvPr>
        </p:nvSpPr>
        <p:spPr>
          <a:xfrm>
            <a:off x="1782764" y="1617505"/>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FFFFFF">
                    <a:lumMod val="100000"/>
                  </a:srgbClr>
                </a:solidFill>
                <a:latin typeface="Calibri" panose="020F0502020204030204" pitchFamily="34" charset="0"/>
              </a:rPr>
              <a:t>Introduction</a:t>
            </a:r>
          </a:p>
        </p:txBody>
      </p:sp>
      <p:sp>
        <p:nvSpPr>
          <p:cNvPr id="54" name="Retângulo 53">
            <a:hlinkClick r:id="rId23" action="ppaction://hlinksldjump"/>
            <a:extLst>
              <a:ext uri="{FF2B5EF4-FFF2-40B4-BE49-F238E27FC236}">
                <a16:creationId xmlns:a16="http://schemas.microsoft.com/office/drawing/2014/main" id="{98336E4A-3EB2-102B-D795-DC518AC6B177}"/>
              </a:ext>
            </a:extLst>
          </p:cNvPr>
          <p:cNvSpPr/>
          <p:nvPr>
            <p:custDataLst>
              <p:tags r:id="rId16"/>
            </p:custDataLst>
          </p:nvPr>
        </p:nvSpPr>
        <p:spPr>
          <a:xfrm>
            <a:off x="1287264" y="1617505"/>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FFFFFF">
                    <a:lumMod val="100000"/>
                  </a:srgbClr>
                </a:solidFill>
                <a:latin typeface="Calibri" panose="020F0502020204030204" pitchFamily="34" charset="0"/>
              </a:rPr>
              <a:t>1.</a:t>
            </a:r>
          </a:p>
        </p:txBody>
      </p:sp>
      <p:sp>
        <p:nvSpPr>
          <p:cNvPr id="53" name="Retângulo 52">
            <a:extLst>
              <a:ext uri="{FF2B5EF4-FFF2-40B4-BE49-F238E27FC236}">
                <a16:creationId xmlns:a16="http://schemas.microsoft.com/office/drawing/2014/main" id="{6BEEACF0-290D-3B86-D1F5-E66581255FDE}"/>
              </a:ext>
            </a:extLst>
          </p:cNvPr>
          <p:cNvSpPr/>
          <p:nvPr>
            <p:custDataLst>
              <p:tags r:id="rId17"/>
            </p:custDataLst>
          </p:nvPr>
        </p:nvSpPr>
        <p:spPr>
          <a:xfrm>
            <a:off x="334949" y="129279"/>
            <a:ext cx="9043200" cy="46144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175" tIns="0" rIns="0" bIns="0" numCol="1" spcCol="0" rtlCol="0" fromWordArt="0" anchor="ctr" anchorCtr="0" forceAA="0" compatLnSpc="1">
            <a:prstTxWarp prst="textNoShape">
              <a:avLst/>
            </a:prstTxWarp>
            <a:noAutofit/>
          </a:bodyPr>
          <a:lstStyle/>
          <a:p>
            <a:pPr>
              <a:spcBef>
                <a:spcPct val="0"/>
              </a:spcBef>
              <a:spcAft>
                <a:spcPct val="0"/>
              </a:spcAft>
            </a:pPr>
            <a:r>
              <a:rPr lang="pt-BR" sz="2400" b="1">
                <a:solidFill>
                  <a:srgbClr val="555555">
                    <a:lumMod val="100000"/>
                  </a:srgbClr>
                </a:solidFill>
                <a:latin typeface="Calibri" panose="020F0502020204030204" pitchFamily="34" charset="0"/>
              </a:rPr>
              <a:t>Agenda</a:t>
            </a:r>
          </a:p>
        </p:txBody>
      </p:sp>
    </p:spTree>
    <p:custDataLst>
      <p:tags r:id="rId1"/>
    </p:custDataLst>
    <p:extLst>
      <p:ext uri="{BB962C8B-B14F-4D97-AF65-F5344CB8AC3E}">
        <p14:creationId xmlns:p14="http://schemas.microsoft.com/office/powerpoint/2010/main" val="42912861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236"/>
        <p:cNvGrpSpPr/>
        <p:nvPr/>
      </p:nvGrpSpPr>
      <p:grpSpPr>
        <a:xfrm>
          <a:off x="0" y="0"/>
          <a:ext cx="0" cy="0"/>
          <a:chOff x="0" y="0"/>
          <a:chExt cx="0" cy="0"/>
        </a:xfrm>
      </p:grpSpPr>
      <p:sp>
        <p:nvSpPr>
          <p:cNvPr id="25" name="Retângulo 24">
            <a:extLst>
              <a:ext uri="{FF2B5EF4-FFF2-40B4-BE49-F238E27FC236}">
                <a16:creationId xmlns:a16="http://schemas.microsoft.com/office/drawing/2014/main" id="{AE473716-58C4-B184-CEDC-1CB4DA32BE78}"/>
              </a:ext>
            </a:extLst>
          </p:cNvPr>
          <p:cNvSpPr/>
          <p:nvPr/>
        </p:nvSpPr>
        <p:spPr>
          <a:xfrm>
            <a:off x="348423" y="2511430"/>
            <a:ext cx="9029726" cy="3554570"/>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Approach</a:t>
            </a:r>
          </a:p>
        </p:txBody>
      </p:sp>
      <p:sp>
        <p:nvSpPr>
          <p:cNvPr id="29" name="Retângulo 28">
            <a:extLst>
              <a:ext uri="{FF2B5EF4-FFF2-40B4-BE49-F238E27FC236}">
                <a16:creationId xmlns:a16="http://schemas.microsoft.com/office/drawing/2014/main" id="{1B48912C-4F60-63AF-2E2A-C63F2D2963FD}"/>
              </a:ext>
            </a:extLst>
          </p:cNvPr>
          <p:cNvSpPr/>
          <p:nvPr/>
        </p:nvSpPr>
        <p:spPr>
          <a:xfrm>
            <a:off x="348423" y="792000"/>
            <a:ext cx="9029726" cy="1626735"/>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dirty="0"/>
          </a:p>
        </p:txBody>
      </p:sp>
      <p:pic>
        <p:nvPicPr>
          <p:cNvPr id="5" name="Imagem 4">
            <a:extLst>
              <a:ext uri="{FF2B5EF4-FFF2-40B4-BE49-F238E27FC236}">
                <a16:creationId xmlns:a16="http://schemas.microsoft.com/office/drawing/2014/main" id="{55295B6A-1F05-8363-63F5-B611EB82178B}"/>
              </a:ext>
            </a:extLst>
          </p:cNvPr>
          <p:cNvPicPr>
            <a:picLocks noChangeAspect="1"/>
          </p:cNvPicPr>
          <p:nvPr/>
        </p:nvPicPr>
        <p:blipFill>
          <a:blip r:embed="rId3" cstate="hqprint">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17974" y="884695"/>
            <a:ext cx="8863678" cy="1391680"/>
          </a:xfrm>
          <a:prstGeom prst="rect">
            <a:avLst/>
          </a:prstGeom>
        </p:spPr>
      </p:pic>
    </p:spTree>
    <p:extLst>
      <p:ext uri="{BB962C8B-B14F-4D97-AF65-F5344CB8AC3E}">
        <p14:creationId xmlns:p14="http://schemas.microsoft.com/office/powerpoint/2010/main" val="2599071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236"/>
        <p:cNvGrpSpPr/>
        <p:nvPr/>
      </p:nvGrpSpPr>
      <p:grpSpPr>
        <a:xfrm>
          <a:off x="0" y="0"/>
          <a:ext cx="0" cy="0"/>
          <a:chOff x="0" y="0"/>
          <a:chExt cx="0" cy="0"/>
        </a:xfrm>
      </p:grpSpPr>
      <p:sp>
        <p:nvSpPr>
          <p:cNvPr id="25" name="Retângulo 24">
            <a:extLst>
              <a:ext uri="{FF2B5EF4-FFF2-40B4-BE49-F238E27FC236}">
                <a16:creationId xmlns:a16="http://schemas.microsoft.com/office/drawing/2014/main" id="{AE473716-58C4-B184-CEDC-1CB4DA32BE78}"/>
              </a:ext>
            </a:extLst>
          </p:cNvPr>
          <p:cNvSpPr/>
          <p:nvPr/>
        </p:nvSpPr>
        <p:spPr>
          <a:xfrm>
            <a:off x="348423" y="2511430"/>
            <a:ext cx="9029726" cy="3554570"/>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Approach</a:t>
            </a:r>
          </a:p>
        </p:txBody>
      </p:sp>
      <p:sp>
        <p:nvSpPr>
          <p:cNvPr id="29" name="Retângulo 28">
            <a:extLst>
              <a:ext uri="{FF2B5EF4-FFF2-40B4-BE49-F238E27FC236}">
                <a16:creationId xmlns:a16="http://schemas.microsoft.com/office/drawing/2014/main" id="{1B48912C-4F60-63AF-2E2A-C63F2D2963FD}"/>
              </a:ext>
            </a:extLst>
          </p:cNvPr>
          <p:cNvSpPr/>
          <p:nvPr/>
        </p:nvSpPr>
        <p:spPr>
          <a:xfrm>
            <a:off x="348423" y="792000"/>
            <a:ext cx="9029726" cy="1626735"/>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dirty="0"/>
          </a:p>
        </p:txBody>
      </p:sp>
      <p:pic>
        <p:nvPicPr>
          <p:cNvPr id="5" name="Imagem 4">
            <a:extLst>
              <a:ext uri="{FF2B5EF4-FFF2-40B4-BE49-F238E27FC236}">
                <a16:creationId xmlns:a16="http://schemas.microsoft.com/office/drawing/2014/main" id="{55295B6A-1F05-8363-63F5-B611EB82178B}"/>
              </a:ext>
            </a:extLst>
          </p:cNvPr>
          <p:cNvPicPr>
            <a:picLocks noChangeAspect="1"/>
          </p:cNvPicPr>
          <p:nvPr/>
        </p:nvPicPr>
        <p:blipFill>
          <a:blip r:embed="rId3" cstate="hqprint">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17974" y="884695"/>
            <a:ext cx="8863678" cy="1391680"/>
          </a:xfrm>
          <a:prstGeom prst="rect">
            <a:avLst/>
          </a:prstGeom>
        </p:spPr>
      </p:pic>
      <p:sp>
        <p:nvSpPr>
          <p:cNvPr id="6" name="Seta: Pentágono 5">
            <a:extLst>
              <a:ext uri="{FF2B5EF4-FFF2-40B4-BE49-F238E27FC236}">
                <a16:creationId xmlns:a16="http://schemas.microsoft.com/office/drawing/2014/main" id="{835A2CA0-D116-0249-1DD6-9C307CB8F30F}"/>
              </a:ext>
            </a:extLst>
          </p:cNvPr>
          <p:cNvSpPr/>
          <p:nvPr/>
        </p:nvSpPr>
        <p:spPr>
          <a:xfrm>
            <a:off x="417973" y="1345323"/>
            <a:ext cx="1699752" cy="467601"/>
          </a:xfrm>
          <a:prstGeom prst="homePlate">
            <a:avLst/>
          </a:prstGeom>
          <a:solidFill>
            <a:schemeClr val="accent1"/>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7" name="Seta: Divisa 6">
            <a:extLst>
              <a:ext uri="{FF2B5EF4-FFF2-40B4-BE49-F238E27FC236}">
                <a16:creationId xmlns:a16="http://schemas.microsoft.com/office/drawing/2014/main" id="{B7F53325-9D80-D7F5-3072-7BF98AEDF011}"/>
              </a:ext>
            </a:extLst>
          </p:cNvPr>
          <p:cNvSpPr/>
          <p:nvPr/>
        </p:nvSpPr>
        <p:spPr>
          <a:xfrm>
            <a:off x="2257573" y="1345323"/>
            <a:ext cx="1699752" cy="467601"/>
          </a:xfrm>
          <a:prstGeom prst="chevron">
            <a:avLst/>
          </a:prstGeom>
          <a:solidFill>
            <a:schemeClr val="accent1"/>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tx1"/>
              </a:solidFill>
            </a:endParaRPr>
          </a:p>
        </p:txBody>
      </p:sp>
      <p:sp>
        <p:nvSpPr>
          <p:cNvPr id="13" name="Seta: Divisa 12">
            <a:extLst>
              <a:ext uri="{FF2B5EF4-FFF2-40B4-BE49-F238E27FC236}">
                <a16:creationId xmlns:a16="http://schemas.microsoft.com/office/drawing/2014/main" id="{3F96D2B0-C005-82B3-7B98-E2AAE4AA624E}"/>
              </a:ext>
            </a:extLst>
          </p:cNvPr>
          <p:cNvSpPr/>
          <p:nvPr/>
        </p:nvSpPr>
        <p:spPr>
          <a:xfrm>
            <a:off x="4049649" y="1810849"/>
            <a:ext cx="1699752" cy="467601"/>
          </a:xfrm>
          <a:prstGeom prst="chevron">
            <a:avLst/>
          </a:prstGeom>
          <a:solidFill>
            <a:schemeClr val="accent1"/>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dirty="0">
              <a:solidFill>
                <a:schemeClr val="tx1"/>
              </a:solidFill>
            </a:endParaRPr>
          </a:p>
        </p:txBody>
      </p:sp>
      <p:sp>
        <p:nvSpPr>
          <p:cNvPr id="14" name="Seta: Divisa 13">
            <a:extLst>
              <a:ext uri="{FF2B5EF4-FFF2-40B4-BE49-F238E27FC236}">
                <a16:creationId xmlns:a16="http://schemas.microsoft.com/office/drawing/2014/main" id="{A7053668-15A0-B009-6C08-BC0BF44CFB48}"/>
              </a:ext>
            </a:extLst>
          </p:cNvPr>
          <p:cNvSpPr/>
          <p:nvPr/>
        </p:nvSpPr>
        <p:spPr>
          <a:xfrm>
            <a:off x="4063123" y="881209"/>
            <a:ext cx="1699752" cy="467601"/>
          </a:xfrm>
          <a:prstGeom prst="chevron">
            <a:avLst/>
          </a:prstGeom>
          <a:solidFill>
            <a:schemeClr val="accent1"/>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tx1"/>
              </a:solidFill>
            </a:endParaRPr>
          </a:p>
        </p:txBody>
      </p:sp>
      <p:sp>
        <p:nvSpPr>
          <p:cNvPr id="15" name="Seta: Divisa 14">
            <a:extLst>
              <a:ext uri="{FF2B5EF4-FFF2-40B4-BE49-F238E27FC236}">
                <a16:creationId xmlns:a16="http://schemas.microsoft.com/office/drawing/2014/main" id="{E6087EC5-AB14-8E6C-E0C0-53A5FC7BDC84}"/>
              </a:ext>
            </a:extLst>
          </p:cNvPr>
          <p:cNvSpPr/>
          <p:nvPr/>
        </p:nvSpPr>
        <p:spPr>
          <a:xfrm>
            <a:off x="5828149" y="1344286"/>
            <a:ext cx="1699752" cy="467601"/>
          </a:xfrm>
          <a:prstGeom prst="chevron">
            <a:avLst/>
          </a:prstGeom>
          <a:solidFill>
            <a:schemeClr val="accent1"/>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tx1"/>
              </a:solidFill>
            </a:endParaRPr>
          </a:p>
        </p:txBody>
      </p:sp>
      <p:sp>
        <p:nvSpPr>
          <p:cNvPr id="17" name="Seta: Divisa 16">
            <a:extLst>
              <a:ext uri="{FF2B5EF4-FFF2-40B4-BE49-F238E27FC236}">
                <a16:creationId xmlns:a16="http://schemas.microsoft.com/office/drawing/2014/main" id="{D0131C30-14A8-8823-1AC1-C6EBC7A520E3}"/>
              </a:ext>
            </a:extLst>
          </p:cNvPr>
          <p:cNvSpPr/>
          <p:nvPr/>
        </p:nvSpPr>
        <p:spPr>
          <a:xfrm>
            <a:off x="7708273" y="1342211"/>
            <a:ext cx="1699752" cy="467601"/>
          </a:xfrm>
          <a:prstGeom prst="chevron">
            <a:avLst/>
          </a:prstGeom>
          <a:solidFill>
            <a:schemeClr val="accent1"/>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tx1"/>
              </a:solidFill>
            </a:endParaRPr>
          </a:p>
        </p:txBody>
      </p:sp>
    </p:spTree>
    <p:extLst>
      <p:ext uri="{BB962C8B-B14F-4D97-AF65-F5344CB8AC3E}">
        <p14:creationId xmlns:p14="http://schemas.microsoft.com/office/powerpoint/2010/main" val="31372533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5" name="Retângulo 24">
            <a:extLst>
              <a:ext uri="{FF2B5EF4-FFF2-40B4-BE49-F238E27FC236}">
                <a16:creationId xmlns:a16="http://schemas.microsoft.com/office/drawing/2014/main" id="{AE473716-58C4-B184-CEDC-1CB4DA32BE78}"/>
              </a:ext>
            </a:extLst>
          </p:cNvPr>
          <p:cNvSpPr/>
          <p:nvPr/>
        </p:nvSpPr>
        <p:spPr>
          <a:xfrm>
            <a:off x="348423" y="2511430"/>
            <a:ext cx="9029726" cy="3554570"/>
          </a:xfrm>
          <a:prstGeom prst="rect">
            <a:avLst/>
          </a:prstGeom>
          <a:solidFill>
            <a:srgbClr val="D2D2D2"/>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Approach</a:t>
            </a:r>
          </a:p>
        </p:txBody>
      </p:sp>
      <p:sp>
        <p:nvSpPr>
          <p:cNvPr id="29" name="Retângulo 28">
            <a:extLst>
              <a:ext uri="{FF2B5EF4-FFF2-40B4-BE49-F238E27FC236}">
                <a16:creationId xmlns:a16="http://schemas.microsoft.com/office/drawing/2014/main" id="{1B48912C-4F60-63AF-2E2A-C63F2D2963FD}"/>
              </a:ext>
            </a:extLst>
          </p:cNvPr>
          <p:cNvSpPr/>
          <p:nvPr/>
        </p:nvSpPr>
        <p:spPr>
          <a:xfrm>
            <a:off x="348423" y="792000"/>
            <a:ext cx="9029726" cy="1626735"/>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dirty="0"/>
          </a:p>
        </p:txBody>
      </p:sp>
      <p:pic>
        <p:nvPicPr>
          <p:cNvPr id="5" name="Imagem 4">
            <a:extLst>
              <a:ext uri="{FF2B5EF4-FFF2-40B4-BE49-F238E27FC236}">
                <a16:creationId xmlns:a16="http://schemas.microsoft.com/office/drawing/2014/main" id="{55295B6A-1F05-8363-63F5-B611EB82178B}"/>
              </a:ext>
            </a:extLst>
          </p:cNvPr>
          <p:cNvPicPr>
            <a:picLocks noChangeAspect="1"/>
          </p:cNvPicPr>
          <p:nvPr/>
        </p:nvPicPr>
        <p:blipFill>
          <a:blip r:embed="rId3" cstate="hqprint">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17974" y="884695"/>
            <a:ext cx="8863678" cy="1391680"/>
          </a:xfrm>
          <a:prstGeom prst="rect">
            <a:avLst/>
          </a:prstGeom>
        </p:spPr>
      </p:pic>
      <p:sp>
        <p:nvSpPr>
          <p:cNvPr id="7" name="Retângulo 6">
            <a:extLst>
              <a:ext uri="{FF2B5EF4-FFF2-40B4-BE49-F238E27FC236}">
                <a16:creationId xmlns:a16="http://schemas.microsoft.com/office/drawing/2014/main" id="{5EC9EE5F-9538-9A18-3658-AA16AF8571EC}"/>
              </a:ext>
            </a:extLst>
          </p:cNvPr>
          <p:cNvSpPr/>
          <p:nvPr/>
        </p:nvSpPr>
        <p:spPr>
          <a:xfrm>
            <a:off x="348421" y="792000"/>
            <a:ext cx="9043199" cy="1626735"/>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pic>
        <p:nvPicPr>
          <p:cNvPr id="6" name="Imagem 5">
            <a:extLst>
              <a:ext uri="{FF2B5EF4-FFF2-40B4-BE49-F238E27FC236}">
                <a16:creationId xmlns:a16="http://schemas.microsoft.com/office/drawing/2014/main" id="{1C3AA493-F225-108C-9306-0FDE5D422147}"/>
              </a:ext>
            </a:extLst>
          </p:cNvPr>
          <p:cNvPicPr>
            <a:picLocks noChangeAspect="1"/>
          </p:cNvPicPr>
          <p:nvPr/>
        </p:nvPicPr>
        <p:blipFill rotWithShape="1">
          <a:blip r:embed="rId3" cstate="hqprint">
            <a:clrChange>
              <a:clrFrom>
                <a:srgbClr val="FFFFFF"/>
              </a:clrFrom>
              <a:clrTo>
                <a:srgbClr val="FFFFFF">
                  <a:alpha val="0"/>
                </a:srgbClr>
              </a:clrTo>
            </a:clrChange>
            <a:extLst>
              <a:ext uri="{28A0092B-C50C-407E-A947-70E740481C1C}">
                <a14:useLocalDpi xmlns:a14="http://schemas.microsoft.com/office/drawing/2010/main"/>
              </a:ext>
            </a:extLst>
          </a:blip>
          <a:srcRect t="24036" r="81199" b="24036"/>
          <a:stretch/>
        </p:blipFill>
        <p:spPr>
          <a:xfrm>
            <a:off x="417974" y="1219200"/>
            <a:ext cx="1666465" cy="722670"/>
          </a:xfrm>
          <a:prstGeom prst="rect">
            <a:avLst/>
          </a:prstGeom>
        </p:spPr>
      </p:pic>
    </p:spTree>
    <p:extLst>
      <p:ext uri="{BB962C8B-B14F-4D97-AF65-F5344CB8AC3E}">
        <p14:creationId xmlns:p14="http://schemas.microsoft.com/office/powerpoint/2010/main" val="41494175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tângulo: Cantos Arredondados 67">
            <a:extLst>
              <a:ext uri="{FF2B5EF4-FFF2-40B4-BE49-F238E27FC236}">
                <a16:creationId xmlns:a16="http://schemas.microsoft.com/office/drawing/2014/main" id="{18DC03D5-3EDC-A4AF-7360-5B40A07F16FE}"/>
              </a:ext>
            </a:extLst>
          </p:cNvPr>
          <p:cNvSpPr/>
          <p:nvPr>
            <p:custDataLst>
              <p:tags r:id="rId2"/>
            </p:custDataLst>
          </p:nvPr>
        </p:nvSpPr>
        <p:spPr>
          <a:xfrm>
            <a:off x="1287264" y="3956033"/>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7" name="Retângulo 66">
            <a:hlinkClick r:id="rId19" action="ppaction://hlinksldjump"/>
            <a:extLst>
              <a:ext uri="{FF2B5EF4-FFF2-40B4-BE49-F238E27FC236}">
                <a16:creationId xmlns:a16="http://schemas.microsoft.com/office/drawing/2014/main" id="{B7ADE795-9935-AF6F-A624-BD4A7EF5B2DA}"/>
              </a:ext>
            </a:extLst>
          </p:cNvPr>
          <p:cNvSpPr/>
          <p:nvPr>
            <p:custDataLst>
              <p:tags r:id="rId3"/>
            </p:custDataLst>
          </p:nvPr>
        </p:nvSpPr>
        <p:spPr>
          <a:xfrm>
            <a:off x="1782764" y="3956033"/>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Conclusion and outlook</a:t>
            </a:r>
          </a:p>
        </p:txBody>
      </p:sp>
      <p:sp>
        <p:nvSpPr>
          <p:cNvPr id="66" name="Retângulo 65">
            <a:hlinkClick r:id="rId19" action="ppaction://hlinksldjump"/>
            <a:extLst>
              <a:ext uri="{FF2B5EF4-FFF2-40B4-BE49-F238E27FC236}">
                <a16:creationId xmlns:a16="http://schemas.microsoft.com/office/drawing/2014/main" id="{2D2040EF-3726-81C2-188B-F4FBF46DC482}"/>
              </a:ext>
            </a:extLst>
          </p:cNvPr>
          <p:cNvSpPr/>
          <p:nvPr>
            <p:custDataLst>
              <p:tags r:id="rId4"/>
            </p:custDataLst>
          </p:nvPr>
        </p:nvSpPr>
        <p:spPr>
          <a:xfrm>
            <a:off x="1287264" y="3956033"/>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5.</a:t>
            </a:r>
          </a:p>
        </p:txBody>
      </p:sp>
      <p:sp>
        <p:nvSpPr>
          <p:cNvPr id="65" name="Retângulo: Cantos Arredondados 64">
            <a:extLst>
              <a:ext uri="{FF2B5EF4-FFF2-40B4-BE49-F238E27FC236}">
                <a16:creationId xmlns:a16="http://schemas.microsoft.com/office/drawing/2014/main" id="{CF48E7C3-62AF-B29C-7487-6EC7A1128146}"/>
              </a:ext>
            </a:extLst>
          </p:cNvPr>
          <p:cNvSpPr/>
          <p:nvPr>
            <p:custDataLst>
              <p:tags r:id="rId5"/>
            </p:custDataLst>
          </p:nvPr>
        </p:nvSpPr>
        <p:spPr>
          <a:xfrm>
            <a:off x="1287264" y="3371401"/>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4" name="Retângulo 63">
            <a:hlinkClick r:id="rId20" action="ppaction://hlinksldjump"/>
            <a:extLst>
              <a:ext uri="{FF2B5EF4-FFF2-40B4-BE49-F238E27FC236}">
                <a16:creationId xmlns:a16="http://schemas.microsoft.com/office/drawing/2014/main" id="{18C3D0C8-05E1-4F01-5E40-20E6D57B48F5}"/>
              </a:ext>
            </a:extLst>
          </p:cNvPr>
          <p:cNvSpPr/>
          <p:nvPr>
            <p:custDataLst>
              <p:tags r:id="rId6"/>
            </p:custDataLst>
          </p:nvPr>
        </p:nvSpPr>
        <p:spPr>
          <a:xfrm>
            <a:off x="1782764" y="3371401"/>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Results and discussion</a:t>
            </a:r>
          </a:p>
        </p:txBody>
      </p:sp>
      <p:sp>
        <p:nvSpPr>
          <p:cNvPr id="63" name="Retângulo 62">
            <a:hlinkClick r:id="rId20" action="ppaction://hlinksldjump"/>
            <a:extLst>
              <a:ext uri="{FF2B5EF4-FFF2-40B4-BE49-F238E27FC236}">
                <a16:creationId xmlns:a16="http://schemas.microsoft.com/office/drawing/2014/main" id="{B8678458-1DE0-E2DF-9B46-28F0ADFFA161}"/>
              </a:ext>
            </a:extLst>
          </p:cNvPr>
          <p:cNvSpPr/>
          <p:nvPr>
            <p:custDataLst>
              <p:tags r:id="rId7"/>
            </p:custDataLst>
          </p:nvPr>
        </p:nvSpPr>
        <p:spPr>
          <a:xfrm>
            <a:off x="1287264" y="3371401"/>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4.</a:t>
            </a:r>
          </a:p>
        </p:txBody>
      </p:sp>
      <p:sp>
        <p:nvSpPr>
          <p:cNvPr id="62" name="Retângulo: Cantos Arredondados 61">
            <a:extLst>
              <a:ext uri="{FF2B5EF4-FFF2-40B4-BE49-F238E27FC236}">
                <a16:creationId xmlns:a16="http://schemas.microsoft.com/office/drawing/2014/main" id="{5ECAABDE-E3F6-E6DD-B8FC-20B6615D99F5}"/>
              </a:ext>
            </a:extLst>
          </p:cNvPr>
          <p:cNvSpPr/>
          <p:nvPr>
            <p:custDataLst>
              <p:tags r:id="rId8"/>
            </p:custDataLst>
          </p:nvPr>
        </p:nvSpPr>
        <p:spPr>
          <a:xfrm>
            <a:off x="1287264" y="2786769"/>
            <a:ext cx="9720000" cy="438582"/>
          </a:xfrm>
          <a:prstGeom prst="roundRect">
            <a:avLst/>
          </a:prstGeom>
          <a:solidFill>
            <a:srgbClr val="555555">
              <a:lumMod val="10000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1" name="Retângulo 60">
            <a:hlinkClick r:id="rId21" action="ppaction://hlinksldjump"/>
            <a:extLst>
              <a:ext uri="{FF2B5EF4-FFF2-40B4-BE49-F238E27FC236}">
                <a16:creationId xmlns:a16="http://schemas.microsoft.com/office/drawing/2014/main" id="{9A13A035-DED8-CC67-D17B-5F3409E160BA}"/>
              </a:ext>
            </a:extLst>
          </p:cNvPr>
          <p:cNvSpPr/>
          <p:nvPr>
            <p:custDataLst>
              <p:tags r:id="rId9"/>
            </p:custDataLst>
          </p:nvPr>
        </p:nvSpPr>
        <p:spPr>
          <a:xfrm>
            <a:off x="1782764" y="2786769"/>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FFFFFF">
                    <a:lumMod val="100000"/>
                  </a:srgbClr>
                </a:solidFill>
                <a:latin typeface="Calibri" panose="020F0502020204030204" pitchFamily="34" charset="0"/>
              </a:rPr>
              <a:t>Materials and Methods</a:t>
            </a:r>
          </a:p>
        </p:txBody>
      </p:sp>
      <p:sp>
        <p:nvSpPr>
          <p:cNvPr id="60" name="Retângulo 59">
            <a:hlinkClick r:id="rId21" action="ppaction://hlinksldjump"/>
            <a:extLst>
              <a:ext uri="{FF2B5EF4-FFF2-40B4-BE49-F238E27FC236}">
                <a16:creationId xmlns:a16="http://schemas.microsoft.com/office/drawing/2014/main" id="{DD3BC8B5-C103-AAB1-FACF-4F8C81CE4EFA}"/>
              </a:ext>
            </a:extLst>
          </p:cNvPr>
          <p:cNvSpPr/>
          <p:nvPr>
            <p:custDataLst>
              <p:tags r:id="rId10"/>
            </p:custDataLst>
          </p:nvPr>
        </p:nvSpPr>
        <p:spPr>
          <a:xfrm>
            <a:off x="1287264" y="2786769"/>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FFFFFF">
                    <a:lumMod val="100000"/>
                  </a:srgbClr>
                </a:solidFill>
                <a:latin typeface="Calibri" panose="020F0502020204030204" pitchFamily="34" charset="0"/>
              </a:rPr>
              <a:t>3.</a:t>
            </a:r>
          </a:p>
        </p:txBody>
      </p:sp>
      <p:sp>
        <p:nvSpPr>
          <p:cNvPr id="59" name="Retângulo: Cantos Arredondados 58">
            <a:extLst>
              <a:ext uri="{FF2B5EF4-FFF2-40B4-BE49-F238E27FC236}">
                <a16:creationId xmlns:a16="http://schemas.microsoft.com/office/drawing/2014/main" id="{CC53FA12-367E-E1BD-6D93-DA17DFDF8F86}"/>
              </a:ext>
            </a:extLst>
          </p:cNvPr>
          <p:cNvSpPr/>
          <p:nvPr>
            <p:custDataLst>
              <p:tags r:id="rId11"/>
            </p:custDataLst>
          </p:nvPr>
        </p:nvSpPr>
        <p:spPr>
          <a:xfrm>
            <a:off x="1287264" y="2202137"/>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58" name="Retângulo 57">
            <a:hlinkClick r:id="rId22" action="ppaction://hlinksldjump"/>
            <a:extLst>
              <a:ext uri="{FF2B5EF4-FFF2-40B4-BE49-F238E27FC236}">
                <a16:creationId xmlns:a16="http://schemas.microsoft.com/office/drawing/2014/main" id="{917ABAF6-C267-FCC9-20D9-8C44554E8472}"/>
              </a:ext>
            </a:extLst>
          </p:cNvPr>
          <p:cNvSpPr/>
          <p:nvPr>
            <p:custDataLst>
              <p:tags r:id="rId12"/>
            </p:custDataLst>
          </p:nvPr>
        </p:nvSpPr>
        <p:spPr>
          <a:xfrm>
            <a:off x="1782764" y="2202137"/>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Objectives and Approach</a:t>
            </a:r>
          </a:p>
        </p:txBody>
      </p:sp>
      <p:sp>
        <p:nvSpPr>
          <p:cNvPr id="57" name="Retângulo 56">
            <a:hlinkClick r:id="rId22" action="ppaction://hlinksldjump"/>
            <a:extLst>
              <a:ext uri="{FF2B5EF4-FFF2-40B4-BE49-F238E27FC236}">
                <a16:creationId xmlns:a16="http://schemas.microsoft.com/office/drawing/2014/main" id="{3814FE63-D39C-32A3-D5B5-8A49DD77FE96}"/>
              </a:ext>
            </a:extLst>
          </p:cNvPr>
          <p:cNvSpPr/>
          <p:nvPr>
            <p:custDataLst>
              <p:tags r:id="rId13"/>
            </p:custDataLst>
          </p:nvPr>
        </p:nvSpPr>
        <p:spPr>
          <a:xfrm>
            <a:off x="1287264" y="2202137"/>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2.</a:t>
            </a:r>
          </a:p>
        </p:txBody>
      </p:sp>
      <p:sp>
        <p:nvSpPr>
          <p:cNvPr id="56" name="Retângulo: Cantos Arredondados 55">
            <a:extLst>
              <a:ext uri="{FF2B5EF4-FFF2-40B4-BE49-F238E27FC236}">
                <a16:creationId xmlns:a16="http://schemas.microsoft.com/office/drawing/2014/main" id="{78F58096-E91F-C167-0133-7CFDB1564792}"/>
              </a:ext>
            </a:extLst>
          </p:cNvPr>
          <p:cNvSpPr/>
          <p:nvPr>
            <p:custDataLst>
              <p:tags r:id="rId14"/>
            </p:custDataLst>
          </p:nvPr>
        </p:nvSpPr>
        <p:spPr>
          <a:xfrm>
            <a:off x="1287264" y="1617505"/>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55" name="Retângulo 54">
            <a:hlinkClick r:id="rId23" action="ppaction://hlinksldjump"/>
            <a:extLst>
              <a:ext uri="{FF2B5EF4-FFF2-40B4-BE49-F238E27FC236}">
                <a16:creationId xmlns:a16="http://schemas.microsoft.com/office/drawing/2014/main" id="{1814A359-ED6F-F4E4-0FFA-C90390C99C29}"/>
              </a:ext>
            </a:extLst>
          </p:cNvPr>
          <p:cNvSpPr/>
          <p:nvPr>
            <p:custDataLst>
              <p:tags r:id="rId15"/>
            </p:custDataLst>
          </p:nvPr>
        </p:nvSpPr>
        <p:spPr>
          <a:xfrm>
            <a:off x="1782764" y="1617505"/>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Introduction</a:t>
            </a:r>
          </a:p>
        </p:txBody>
      </p:sp>
      <p:sp>
        <p:nvSpPr>
          <p:cNvPr id="54" name="Retângulo 53">
            <a:hlinkClick r:id="rId23" action="ppaction://hlinksldjump"/>
            <a:extLst>
              <a:ext uri="{FF2B5EF4-FFF2-40B4-BE49-F238E27FC236}">
                <a16:creationId xmlns:a16="http://schemas.microsoft.com/office/drawing/2014/main" id="{32D70B98-F95A-B273-0F51-AE0BEC6D3AFF}"/>
              </a:ext>
            </a:extLst>
          </p:cNvPr>
          <p:cNvSpPr/>
          <p:nvPr>
            <p:custDataLst>
              <p:tags r:id="rId16"/>
            </p:custDataLst>
          </p:nvPr>
        </p:nvSpPr>
        <p:spPr>
          <a:xfrm>
            <a:off x="1287264" y="1617505"/>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1.</a:t>
            </a:r>
          </a:p>
        </p:txBody>
      </p:sp>
      <p:sp>
        <p:nvSpPr>
          <p:cNvPr id="53" name="Retângulo 52">
            <a:extLst>
              <a:ext uri="{FF2B5EF4-FFF2-40B4-BE49-F238E27FC236}">
                <a16:creationId xmlns:a16="http://schemas.microsoft.com/office/drawing/2014/main" id="{A50AE4D8-CFCD-F0DA-D161-3ECE687FF737}"/>
              </a:ext>
            </a:extLst>
          </p:cNvPr>
          <p:cNvSpPr/>
          <p:nvPr>
            <p:custDataLst>
              <p:tags r:id="rId17"/>
            </p:custDataLst>
          </p:nvPr>
        </p:nvSpPr>
        <p:spPr>
          <a:xfrm>
            <a:off x="334949" y="129279"/>
            <a:ext cx="9043200" cy="46144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175" tIns="0" rIns="0" bIns="0" numCol="1" spcCol="0" rtlCol="0" fromWordArt="0" anchor="ctr" anchorCtr="0" forceAA="0" compatLnSpc="1">
            <a:prstTxWarp prst="textNoShape">
              <a:avLst/>
            </a:prstTxWarp>
            <a:noAutofit/>
          </a:bodyPr>
          <a:lstStyle/>
          <a:p>
            <a:pPr>
              <a:spcBef>
                <a:spcPct val="0"/>
              </a:spcBef>
              <a:spcAft>
                <a:spcPct val="0"/>
              </a:spcAft>
            </a:pPr>
            <a:r>
              <a:rPr lang="pt-BR" sz="2400" b="1">
                <a:solidFill>
                  <a:srgbClr val="555555">
                    <a:lumMod val="100000"/>
                  </a:srgbClr>
                </a:solidFill>
                <a:latin typeface="Calibri" panose="020F0502020204030204" pitchFamily="34" charset="0"/>
              </a:rPr>
              <a:t>Agenda</a:t>
            </a:r>
          </a:p>
        </p:txBody>
      </p:sp>
    </p:spTree>
    <p:custDataLst>
      <p:tags r:id="rId1"/>
    </p:custDataLst>
    <p:extLst>
      <p:ext uri="{BB962C8B-B14F-4D97-AF65-F5344CB8AC3E}">
        <p14:creationId xmlns:p14="http://schemas.microsoft.com/office/powerpoint/2010/main" val="3188805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tângulo: Cantos Arredondados 67">
            <a:extLst>
              <a:ext uri="{FF2B5EF4-FFF2-40B4-BE49-F238E27FC236}">
                <a16:creationId xmlns:a16="http://schemas.microsoft.com/office/drawing/2014/main" id="{6CF33F7A-DDD7-9EE9-9795-170E5503171C}"/>
              </a:ext>
            </a:extLst>
          </p:cNvPr>
          <p:cNvSpPr/>
          <p:nvPr>
            <p:custDataLst>
              <p:tags r:id="rId2"/>
            </p:custDataLst>
          </p:nvPr>
        </p:nvSpPr>
        <p:spPr>
          <a:xfrm>
            <a:off x="1287264" y="3956033"/>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7" name="Retângulo 66">
            <a:hlinkClick r:id="rId19" action="ppaction://hlinksldjump"/>
            <a:extLst>
              <a:ext uri="{FF2B5EF4-FFF2-40B4-BE49-F238E27FC236}">
                <a16:creationId xmlns:a16="http://schemas.microsoft.com/office/drawing/2014/main" id="{3F5E07B5-E179-8DBD-5D7C-7D4D98962BE9}"/>
              </a:ext>
            </a:extLst>
          </p:cNvPr>
          <p:cNvSpPr/>
          <p:nvPr>
            <p:custDataLst>
              <p:tags r:id="rId3"/>
            </p:custDataLst>
          </p:nvPr>
        </p:nvSpPr>
        <p:spPr>
          <a:xfrm>
            <a:off x="1782764" y="3956033"/>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Conclusion and outlook</a:t>
            </a:r>
          </a:p>
        </p:txBody>
      </p:sp>
      <p:sp>
        <p:nvSpPr>
          <p:cNvPr id="66" name="Retângulo 65">
            <a:hlinkClick r:id="rId19" action="ppaction://hlinksldjump"/>
            <a:extLst>
              <a:ext uri="{FF2B5EF4-FFF2-40B4-BE49-F238E27FC236}">
                <a16:creationId xmlns:a16="http://schemas.microsoft.com/office/drawing/2014/main" id="{4B20EEF5-85B6-CDAC-554C-E3193232ED33}"/>
              </a:ext>
            </a:extLst>
          </p:cNvPr>
          <p:cNvSpPr/>
          <p:nvPr>
            <p:custDataLst>
              <p:tags r:id="rId4"/>
            </p:custDataLst>
          </p:nvPr>
        </p:nvSpPr>
        <p:spPr>
          <a:xfrm>
            <a:off x="1287264" y="3956033"/>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5.</a:t>
            </a:r>
          </a:p>
        </p:txBody>
      </p:sp>
      <p:sp>
        <p:nvSpPr>
          <p:cNvPr id="65" name="Retângulo: Cantos Arredondados 64">
            <a:extLst>
              <a:ext uri="{FF2B5EF4-FFF2-40B4-BE49-F238E27FC236}">
                <a16:creationId xmlns:a16="http://schemas.microsoft.com/office/drawing/2014/main" id="{195593EF-8054-94DE-9AE9-2CA520335FD3}"/>
              </a:ext>
            </a:extLst>
          </p:cNvPr>
          <p:cNvSpPr/>
          <p:nvPr>
            <p:custDataLst>
              <p:tags r:id="rId5"/>
            </p:custDataLst>
          </p:nvPr>
        </p:nvSpPr>
        <p:spPr>
          <a:xfrm>
            <a:off x="1287264" y="3371401"/>
            <a:ext cx="9720000" cy="438582"/>
          </a:xfrm>
          <a:prstGeom prst="roundRect">
            <a:avLst/>
          </a:prstGeom>
          <a:solidFill>
            <a:srgbClr val="555555">
              <a:lumMod val="10000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4" name="Retângulo 63">
            <a:hlinkClick r:id="rId20" action="ppaction://hlinksldjump"/>
            <a:extLst>
              <a:ext uri="{FF2B5EF4-FFF2-40B4-BE49-F238E27FC236}">
                <a16:creationId xmlns:a16="http://schemas.microsoft.com/office/drawing/2014/main" id="{8EABAA0F-0E7C-58AC-B5FD-F758EC8E3BE6}"/>
              </a:ext>
            </a:extLst>
          </p:cNvPr>
          <p:cNvSpPr/>
          <p:nvPr>
            <p:custDataLst>
              <p:tags r:id="rId6"/>
            </p:custDataLst>
          </p:nvPr>
        </p:nvSpPr>
        <p:spPr>
          <a:xfrm>
            <a:off x="1782764" y="3371401"/>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FFFFFF">
                    <a:lumMod val="100000"/>
                  </a:srgbClr>
                </a:solidFill>
                <a:latin typeface="Calibri" panose="020F0502020204030204" pitchFamily="34" charset="0"/>
              </a:rPr>
              <a:t>Results and discussion</a:t>
            </a:r>
          </a:p>
        </p:txBody>
      </p:sp>
      <p:sp>
        <p:nvSpPr>
          <p:cNvPr id="63" name="Retângulo 62">
            <a:hlinkClick r:id="rId20" action="ppaction://hlinksldjump"/>
            <a:extLst>
              <a:ext uri="{FF2B5EF4-FFF2-40B4-BE49-F238E27FC236}">
                <a16:creationId xmlns:a16="http://schemas.microsoft.com/office/drawing/2014/main" id="{C015E40B-5A8D-7E73-BE4C-378C572104C9}"/>
              </a:ext>
            </a:extLst>
          </p:cNvPr>
          <p:cNvSpPr/>
          <p:nvPr>
            <p:custDataLst>
              <p:tags r:id="rId7"/>
            </p:custDataLst>
          </p:nvPr>
        </p:nvSpPr>
        <p:spPr>
          <a:xfrm>
            <a:off x="1287264" y="3371401"/>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FFFFFF">
                    <a:lumMod val="100000"/>
                  </a:srgbClr>
                </a:solidFill>
                <a:latin typeface="Calibri" panose="020F0502020204030204" pitchFamily="34" charset="0"/>
              </a:rPr>
              <a:t>4.</a:t>
            </a:r>
          </a:p>
        </p:txBody>
      </p:sp>
      <p:sp>
        <p:nvSpPr>
          <p:cNvPr id="62" name="Retângulo: Cantos Arredondados 61">
            <a:extLst>
              <a:ext uri="{FF2B5EF4-FFF2-40B4-BE49-F238E27FC236}">
                <a16:creationId xmlns:a16="http://schemas.microsoft.com/office/drawing/2014/main" id="{40511E78-5848-7330-F72E-E7E3719119AD}"/>
              </a:ext>
            </a:extLst>
          </p:cNvPr>
          <p:cNvSpPr/>
          <p:nvPr>
            <p:custDataLst>
              <p:tags r:id="rId8"/>
            </p:custDataLst>
          </p:nvPr>
        </p:nvSpPr>
        <p:spPr>
          <a:xfrm>
            <a:off x="1287264" y="2786769"/>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1" name="Retângulo 60">
            <a:hlinkClick r:id="rId21" action="ppaction://hlinksldjump"/>
            <a:extLst>
              <a:ext uri="{FF2B5EF4-FFF2-40B4-BE49-F238E27FC236}">
                <a16:creationId xmlns:a16="http://schemas.microsoft.com/office/drawing/2014/main" id="{8CAE7762-1334-D983-8D48-C46FD6618123}"/>
              </a:ext>
            </a:extLst>
          </p:cNvPr>
          <p:cNvSpPr/>
          <p:nvPr>
            <p:custDataLst>
              <p:tags r:id="rId9"/>
            </p:custDataLst>
          </p:nvPr>
        </p:nvSpPr>
        <p:spPr>
          <a:xfrm>
            <a:off x="1782764" y="2786769"/>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Materials and Methods</a:t>
            </a:r>
          </a:p>
        </p:txBody>
      </p:sp>
      <p:sp>
        <p:nvSpPr>
          <p:cNvPr id="60" name="Retângulo 59">
            <a:hlinkClick r:id="rId21" action="ppaction://hlinksldjump"/>
            <a:extLst>
              <a:ext uri="{FF2B5EF4-FFF2-40B4-BE49-F238E27FC236}">
                <a16:creationId xmlns:a16="http://schemas.microsoft.com/office/drawing/2014/main" id="{F8873310-BCCE-CEAA-FC89-028FDE3FDC3E}"/>
              </a:ext>
            </a:extLst>
          </p:cNvPr>
          <p:cNvSpPr/>
          <p:nvPr>
            <p:custDataLst>
              <p:tags r:id="rId10"/>
            </p:custDataLst>
          </p:nvPr>
        </p:nvSpPr>
        <p:spPr>
          <a:xfrm>
            <a:off x="1287264" y="2786769"/>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3.</a:t>
            </a:r>
          </a:p>
        </p:txBody>
      </p:sp>
      <p:sp>
        <p:nvSpPr>
          <p:cNvPr id="59" name="Retângulo: Cantos Arredondados 58">
            <a:extLst>
              <a:ext uri="{FF2B5EF4-FFF2-40B4-BE49-F238E27FC236}">
                <a16:creationId xmlns:a16="http://schemas.microsoft.com/office/drawing/2014/main" id="{523A40E0-4939-BEF7-BEA2-824BB3396D97}"/>
              </a:ext>
            </a:extLst>
          </p:cNvPr>
          <p:cNvSpPr/>
          <p:nvPr>
            <p:custDataLst>
              <p:tags r:id="rId11"/>
            </p:custDataLst>
          </p:nvPr>
        </p:nvSpPr>
        <p:spPr>
          <a:xfrm>
            <a:off x="1287264" y="2202137"/>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58" name="Retângulo 57">
            <a:hlinkClick r:id="rId22" action="ppaction://hlinksldjump"/>
            <a:extLst>
              <a:ext uri="{FF2B5EF4-FFF2-40B4-BE49-F238E27FC236}">
                <a16:creationId xmlns:a16="http://schemas.microsoft.com/office/drawing/2014/main" id="{0B622BBF-AFE6-4110-BD32-207C2683E6BE}"/>
              </a:ext>
            </a:extLst>
          </p:cNvPr>
          <p:cNvSpPr/>
          <p:nvPr>
            <p:custDataLst>
              <p:tags r:id="rId12"/>
            </p:custDataLst>
          </p:nvPr>
        </p:nvSpPr>
        <p:spPr>
          <a:xfrm>
            <a:off x="1782764" y="2202137"/>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Objectives and Approach</a:t>
            </a:r>
          </a:p>
        </p:txBody>
      </p:sp>
      <p:sp>
        <p:nvSpPr>
          <p:cNvPr id="57" name="Retângulo 56">
            <a:hlinkClick r:id="rId22" action="ppaction://hlinksldjump"/>
            <a:extLst>
              <a:ext uri="{FF2B5EF4-FFF2-40B4-BE49-F238E27FC236}">
                <a16:creationId xmlns:a16="http://schemas.microsoft.com/office/drawing/2014/main" id="{23D28605-FB94-DC2A-4B31-5AF257B84571}"/>
              </a:ext>
            </a:extLst>
          </p:cNvPr>
          <p:cNvSpPr/>
          <p:nvPr>
            <p:custDataLst>
              <p:tags r:id="rId13"/>
            </p:custDataLst>
          </p:nvPr>
        </p:nvSpPr>
        <p:spPr>
          <a:xfrm>
            <a:off x="1287264" y="2202137"/>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2.</a:t>
            </a:r>
          </a:p>
        </p:txBody>
      </p:sp>
      <p:sp>
        <p:nvSpPr>
          <p:cNvPr id="56" name="Retângulo: Cantos Arredondados 55">
            <a:extLst>
              <a:ext uri="{FF2B5EF4-FFF2-40B4-BE49-F238E27FC236}">
                <a16:creationId xmlns:a16="http://schemas.microsoft.com/office/drawing/2014/main" id="{7A0D2650-B7AA-9235-F49D-F74D6006B3AC}"/>
              </a:ext>
            </a:extLst>
          </p:cNvPr>
          <p:cNvSpPr/>
          <p:nvPr>
            <p:custDataLst>
              <p:tags r:id="rId14"/>
            </p:custDataLst>
          </p:nvPr>
        </p:nvSpPr>
        <p:spPr>
          <a:xfrm>
            <a:off x="1287264" y="1617505"/>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55" name="Retângulo 54">
            <a:hlinkClick r:id="rId23" action="ppaction://hlinksldjump"/>
            <a:extLst>
              <a:ext uri="{FF2B5EF4-FFF2-40B4-BE49-F238E27FC236}">
                <a16:creationId xmlns:a16="http://schemas.microsoft.com/office/drawing/2014/main" id="{1BFAD9E2-5F89-2B21-5FF2-3951F04FB640}"/>
              </a:ext>
            </a:extLst>
          </p:cNvPr>
          <p:cNvSpPr/>
          <p:nvPr>
            <p:custDataLst>
              <p:tags r:id="rId15"/>
            </p:custDataLst>
          </p:nvPr>
        </p:nvSpPr>
        <p:spPr>
          <a:xfrm>
            <a:off x="1782764" y="1617505"/>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Introduction</a:t>
            </a:r>
          </a:p>
        </p:txBody>
      </p:sp>
      <p:sp>
        <p:nvSpPr>
          <p:cNvPr id="54" name="Retângulo 53">
            <a:hlinkClick r:id="rId23" action="ppaction://hlinksldjump"/>
            <a:extLst>
              <a:ext uri="{FF2B5EF4-FFF2-40B4-BE49-F238E27FC236}">
                <a16:creationId xmlns:a16="http://schemas.microsoft.com/office/drawing/2014/main" id="{1495B2BD-3CC2-C8BF-631F-508170560C83}"/>
              </a:ext>
            </a:extLst>
          </p:cNvPr>
          <p:cNvSpPr/>
          <p:nvPr>
            <p:custDataLst>
              <p:tags r:id="rId16"/>
            </p:custDataLst>
          </p:nvPr>
        </p:nvSpPr>
        <p:spPr>
          <a:xfrm>
            <a:off x="1287264" y="1617505"/>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1.</a:t>
            </a:r>
          </a:p>
        </p:txBody>
      </p:sp>
      <p:sp>
        <p:nvSpPr>
          <p:cNvPr id="53" name="Retângulo 52">
            <a:extLst>
              <a:ext uri="{FF2B5EF4-FFF2-40B4-BE49-F238E27FC236}">
                <a16:creationId xmlns:a16="http://schemas.microsoft.com/office/drawing/2014/main" id="{5D8C2F12-D4C4-EDF5-B1D4-4C0ACB37F51B}"/>
              </a:ext>
            </a:extLst>
          </p:cNvPr>
          <p:cNvSpPr/>
          <p:nvPr>
            <p:custDataLst>
              <p:tags r:id="rId17"/>
            </p:custDataLst>
          </p:nvPr>
        </p:nvSpPr>
        <p:spPr>
          <a:xfrm>
            <a:off x="334949" y="129279"/>
            <a:ext cx="9043200" cy="46144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175" tIns="0" rIns="0" bIns="0" numCol="1" spcCol="0" rtlCol="0" fromWordArt="0" anchor="ctr" anchorCtr="0" forceAA="0" compatLnSpc="1">
            <a:prstTxWarp prst="textNoShape">
              <a:avLst/>
            </a:prstTxWarp>
            <a:noAutofit/>
          </a:bodyPr>
          <a:lstStyle/>
          <a:p>
            <a:pPr>
              <a:spcBef>
                <a:spcPct val="0"/>
              </a:spcBef>
              <a:spcAft>
                <a:spcPct val="0"/>
              </a:spcAft>
            </a:pPr>
            <a:r>
              <a:rPr lang="pt-BR" sz="2400" b="1">
                <a:solidFill>
                  <a:srgbClr val="555555">
                    <a:lumMod val="100000"/>
                  </a:srgbClr>
                </a:solidFill>
                <a:latin typeface="Calibri" panose="020F0502020204030204" pitchFamily="34" charset="0"/>
              </a:rPr>
              <a:t>Agenda</a:t>
            </a:r>
          </a:p>
        </p:txBody>
      </p:sp>
    </p:spTree>
    <p:custDataLst>
      <p:tags r:id="rId1"/>
    </p:custDataLst>
    <p:extLst>
      <p:ext uri="{BB962C8B-B14F-4D97-AF65-F5344CB8AC3E}">
        <p14:creationId xmlns:p14="http://schemas.microsoft.com/office/powerpoint/2010/main" val="38515034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tângulo: Cantos Arredondados 67">
            <a:extLst>
              <a:ext uri="{FF2B5EF4-FFF2-40B4-BE49-F238E27FC236}">
                <a16:creationId xmlns:a16="http://schemas.microsoft.com/office/drawing/2014/main" id="{7EEC5E00-35D6-8B49-C8AE-A7B10EA51F9B}"/>
              </a:ext>
            </a:extLst>
          </p:cNvPr>
          <p:cNvSpPr/>
          <p:nvPr>
            <p:custDataLst>
              <p:tags r:id="rId2"/>
            </p:custDataLst>
          </p:nvPr>
        </p:nvSpPr>
        <p:spPr>
          <a:xfrm>
            <a:off x="1287264" y="3956033"/>
            <a:ext cx="9720000" cy="438582"/>
          </a:xfrm>
          <a:prstGeom prst="roundRect">
            <a:avLst/>
          </a:prstGeom>
          <a:solidFill>
            <a:srgbClr val="555555">
              <a:lumMod val="10000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7" name="Retângulo 66">
            <a:hlinkClick r:id="rId19" action="ppaction://hlinksldjump"/>
            <a:extLst>
              <a:ext uri="{FF2B5EF4-FFF2-40B4-BE49-F238E27FC236}">
                <a16:creationId xmlns:a16="http://schemas.microsoft.com/office/drawing/2014/main" id="{F724F318-F865-0D16-3B63-A742439EC88A}"/>
              </a:ext>
            </a:extLst>
          </p:cNvPr>
          <p:cNvSpPr/>
          <p:nvPr>
            <p:custDataLst>
              <p:tags r:id="rId3"/>
            </p:custDataLst>
          </p:nvPr>
        </p:nvSpPr>
        <p:spPr>
          <a:xfrm>
            <a:off x="1782764" y="3956033"/>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FFFFFF">
                    <a:lumMod val="100000"/>
                  </a:srgbClr>
                </a:solidFill>
                <a:latin typeface="Calibri" panose="020F0502020204030204" pitchFamily="34" charset="0"/>
              </a:rPr>
              <a:t>Conclusion and outlook</a:t>
            </a:r>
          </a:p>
        </p:txBody>
      </p:sp>
      <p:sp>
        <p:nvSpPr>
          <p:cNvPr id="66" name="Retângulo 65">
            <a:hlinkClick r:id="rId19" action="ppaction://hlinksldjump"/>
            <a:extLst>
              <a:ext uri="{FF2B5EF4-FFF2-40B4-BE49-F238E27FC236}">
                <a16:creationId xmlns:a16="http://schemas.microsoft.com/office/drawing/2014/main" id="{9F471C1F-FAAA-1BA2-54B6-463E3CF08430}"/>
              </a:ext>
            </a:extLst>
          </p:cNvPr>
          <p:cNvSpPr/>
          <p:nvPr>
            <p:custDataLst>
              <p:tags r:id="rId4"/>
            </p:custDataLst>
          </p:nvPr>
        </p:nvSpPr>
        <p:spPr>
          <a:xfrm>
            <a:off x="1287264" y="3956033"/>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FFFFFF">
                    <a:lumMod val="100000"/>
                  </a:srgbClr>
                </a:solidFill>
                <a:latin typeface="Calibri" panose="020F0502020204030204" pitchFamily="34" charset="0"/>
              </a:rPr>
              <a:t>5.</a:t>
            </a:r>
          </a:p>
        </p:txBody>
      </p:sp>
      <p:sp>
        <p:nvSpPr>
          <p:cNvPr id="65" name="Retângulo: Cantos Arredondados 64">
            <a:extLst>
              <a:ext uri="{FF2B5EF4-FFF2-40B4-BE49-F238E27FC236}">
                <a16:creationId xmlns:a16="http://schemas.microsoft.com/office/drawing/2014/main" id="{27A74FB1-B89D-2880-03A7-BD659E5F845F}"/>
              </a:ext>
            </a:extLst>
          </p:cNvPr>
          <p:cNvSpPr/>
          <p:nvPr>
            <p:custDataLst>
              <p:tags r:id="rId5"/>
            </p:custDataLst>
          </p:nvPr>
        </p:nvSpPr>
        <p:spPr>
          <a:xfrm>
            <a:off x="1287264" y="3371401"/>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4" name="Retângulo 63">
            <a:hlinkClick r:id="rId20" action="ppaction://hlinksldjump"/>
            <a:extLst>
              <a:ext uri="{FF2B5EF4-FFF2-40B4-BE49-F238E27FC236}">
                <a16:creationId xmlns:a16="http://schemas.microsoft.com/office/drawing/2014/main" id="{38AD8FE3-C173-0C6E-F4E7-0997FA6A7E24}"/>
              </a:ext>
            </a:extLst>
          </p:cNvPr>
          <p:cNvSpPr/>
          <p:nvPr>
            <p:custDataLst>
              <p:tags r:id="rId6"/>
            </p:custDataLst>
          </p:nvPr>
        </p:nvSpPr>
        <p:spPr>
          <a:xfrm>
            <a:off x="1782764" y="3371401"/>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Results and discussion</a:t>
            </a:r>
          </a:p>
        </p:txBody>
      </p:sp>
      <p:sp>
        <p:nvSpPr>
          <p:cNvPr id="63" name="Retângulo 62">
            <a:hlinkClick r:id="rId20" action="ppaction://hlinksldjump"/>
            <a:extLst>
              <a:ext uri="{FF2B5EF4-FFF2-40B4-BE49-F238E27FC236}">
                <a16:creationId xmlns:a16="http://schemas.microsoft.com/office/drawing/2014/main" id="{3F991359-B3C9-2443-2C62-BAC9A426D51E}"/>
              </a:ext>
            </a:extLst>
          </p:cNvPr>
          <p:cNvSpPr/>
          <p:nvPr>
            <p:custDataLst>
              <p:tags r:id="rId7"/>
            </p:custDataLst>
          </p:nvPr>
        </p:nvSpPr>
        <p:spPr>
          <a:xfrm>
            <a:off x="1287264" y="3371401"/>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4.</a:t>
            </a:r>
          </a:p>
        </p:txBody>
      </p:sp>
      <p:sp>
        <p:nvSpPr>
          <p:cNvPr id="62" name="Retângulo: Cantos Arredondados 61">
            <a:extLst>
              <a:ext uri="{FF2B5EF4-FFF2-40B4-BE49-F238E27FC236}">
                <a16:creationId xmlns:a16="http://schemas.microsoft.com/office/drawing/2014/main" id="{5C69A552-2DCB-1DEA-3102-6998CA3D1F7D}"/>
              </a:ext>
            </a:extLst>
          </p:cNvPr>
          <p:cNvSpPr/>
          <p:nvPr>
            <p:custDataLst>
              <p:tags r:id="rId8"/>
            </p:custDataLst>
          </p:nvPr>
        </p:nvSpPr>
        <p:spPr>
          <a:xfrm>
            <a:off x="1287264" y="2786769"/>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61" name="Retângulo 60">
            <a:hlinkClick r:id="rId21" action="ppaction://hlinksldjump"/>
            <a:extLst>
              <a:ext uri="{FF2B5EF4-FFF2-40B4-BE49-F238E27FC236}">
                <a16:creationId xmlns:a16="http://schemas.microsoft.com/office/drawing/2014/main" id="{26AE01E5-1499-EA6D-26B8-12C7E2F694B8}"/>
              </a:ext>
            </a:extLst>
          </p:cNvPr>
          <p:cNvSpPr/>
          <p:nvPr>
            <p:custDataLst>
              <p:tags r:id="rId9"/>
            </p:custDataLst>
          </p:nvPr>
        </p:nvSpPr>
        <p:spPr>
          <a:xfrm>
            <a:off x="1782764" y="2786769"/>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Materials and Methods</a:t>
            </a:r>
          </a:p>
        </p:txBody>
      </p:sp>
      <p:sp>
        <p:nvSpPr>
          <p:cNvPr id="60" name="Retângulo 59">
            <a:hlinkClick r:id="rId21" action="ppaction://hlinksldjump"/>
            <a:extLst>
              <a:ext uri="{FF2B5EF4-FFF2-40B4-BE49-F238E27FC236}">
                <a16:creationId xmlns:a16="http://schemas.microsoft.com/office/drawing/2014/main" id="{8489F0FE-3B81-6245-851C-1E080F5F3401}"/>
              </a:ext>
            </a:extLst>
          </p:cNvPr>
          <p:cNvSpPr/>
          <p:nvPr>
            <p:custDataLst>
              <p:tags r:id="rId10"/>
            </p:custDataLst>
          </p:nvPr>
        </p:nvSpPr>
        <p:spPr>
          <a:xfrm>
            <a:off x="1287264" y="2786769"/>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3.</a:t>
            </a:r>
          </a:p>
        </p:txBody>
      </p:sp>
      <p:sp>
        <p:nvSpPr>
          <p:cNvPr id="59" name="Retângulo: Cantos Arredondados 58">
            <a:extLst>
              <a:ext uri="{FF2B5EF4-FFF2-40B4-BE49-F238E27FC236}">
                <a16:creationId xmlns:a16="http://schemas.microsoft.com/office/drawing/2014/main" id="{FC085198-59EC-3FD4-4FC5-98946FE1D56A}"/>
              </a:ext>
            </a:extLst>
          </p:cNvPr>
          <p:cNvSpPr/>
          <p:nvPr>
            <p:custDataLst>
              <p:tags r:id="rId11"/>
            </p:custDataLst>
          </p:nvPr>
        </p:nvSpPr>
        <p:spPr>
          <a:xfrm>
            <a:off x="1287264" y="2202137"/>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58" name="Retângulo 57">
            <a:hlinkClick r:id="rId22" action="ppaction://hlinksldjump"/>
            <a:extLst>
              <a:ext uri="{FF2B5EF4-FFF2-40B4-BE49-F238E27FC236}">
                <a16:creationId xmlns:a16="http://schemas.microsoft.com/office/drawing/2014/main" id="{7C1426AF-9601-58A7-7BF3-A278E5E1F490}"/>
              </a:ext>
            </a:extLst>
          </p:cNvPr>
          <p:cNvSpPr/>
          <p:nvPr>
            <p:custDataLst>
              <p:tags r:id="rId12"/>
            </p:custDataLst>
          </p:nvPr>
        </p:nvSpPr>
        <p:spPr>
          <a:xfrm>
            <a:off x="1782764" y="2202137"/>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Objectives and Approach</a:t>
            </a:r>
          </a:p>
        </p:txBody>
      </p:sp>
      <p:sp>
        <p:nvSpPr>
          <p:cNvPr id="57" name="Retângulo 56">
            <a:hlinkClick r:id="rId22" action="ppaction://hlinksldjump"/>
            <a:extLst>
              <a:ext uri="{FF2B5EF4-FFF2-40B4-BE49-F238E27FC236}">
                <a16:creationId xmlns:a16="http://schemas.microsoft.com/office/drawing/2014/main" id="{E98543A3-2D0F-A2B0-6F15-C16FA8DA172B}"/>
              </a:ext>
            </a:extLst>
          </p:cNvPr>
          <p:cNvSpPr/>
          <p:nvPr>
            <p:custDataLst>
              <p:tags r:id="rId13"/>
            </p:custDataLst>
          </p:nvPr>
        </p:nvSpPr>
        <p:spPr>
          <a:xfrm>
            <a:off x="1287264" y="2202137"/>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2.</a:t>
            </a:r>
          </a:p>
        </p:txBody>
      </p:sp>
      <p:sp>
        <p:nvSpPr>
          <p:cNvPr id="56" name="Retângulo: Cantos Arredondados 55">
            <a:extLst>
              <a:ext uri="{FF2B5EF4-FFF2-40B4-BE49-F238E27FC236}">
                <a16:creationId xmlns:a16="http://schemas.microsoft.com/office/drawing/2014/main" id="{24D3DE8E-6B3C-5001-E20C-DD5C983B9B7D}"/>
              </a:ext>
            </a:extLst>
          </p:cNvPr>
          <p:cNvSpPr/>
          <p:nvPr>
            <p:custDataLst>
              <p:tags r:id="rId14"/>
            </p:custDataLst>
          </p:nvPr>
        </p:nvSpPr>
        <p:spPr>
          <a:xfrm>
            <a:off x="1287264" y="1617505"/>
            <a:ext cx="9720000" cy="438582"/>
          </a:xfrm>
          <a:prstGeom prst="roundRect">
            <a:avLst/>
          </a:prstGeom>
          <a:gradFill flip="none" rotWithShape="1">
            <a:gsLst>
              <a:gs pos="0">
                <a:srgbClr val="D2D2D2">
                  <a:lumMod val="100000"/>
                </a:srgbClr>
              </a:gs>
              <a:gs pos="100000">
                <a:srgbClr val="E6E6E6">
                  <a:lumMod val="100000"/>
                </a:srgbClr>
              </a:gs>
            </a:gsLst>
            <a:lin ang="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9530" rIns="0" bIns="49530" numCol="1" spcCol="0" rtlCol="0" fromWordArt="0" anchor="ctr" anchorCtr="0" forceAA="0" compatLnSpc="1">
            <a:prstTxWarp prst="textNoShape">
              <a:avLst/>
            </a:prstTxWarp>
            <a:noAutofit/>
          </a:bodyPr>
          <a:lstStyle/>
          <a:p>
            <a:pPr algn="ctr">
              <a:spcBef>
                <a:spcPct val="0"/>
              </a:spcBef>
              <a:spcAft>
                <a:spcPct val="0"/>
              </a:spcAft>
            </a:pPr>
            <a:endParaRPr lang="pt-BR" sz="2200">
              <a:solidFill>
                <a:srgbClr val="555555">
                  <a:lumMod val="100000"/>
                </a:srgbClr>
              </a:solidFill>
              <a:latin typeface="Calibri" panose="020F0502020204030204" pitchFamily="34" charset="0"/>
            </a:endParaRPr>
          </a:p>
        </p:txBody>
      </p:sp>
      <p:sp>
        <p:nvSpPr>
          <p:cNvPr id="55" name="Retângulo 54">
            <a:hlinkClick r:id="rId23" action="ppaction://hlinksldjump"/>
            <a:extLst>
              <a:ext uri="{FF2B5EF4-FFF2-40B4-BE49-F238E27FC236}">
                <a16:creationId xmlns:a16="http://schemas.microsoft.com/office/drawing/2014/main" id="{89F5FFFD-EC07-B5C5-736C-D5AE489B6FBE}"/>
              </a:ext>
            </a:extLst>
          </p:cNvPr>
          <p:cNvSpPr/>
          <p:nvPr>
            <p:custDataLst>
              <p:tags r:id="rId15"/>
            </p:custDataLst>
          </p:nvPr>
        </p:nvSpPr>
        <p:spPr>
          <a:xfrm>
            <a:off x="1782764" y="1617505"/>
            <a:ext cx="2939908"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0" bIns="49530" numCol="1" spcCol="0" rtlCol="0" fromWordArt="0" anchor="ctr" anchorCtr="0" forceAA="0" compatLnSpc="1">
            <a:prstTxWarp prst="textNoShape">
              <a:avLst/>
            </a:prstTxWarp>
            <a:noAutofit/>
          </a:bodyPr>
          <a:lstStyle/>
          <a:p>
            <a:pPr>
              <a:spcBef>
                <a:spcPct val="0"/>
              </a:spcBef>
              <a:spcAft>
                <a:spcPct val="0"/>
              </a:spcAft>
            </a:pPr>
            <a:r>
              <a:rPr lang="pt-BR" sz="2200">
                <a:solidFill>
                  <a:srgbClr val="555555">
                    <a:lumMod val="100000"/>
                  </a:srgbClr>
                </a:solidFill>
                <a:latin typeface="Calibri" panose="020F0502020204030204" pitchFamily="34" charset="0"/>
              </a:rPr>
              <a:t>Introduction</a:t>
            </a:r>
          </a:p>
        </p:txBody>
      </p:sp>
      <p:sp>
        <p:nvSpPr>
          <p:cNvPr id="54" name="Retângulo 53">
            <a:hlinkClick r:id="rId23" action="ppaction://hlinksldjump"/>
            <a:extLst>
              <a:ext uri="{FF2B5EF4-FFF2-40B4-BE49-F238E27FC236}">
                <a16:creationId xmlns:a16="http://schemas.microsoft.com/office/drawing/2014/main" id="{1F06BD4F-4347-DE94-CBCA-AB1D2DE983EA}"/>
              </a:ext>
            </a:extLst>
          </p:cNvPr>
          <p:cNvSpPr/>
          <p:nvPr>
            <p:custDataLst>
              <p:tags r:id="rId16"/>
            </p:custDataLst>
          </p:nvPr>
        </p:nvSpPr>
        <p:spPr>
          <a:xfrm>
            <a:off x="1287264" y="1617505"/>
            <a:ext cx="432000" cy="43858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49530" rIns="76200" bIns="49530" numCol="1" spcCol="0" rtlCol="0" fromWordArt="0" anchor="ctr" anchorCtr="0" forceAA="0" compatLnSpc="1">
            <a:prstTxWarp prst="textNoShape">
              <a:avLst/>
            </a:prstTxWarp>
            <a:noAutofit/>
          </a:bodyPr>
          <a:lstStyle/>
          <a:p>
            <a:pPr algn="ctr">
              <a:spcBef>
                <a:spcPct val="0"/>
              </a:spcBef>
              <a:spcAft>
                <a:spcPct val="0"/>
              </a:spcAft>
            </a:pPr>
            <a:r>
              <a:rPr lang="pt-BR" sz="2200">
                <a:solidFill>
                  <a:srgbClr val="555555">
                    <a:lumMod val="100000"/>
                  </a:srgbClr>
                </a:solidFill>
                <a:latin typeface="Calibri" panose="020F0502020204030204" pitchFamily="34" charset="0"/>
              </a:rPr>
              <a:t>1.</a:t>
            </a:r>
          </a:p>
        </p:txBody>
      </p:sp>
      <p:sp>
        <p:nvSpPr>
          <p:cNvPr id="53" name="Retângulo 52">
            <a:extLst>
              <a:ext uri="{FF2B5EF4-FFF2-40B4-BE49-F238E27FC236}">
                <a16:creationId xmlns:a16="http://schemas.microsoft.com/office/drawing/2014/main" id="{E2F4AFD4-24E2-0F81-7A3F-C46524B023B0}"/>
              </a:ext>
            </a:extLst>
          </p:cNvPr>
          <p:cNvSpPr/>
          <p:nvPr>
            <p:custDataLst>
              <p:tags r:id="rId17"/>
            </p:custDataLst>
          </p:nvPr>
        </p:nvSpPr>
        <p:spPr>
          <a:xfrm>
            <a:off x="334949" y="129279"/>
            <a:ext cx="9043200" cy="46144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175" tIns="0" rIns="0" bIns="0" numCol="1" spcCol="0" rtlCol="0" fromWordArt="0" anchor="ctr" anchorCtr="0" forceAA="0" compatLnSpc="1">
            <a:prstTxWarp prst="textNoShape">
              <a:avLst/>
            </a:prstTxWarp>
            <a:noAutofit/>
          </a:bodyPr>
          <a:lstStyle/>
          <a:p>
            <a:pPr>
              <a:spcBef>
                <a:spcPct val="0"/>
              </a:spcBef>
              <a:spcAft>
                <a:spcPct val="0"/>
              </a:spcAft>
            </a:pPr>
            <a:r>
              <a:rPr lang="pt-BR" sz="2400" b="1">
                <a:solidFill>
                  <a:srgbClr val="555555">
                    <a:lumMod val="100000"/>
                  </a:srgbClr>
                </a:solidFill>
                <a:latin typeface="Calibri" panose="020F0502020204030204" pitchFamily="34" charset="0"/>
              </a:rPr>
              <a:t>Agenda</a:t>
            </a:r>
          </a:p>
        </p:txBody>
      </p:sp>
    </p:spTree>
    <p:custDataLst>
      <p:tags r:id="rId1"/>
    </p:custDataLst>
    <p:extLst>
      <p:ext uri="{BB962C8B-B14F-4D97-AF65-F5344CB8AC3E}">
        <p14:creationId xmlns:p14="http://schemas.microsoft.com/office/powerpoint/2010/main" val="26556724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60"/>
          <p:cNvSpPr txBox="1">
            <a:spLocks noGrp="1"/>
          </p:cNvSpPr>
          <p:nvPr>
            <p:ph type="body" idx="1"/>
          </p:nvPr>
        </p:nvSpPr>
        <p:spPr>
          <a:xfrm>
            <a:off x="3854220" y="3508335"/>
            <a:ext cx="5471999" cy="77096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193278"/>
              </a:buClr>
              <a:buSzPts val="3600"/>
              <a:buNone/>
            </a:pPr>
            <a:r>
              <a:rPr lang="en-US" dirty="0"/>
              <a:t>Thank</a:t>
            </a:r>
            <a:r>
              <a:rPr lang="pt-BR" dirty="0"/>
              <a:t> </a:t>
            </a:r>
            <a:r>
              <a:rPr lang="pt-BR" dirty="0" err="1"/>
              <a:t>You</a:t>
            </a:r>
            <a:r>
              <a:rPr lang="pt-BR" dirty="0"/>
              <a:t>!</a:t>
            </a:r>
            <a:endParaRPr dirty="0"/>
          </a:p>
        </p:txBody>
      </p:sp>
      <p:sp>
        <p:nvSpPr>
          <p:cNvPr id="723" name="Google Shape;723;p60"/>
          <p:cNvSpPr txBox="1">
            <a:spLocks noGrp="1"/>
          </p:cNvSpPr>
          <p:nvPr>
            <p:ph type="body" idx="2"/>
          </p:nvPr>
        </p:nvSpPr>
        <p:spPr>
          <a:xfrm>
            <a:off x="3959244" y="4913971"/>
            <a:ext cx="5471999" cy="842216"/>
          </a:xfrm>
          <a:prstGeom prst="rect">
            <a:avLst/>
          </a:prstGeom>
          <a:noFill/>
          <a:ln>
            <a:noFill/>
          </a:ln>
        </p:spPr>
        <p:txBody>
          <a:bodyPr spcFirstLastPara="1" wrap="square" lIns="91425" tIns="45700" rIns="91425" bIns="45700" anchor="t" anchorCtr="0">
            <a:noAutofit/>
          </a:bodyPr>
          <a:lstStyle/>
          <a:p>
            <a:pPr marL="0" marR="0" lvl="0" indent="0" algn="r" rtl="0">
              <a:lnSpc>
                <a:spcPct val="90000"/>
              </a:lnSpc>
              <a:spcBef>
                <a:spcPts val="1000"/>
              </a:spcBef>
              <a:spcAft>
                <a:spcPts val="0"/>
              </a:spcAft>
              <a:buClr>
                <a:srgbClr val="555555"/>
              </a:buClr>
              <a:buSzPts val="1800"/>
              <a:buFont typeface="Arial"/>
              <a:buNone/>
            </a:pPr>
            <a:r>
              <a:rPr lang="pt-BR" dirty="0">
                <a:solidFill>
                  <a:srgbClr val="555555"/>
                </a:solidFill>
              </a:rPr>
              <a:t>Ivan de Souza Rehder</a:t>
            </a:r>
            <a:endParaRPr dirty="0">
              <a:solidFill>
                <a:srgbClr val="555555"/>
              </a:solidFill>
            </a:endParaRPr>
          </a:p>
          <a:p>
            <a:pPr marL="0" marR="0" lvl="0" indent="0" algn="r" rtl="0">
              <a:lnSpc>
                <a:spcPct val="90000"/>
              </a:lnSpc>
              <a:spcBef>
                <a:spcPts val="1000"/>
              </a:spcBef>
              <a:spcAft>
                <a:spcPts val="0"/>
              </a:spcAft>
              <a:buClr>
                <a:srgbClr val="555555"/>
              </a:buClr>
              <a:buSzPts val="1800"/>
              <a:buFont typeface="Arial"/>
              <a:buNone/>
            </a:pPr>
            <a:r>
              <a:rPr lang="pt-BR" b="0" dirty="0">
                <a:solidFill>
                  <a:srgbClr val="555555"/>
                </a:solidFill>
              </a:rPr>
              <a:t>ivan@ita.br / (55-12) 3947-5779</a:t>
            </a:r>
            <a:endParaRPr dirty="0"/>
          </a:p>
          <a:p>
            <a:pPr marL="0" marR="0" lvl="0" indent="0" algn="r" rtl="0">
              <a:lnSpc>
                <a:spcPct val="90000"/>
              </a:lnSpc>
              <a:spcBef>
                <a:spcPts val="1000"/>
              </a:spcBef>
              <a:spcAft>
                <a:spcPts val="0"/>
              </a:spcAft>
              <a:buClr>
                <a:srgbClr val="555555"/>
              </a:buClr>
              <a:buSzPts val="1800"/>
              <a:buFont typeface="Arial"/>
              <a:buNone/>
            </a:pPr>
            <a:endParaRPr dirty="0"/>
          </a:p>
        </p:txBody>
      </p:sp>
      <p:sp>
        <p:nvSpPr>
          <p:cNvPr id="4" name="Google Shape;4654;p52">
            <a:extLst>
              <a:ext uri="{FF2B5EF4-FFF2-40B4-BE49-F238E27FC236}">
                <a16:creationId xmlns:a16="http://schemas.microsoft.com/office/drawing/2014/main" id="{DEC15BEB-7005-7531-0DC1-2DB51A76D659}"/>
              </a:ext>
            </a:extLst>
          </p:cNvPr>
          <p:cNvSpPr txBox="1">
            <a:spLocks/>
          </p:cNvSpPr>
          <p:nvPr/>
        </p:nvSpPr>
        <p:spPr>
          <a:xfrm>
            <a:off x="3854220" y="453853"/>
            <a:ext cx="5471999" cy="77096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228600" algn="ctr" rtl="0">
              <a:lnSpc>
                <a:spcPct val="90000"/>
              </a:lnSpc>
              <a:spcBef>
                <a:spcPts val="1000"/>
              </a:spcBef>
              <a:spcAft>
                <a:spcPts val="0"/>
              </a:spcAft>
              <a:buClr>
                <a:srgbClr val="193278"/>
              </a:buClr>
              <a:buSzPts val="3600"/>
              <a:buFont typeface="Arial"/>
              <a:buNone/>
              <a:defRPr sz="3600" b="1" i="0" u="none" strike="noStrike" cap="none">
                <a:solidFill>
                  <a:srgbClr val="193278"/>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SzPts val="3330"/>
            </a:pPr>
            <a:r>
              <a:rPr lang="en-US" sz="3330"/>
              <a:t>Acknowledgments</a:t>
            </a:r>
            <a:endParaRPr lang="en-US" dirty="0"/>
          </a:p>
        </p:txBody>
      </p:sp>
      <p:pic>
        <p:nvPicPr>
          <p:cNvPr id="5" name="Picture 1">
            <a:extLst>
              <a:ext uri="{FF2B5EF4-FFF2-40B4-BE49-F238E27FC236}">
                <a16:creationId xmlns:a16="http://schemas.microsoft.com/office/drawing/2014/main" id="{53AEE477-C379-9B7E-821F-03ABAE81E6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9244" y="1310704"/>
            <a:ext cx="2754894" cy="857285"/>
          </a:xfrm>
          <a:prstGeom prst="rect">
            <a:avLst/>
          </a:prstGeom>
        </p:spPr>
      </p:pic>
      <p:pic>
        <p:nvPicPr>
          <p:cNvPr id="1026" name="Picture 2" descr="logo original fundo claro">
            <a:extLst>
              <a:ext uri="{FF2B5EF4-FFF2-40B4-BE49-F238E27FC236}">
                <a16:creationId xmlns:a16="http://schemas.microsoft.com/office/drawing/2014/main" id="{45F415CC-ACE2-1B13-E8B2-FBA58E577F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9842" y="1224818"/>
            <a:ext cx="1169094" cy="10824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tângulo 12">
            <a:extLst>
              <a:ext uri="{FF2B5EF4-FFF2-40B4-BE49-F238E27FC236}">
                <a16:creationId xmlns:a16="http://schemas.microsoft.com/office/drawing/2014/main" id="{D26EC682-C12F-4543-B610-422979D75DCA}"/>
              </a:ext>
            </a:extLst>
          </p:cNvPr>
          <p:cNvSpPr/>
          <p:nvPr>
            <p:custDataLst>
              <p:tags r:id="rId2"/>
            </p:custDataLst>
          </p:nvPr>
        </p:nvSpPr>
        <p:spPr>
          <a:xfrm>
            <a:off x="334949" y="129279"/>
            <a:ext cx="9043200" cy="46144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175" tIns="0" rIns="0" bIns="0" numCol="1" spcCol="0" rtlCol="0" fromWordArt="0" anchor="ctr" anchorCtr="0" forceAA="0" compatLnSpc="1">
            <a:prstTxWarp prst="textNoShape">
              <a:avLst/>
            </a:prstTxWarp>
            <a:noAutofit/>
          </a:bodyPr>
          <a:lstStyle/>
          <a:p>
            <a:pPr>
              <a:spcBef>
                <a:spcPct val="0"/>
              </a:spcBef>
              <a:spcAft>
                <a:spcPct val="0"/>
              </a:spcAft>
            </a:pPr>
            <a:r>
              <a:rPr lang="pt-BR" sz="2400" b="1">
                <a:solidFill>
                  <a:srgbClr val="555555">
                    <a:lumMod val="100000"/>
                  </a:srgbClr>
                </a:solidFill>
                <a:latin typeface="Calibri" panose="020F0502020204030204" pitchFamily="34" charset="0"/>
              </a:rPr>
              <a:t>Backup: New Agenda</a:t>
            </a:r>
          </a:p>
        </p:txBody>
      </p:sp>
    </p:spTree>
    <p:custDataLst>
      <p:tags r:id="rId1"/>
    </p:custDataLst>
    <p:extLst>
      <p:ext uri="{BB962C8B-B14F-4D97-AF65-F5344CB8AC3E}">
        <p14:creationId xmlns:p14="http://schemas.microsoft.com/office/powerpoint/2010/main" val="2152227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Motivations</a:t>
            </a:r>
          </a:p>
        </p:txBody>
      </p:sp>
      <p:sp>
        <p:nvSpPr>
          <p:cNvPr id="6" name="Google Shape;237;p31">
            <a:extLst>
              <a:ext uri="{FF2B5EF4-FFF2-40B4-BE49-F238E27FC236}">
                <a16:creationId xmlns:a16="http://schemas.microsoft.com/office/drawing/2014/main" id="{90379D73-0B31-CFF6-C410-90CFD31586F7}"/>
              </a:ext>
            </a:extLst>
          </p:cNvPr>
          <p:cNvSpPr txBox="1">
            <a:spLocks noGrp="1"/>
          </p:cNvSpPr>
          <p:nvPr>
            <p:ph type="body" idx="1"/>
          </p:nvPr>
        </p:nvSpPr>
        <p:spPr>
          <a:xfrm>
            <a:off x="334949" y="792000"/>
            <a:ext cx="9043200" cy="5273999"/>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r>
              <a:rPr lang="en-US" dirty="0"/>
              <a:t>2.2 billions some visual impairment.</a:t>
            </a:r>
          </a:p>
          <a:p>
            <a:pPr marL="812800" lvl="1" indent="-355600">
              <a:spcBef>
                <a:spcPts val="0"/>
              </a:spcBef>
              <a:buSzPts val="2640"/>
              <a:buFont typeface="Noto Sans Symbols"/>
              <a:buChar char="▪"/>
            </a:pPr>
            <a:r>
              <a:rPr lang="en-US" dirty="0"/>
              <a:t>43,3 million are blind</a:t>
            </a:r>
          </a:p>
          <a:p>
            <a:pPr marL="812800" lvl="1" indent="-355600">
              <a:spcBef>
                <a:spcPts val="0"/>
              </a:spcBef>
              <a:buSzPts val="2640"/>
              <a:buFont typeface="Noto Sans Symbols"/>
              <a:buChar char="▪"/>
            </a:pPr>
            <a:r>
              <a:rPr lang="en-US" dirty="0"/>
              <a:t>295 million have moderate or severe vision impairment.</a:t>
            </a:r>
          </a:p>
          <a:p>
            <a:pPr marL="457200" lvl="1" indent="0">
              <a:spcBef>
                <a:spcPts val="0"/>
              </a:spcBef>
              <a:buSzPts val="2640"/>
              <a:buNone/>
            </a:pPr>
            <a:endParaRPr lang="en-US" dirty="0"/>
          </a:p>
          <a:p>
            <a:pPr marL="355600" indent="-355600">
              <a:spcBef>
                <a:spcPts val="0"/>
              </a:spcBef>
            </a:pPr>
            <a:r>
              <a:rPr lang="en-US" dirty="0"/>
              <a:t>Dissatisfaction of the community</a:t>
            </a:r>
          </a:p>
          <a:p>
            <a:pPr marL="355600" indent="-355600">
              <a:spcBef>
                <a:spcPts val="0"/>
              </a:spcBef>
            </a:pPr>
            <a:endParaRPr lang="en-US" dirty="0"/>
          </a:p>
          <a:p>
            <a:pPr marL="355600" indent="-355600">
              <a:spcBef>
                <a:spcPts val="0"/>
              </a:spcBef>
            </a:pPr>
            <a:r>
              <a:rPr lang="en-US" dirty="0"/>
              <a:t>COVID-19</a:t>
            </a:r>
          </a:p>
          <a:p>
            <a:pPr marL="812800" lvl="1" indent="-355600">
              <a:spcBef>
                <a:spcPts val="0"/>
              </a:spcBef>
            </a:pPr>
            <a:r>
              <a:rPr lang="en-US" dirty="0"/>
              <a:t>WHO recommendations</a:t>
            </a:r>
          </a:p>
          <a:p>
            <a:pPr marL="0" indent="0">
              <a:spcBef>
                <a:spcPts val="0"/>
              </a:spcBef>
              <a:buNone/>
            </a:pPr>
            <a:endParaRPr lang="en-US" dirty="0"/>
          </a:p>
          <a:p>
            <a:pPr marL="355600" indent="-355600">
              <a:spcBef>
                <a:spcPts val="0"/>
              </a:spcBef>
            </a:pPr>
            <a:endParaRPr lang="en-US" dirty="0"/>
          </a:p>
          <a:p>
            <a:pPr marL="812800" lvl="1" indent="-355600">
              <a:spcBef>
                <a:spcPts val="0"/>
              </a:spcBef>
              <a:buSzPts val="2640"/>
              <a:buFont typeface="Noto Sans Symbols"/>
              <a:buChar char="▪"/>
            </a:pPr>
            <a:endParaRPr lang="en-US" dirty="0"/>
          </a:p>
          <a:p>
            <a:pPr marL="457200" lvl="1" indent="0">
              <a:spcBef>
                <a:spcPts val="0"/>
              </a:spcBef>
              <a:buSzPts val="2640"/>
              <a:buNone/>
            </a:pPr>
            <a:r>
              <a:rPr lang="en-US"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236"/>
        <p:cNvGrpSpPr/>
        <p:nvPr/>
      </p:nvGrpSpPr>
      <p:grpSpPr>
        <a:xfrm>
          <a:off x="0" y="0"/>
          <a:ext cx="0" cy="0"/>
          <a:chOff x="0" y="0"/>
          <a:chExt cx="0" cy="0"/>
        </a:xfrm>
      </p:grpSpPr>
      <p:sp>
        <p:nvSpPr>
          <p:cNvPr id="2" name="Retângulo 1">
            <a:extLst>
              <a:ext uri="{FF2B5EF4-FFF2-40B4-BE49-F238E27FC236}">
                <a16:creationId xmlns:a16="http://schemas.microsoft.com/office/drawing/2014/main" id="{55E4EA3B-46BE-210B-FE9A-756E9E272DFC}"/>
              </a:ext>
            </a:extLst>
          </p:cNvPr>
          <p:cNvSpPr/>
          <p:nvPr/>
        </p:nvSpPr>
        <p:spPr>
          <a:xfrm>
            <a:off x="348423" y="791521"/>
            <a:ext cx="9029726" cy="5273999"/>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Human Factors</a:t>
            </a:r>
          </a:p>
        </p:txBody>
      </p:sp>
      <p:grpSp>
        <p:nvGrpSpPr>
          <p:cNvPr id="10" name="Agrupar 9">
            <a:extLst>
              <a:ext uri="{FF2B5EF4-FFF2-40B4-BE49-F238E27FC236}">
                <a16:creationId xmlns:a16="http://schemas.microsoft.com/office/drawing/2014/main" id="{4F07E806-CBAA-CE32-01B4-5FE42FC6AF1A}"/>
              </a:ext>
            </a:extLst>
          </p:cNvPr>
          <p:cNvGrpSpPr/>
          <p:nvPr/>
        </p:nvGrpSpPr>
        <p:grpSpPr>
          <a:xfrm>
            <a:off x="1628324" y="1297603"/>
            <a:ext cx="1319402" cy="2002223"/>
            <a:chOff x="1312037" y="1591043"/>
            <a:chExt cx="2762123" cy="4191585"/>
          </a:xfrm>
        </p:grpSpPr>
        <p:pic>
          <p:nvPicPr>
            <p:cNvPr id="6" name="Imagem 5">
              <a:extLst>
                <a:ext uri="{FF2B5EF4-FFF2-40B4-BE49-F238E27FC236}">
                  <a16:creationId xmlns:a16="http://schemas.microsoft.com/office/drawing/2014/main" id="{5F9EE054-D2CF-AE74-C76F-2687C2FD87F8}"/>
                </a:ext>
              </a:extLst>
            </p:cNvPr>
            <p:cNvPicPr>
              <a:picLocks noChangeAspect="1"/>
            </p:cNvPicPr>
            <p:nvPr/>
          </p:nvPicPr>
          <p:blipFill>
            <a:blip r:embed="rId6"/>
            <a:stretch>
              <a:fillRect/>
            </a:stretch>
          </p:blipFill>
          <p:spPr>
            <a:xfrm flipV="1">
              <a:off x="1413637" y="1591043"/>
              <a:ext cx="2660523" cy="2660523"/>
            </a:xfrm>
            <a:prstGeom prst="rect">
              <a:avLst/>
            </a:prstGeom>
          </p:spPr>
        </p:pic>
        <p:pic>
          <p:nvPicPr>
            <p:cNvPr id="9" name="Imagem 8">
              <a:extLst>
                <a:ext uri="{FF2B5EF4-FFF2-40B4-BE49-F238E27FC236}">
                  <a16:creationId xmlns:a16="http://schemas.microsoft.com/office/drawing/2014/main" id="{328F4F78-3053-04A3-364E-86020E75210D}"/>
                </a:ext>
              </a:extLst>
            </p:cNvPr>
            <p:cNvPicPr>
              <a:picLocks noChangeAspect="1"/>
            </p:cNvPicPr>
            <p:nvPr/>
          </p:nvPicPr>
          <p:blipFill>
            <a:blip r:embed="rId7"/>
            <a:stretch>
              <a:fillRect/>
            </a:stretch>
          </p:blipFill>
          <p:spPr>
            <a:xfrm>
              <a:off x="1312037" y="3122105"/>
              <a:ext cx="2660523" cy="2660523"/>
            </a:xfrm>
            <a:prstGeom prst="rect">
              <a:avLst/>
            </a:prstGeom>
          </p:spPr>
        </p:pic>
      </p:grpSp>
      <p:sp>
        <p:nvSpPr>
          <p:cNvPr id="15" name="Google Shape;237;p31">
            <a:extLst>
              <a:ext uri="{FF2B5EF4-FFF2-40B4-BE49-F238E27FC236}">
                <a16:creationId xmlns:a16="http://schemas.microsoft.com/office/drawing/2014/main" id="{A7692712-2C79-1983-7EF9-0BB4E0499486}"/>
              </a:ext>
            </a:extLst>
          </p:cNvPr>
          <p:cNvSpPr txBox="1">
            <a:spLocks noGrp="1"/>
          </p:cNvSpPr>
          <p:nvPr>
            <p:ph type="body" idx="1"/>
          </p:nvPr>
        </p:nvSpPr>
        <p:spPr>
          <a:xfrm>
            <a:off x="348423" y="791521"/>
            <a:ext cx="3668092" cy="2093920"/>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r>
              <a:rPr lang="en-US" dirty="0"/>
              <a:t>Performance shortfalls and failures</a:t>
            </a:r>
          </a:p>
        </p:txBody>
      </p:sp>
      <p:sp>
        <p:nvSpPr>
          <p:cNvPr id="16" name="Google Shape;237;p31">
            <a:extLst>
              <a:ext uri="{FF2B5EF4-FFF2-40B4-BE49-F238E27FC236}">
                <a16:creationId xmlns:a16="http://schemas.microsoft.com/office/drawing/2014/main" id="{464B9D9C-FA83-EA47-6DB0-FADABA4CC89C}"/>
              </a:ext>
            </a:extLst>
          </p:cNvPr>
          <p:cNvSpPr txBox="1">
            <a:spLocks/>
          </p:cNvSpPr>
          <p:nvPr/>
        </p:nvSpPr>
        <p:spPr>
          <a:xfrm>
            <a:off x="334949" y="3451026"/>
            <a:ext cx="3668092" cy="95599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55600" indent="-355600">
              <a:spcBef>
                <a:spcPts val="0"/>
              </a:spcBef>
            </a:pPr>
            <a:r>
              <a:rPr lang="en-US" dirty="0"/>
              <a:t>Engineering, psychology and physiology</a:t>
            </a:r>
          </a:p>
        </p:txBody>
      </p:sp>
      <p:grpSp>
        <p:nvGrpSpPr>
          <p:cNvPr id="23" name="Agrupar 22">
            <a:extLst>
              <a:ext uri="{FF2B5EF4-FFF2-40B4-BE49-F238E27FC236}">
                <a16:creationId xmlns:a16="http://schemas.microsoft.com/office/drawing/2014/main" id="{1DD7DAD3-0E38-AB20-27DC-C14BF0E34E7E}"/>
              </a:ext>
            </a:extLst>
          </p:cNvPr>
          <p:cNvGrpSpPr/>
          <p:nvPr/>
        </p:nvGrpSpPr>
        <p:grpSpPr>
          <a:xfrm>
            <a:off x="1363767" y="4203168"/>
            <a:ext cx="1895873" cy="1689633"/>
            <a:chOff x="5470127" y="2879697"/>
            <a:chExt cx="3260387" cy="2905710"/>
          </a:xfrm>
        </p:grpSpPr>
        <p:grpSp>
          <p:nvGrpSpPr>
            <p:cNvPr id="24" name="Gruppieren 2">
              <a:extLst>
                <a:ext uri="{FF2B5EF4-FFF2-40B4-BE49-F238E27FC236}">
                  <a16:creationId xmlns:a16="http://schemas.microsoft.com/office/drawing/2014/main" id="{5C23A553-4853-81BF-117B-AF4AE4DEC339}"/>
                </a:ext>
              </a:extLst>
            </p:cNvPr>
            <p:cNvGrpSpPr/>
            <p:nvPr/>
          </p:nvGrpSpPr>
          <p:grpSpPr>
            <a:xfrm>
              <a:off x="5779762" y="2879697"/>
              <a:ext cx="2616496" cy="2616496"/>
              <a:chOff x="2878138" y="2051050"/>
              <a:chExt cx="1439862" cy="1439863"/>
            </a:xfrm>
            <a:solidFill>
              <a:schemeClr val="tx1">
                <a:alpha val="14000"/>
              </a:schemeClr>
            </a:solidFill>
          </p:grpSpPr>
          <p:sp>
            <p:nvSpPr>
              <p:cNvPr id="25" name="Freeform 50">
                <a:extLst>
                  <a:ext uri="{FF2B5EF4-FFF2-40B4-BE49-F238E27FC236}">
                    <a16:creationId xmlns:a16="http://schemas.microsoft.com/office/drawing/2014/main" id="{1E95857A-42F0-7082-A326-83792501710E}"/>
                  </a:ext>
                </a:extLst>
              </p:cNvPr>
              <p:cNvSpPr>
                <a:spLocks/>
              </p:cNvSpPr>
              <p:nvPr>
                <p:custDataLst>
                  <p:tags r:id="rId1"/>
                </p:custDataLst>
              </p:nvPr>
            </p:nvSpPr>
            <p:spPr bwMode="auto">
              <a:xfrm>
                <a:off x="3005138" y="2998788"/>
                <a:ext cx="1223962" cy="492125"/>
              </a:xfrm>
              <a:custGeom>
                <a:avLst/>
                <a:gdLst>
                  <a:gd name="T0" fmla="*/ 417 w 498"/>
                  <a:gd name="T1" fmla="*/ 0 h 200"/>
                  <a:gd name="T2" fmla="*/ 413 w 498"/>
                  <a:gd name="T3" fmla="*/ 6 h 200"/>
                  <a:gd name="T4" fmla="*/ 142 w 498"/>
                  <a:gd name="T5" fmla="*/ 79 h 200"/>
                  <a:gd name="T6" fmla="*/ 83 w 498"/>
                  <a:gd name="T7" fmla="*/ 27 h 200"/>
                  <a:gd name="T8" fmla="*/ 20 w 498"/>
                  <a:gd name="T9" fmla="*/ 15 h 200"/>
                  <a:gd name="T10" fmla="*/ 0 w 498"/>
                  <a:gd name="T11" fmla="*/ 74 h 200"/>
                  <a:gd name="T12" fmla="*/ 241 w 498"/>
                  <a:gd name="T13" fmla="*/ 200 h 200"/>
                  <a:gd name="T14" fmla="*/ 498 w 498"/>
                  <a:gd name="T15" fmla="*/ 47 h 200"/>
                  <a:gd name="T16" fmla="*/ 437 w 498"/>
                  <a:gd name="T17" fmla="*/ 60 h 200"/>
                  <a:gd name="T18" fmla="*/ 417 w 498"/>
                  <a:gd name="T1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8" h="200">
                    <a:moveTo>
                      <a:pt x="417" y="0"/>
                    </a:moveTo>
                    <a:cubicBezTo>
                      <a:pt x="415" y="2"/>
                      <a:pt x="414" y="4"/>
                      <a:pt x="413" y="6"/>
                    </a:cubicBezTo>
                    <a:cubicBezTo>
                      <a:pt x="358" y="101"/>
                      <a:pt x="237" y="134"/>
                      <a:pt x="142" y="79"/>
                    </a:cubicBezTo>
                    <a:cubicBezTo>
                      <a:pt x="118" y="66"/>
                      <a:pt x="99" y="48"/>
                      <a:pt x="83" y="27"/>
                    </a:cubicBezTo>
                    <a:cubicBezTo>
                      <a:pt x="20" y="15"/>
                      <a:pt x="20" y="15"/>
                      <a:pt x="20" y="15"/>
                    </a:cubicBezTo>
                    <a:cubicBezTo>
                      <a:pt x="0" y="74"/>
                      <a:pt x="0" y="74"/>
                      <a:pt x="0" y="74"/>
                    </a:cubicBezTo>
                    <a:cubicBezTo>
                      <a:pt x="53" y="150"/>
                      <a:pt x="141" y="200"/>
                      <a:pt x="241" y="200"/>
                    </a:cubicBezTo>
                    <a:cubicBezTo>
                      <a:pt x="352" y="200"/>
                      <a:pt x="449" y="138"/>
                      <a:pt x="498" y="47"/>
                    </a:cubicBezTo>
                    <a:cubicBezTo>
                      <a:pt x="437" y="60"/>
                      <a:pt x="437" y="60"/>
                      <a:pt x="437" y="60"/>
                    </a:cubicBezTo>
                    <a:lnTo>
                      <a:pt x="417" y="0"/>
                    </a:lnTo>
                    <a:close/>
                  </a:path>
                </a:pathLst>
              </a:custGeom>
              <a:gr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rgbClr val="555555"/>
                    </a:solidFill>
                    <a:prstDash val="solid"/>
                    <a:round/>
                    <a:headEnd type="none" w="med" len="med"/>
                    <a:tailEnd type="none" w="med" len="med"/>
                  </a14:hiddenLine>
                </a:ext>
              </a:extLst>
            </p:spPr>
            <p:txBody>
              <a:bodyPr/>
              <a:lstStyle/>
              <a:p>
                <a:endParaRPr lang="pt-BR" dirty="0">
                  <a:latin typeface="Arial" panose="020B0604020202020204" pitchFamily="34" charset="0"/>
                </a:endParaRPr>
              </a:p>
            </p:txBody>
          </p:sp>
          <p:sp>
            <p:nvSpPr>
              <p:cNvPr id="26" name="Freeform 52">
                <a:extLst>
                  <a:ext uri="{FF2B5EF4-FFF2-40B4-BE49-F238E27FC236}">
                    <a16:creationId xmlns:a16="http://schemas.microsoft.com/office/drawing/2014/main" id="{8BD3C057-E05A-88A5-8BF0-5E4EFBBEFD4B}"/>
                  </a:ext>
                </a:extLst>
              </p:cNvPr>
              <p:cNvSpPr>
                <a:spLocks/>
              </p:cNvSpPr>
              <p:nvPr>
                <p:custDataLst>
                  <p:tags r:id="rId2"/>
                </p:custDataLst>
              </p:nvPr>
            </p:nvSpPr>
            <p:spPr bwMode="auto">
              <a:xfrm>
                <a:off x="2878138" y="2052638"/>
                <a:ext cx="762000" cy="1093787"/>
              </a:xfrm>
              <a:custGeom>
                <a:avLst/>
                <a:gdLst>
                  <a:gd name="T0" fmla="*/ 124 w 310"/>
                  <a:gd name="T1" fmla="*/ 397 h 445"/>
                  <a:gd name="T2" fmla="*/ 121 w 310"/>
                  <a:gd name="T3" fmla="*/ 193 h 445"/>
                  <a:gd name="T4" fmla="*/ 268 w 310"/>
                  <a:gd name="T5" fmla="*/ 95 h 445"/>
                  <a:gd name="T6" fmla="*/ 310 w 310"/>
                  <a:gd name="T7" fmla="*/ 47 h 445"/>
                  <a:gd name="T8" fmla="*/ 269 w 310"/>
                  <a:gd name="T9" fmla="*/ 0 h 445"/>
                  <a:gd name="T10" fmla="*/ 0 w 310"/>
                  <a:gd name="T11" fmla="*/ 292 h 445"/>
                  <a:gd name="T12" fmla="*/ 43 w 310"/>
                  <a:gd name="T13" fmla="*/ 445 h 445"/>
                  <a:gd name="T14" fmla="*/ 64 w 310"/>
                  <a:gd name="T15" fmla="*/ 385 h 445"/>
                  <a:gd name="T16" fmla="*/ 124 w 310"/>
                  <a:gd name="T17" fmla="*/ 397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0" h="445">
                    <a:moveTo>
                      <a:pt x="124" y="397"/>
                    </a:moveTo>
                    <a:cubicBezTo>
                      <a:pt x="87" y="337"/>
                      <a:pt x="83" y="259"/>
                      <a:pt x="121" y="193"/>
                    </a:cubicBezTo>
                    <a:cubicBezTo>
                      <a:pt x="153" y="137"/>
                      <a:pt x="208" y="103"/>
                      <a:pt x="268" y="95"/>
                    </a:cubicBezTo>
                    <a:cubicBezTo>
                      <a:pt x="310" y="47"/>
                      <a:pt x="310" y="47"/>
                      <a:pt x="310" y="47"/>
                    </a:cubicBezTo>
                    <a:cubicBezTo>
                      <a:pt x="269" y="0"/>
                      <a:pt x="269" y="0"/>
                      <a:pt x="269" y="0"/>
                    </a:cubicBezTo>
                    <a:cubicBezTo>
                      <a:pt x="119" y="13"/>
                      <a:pt x="0" y="139"/>
                      <a:pt x="0" y="292"/>
                    </a:cubicBezTo>
                    <a:cubicBezTo>
                      <a:pt x="0" y="348"/>
                      <a:pt x="16" y="401"/>
                      <a:pt x="43" y="445"/>
                    </a:cubicBezTo>
                    <a:cubicBezTo>
                      <a:pt x="64" y="385"/>
                      <a:pt x="64" y="385"/>
                      <a:pt x="64" y="385"/>
                    </a:cubicBezTo>
                    <a:lnTo>
                      <a:pt x="124" y="397"/>
                    </a:lnTo>
                    <a:close/>
                  </a:path>
                </a:pathLst>
              </a:custGeom>
              <a:gr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rgbClr val="555555"/>
                    </a:solidFill>
                    <a:prstDash val="solid"/>
                    <a:round/>
                    <a:headEnd type="none" w="med" len="med"/>
                    <a:tailEnd type="none" w="med" len="med"/>
                  </a14:hiddenLine>
                </a:ext>
              </a:extLst>
            </p:spPr>
            <p:txBody>
              <a:bodyPr/>
              <a:lstStyle/>
              <a:p>
                <a:endParaRPr lang="pt-BR" dirty="0">
                  <a:latin typeface="Arial" panose="020B0604020202020204" pitchFamily="34" charset="0"/>
                </a:endParaRPr>
              </a:p>
            </p:txBody>
          </p:sp>
          <p:sp>
            <p:nvSpPr>
              <p:cNvPr id="27" name="Freeform 53">
                <a:extLst>
                  <a:ext uri="{FF2B5EF4-FFF2-40B4-BE49-F238E27FC236}">
                    <a16:creationId xmlns:a16="http://schemas.microsoft.com/office/drawing/2014/main" id="{13D4708E-6B04-DCC7-160F-FE3AFF0AD710}"/>
                  </a:ext>
                </a:extLst>
              </p:cNvPr>
              <p:cNvSpPr>
                <a:spLocks/>
              </p:cNvSpPr>
              <p:nvPr>
                <p:custDataLst>
                  <p:tags r:id="rId3"/>
                </p:custDataLst>
              </p:nvPr>
            </p:nvSpPr>
            <p:spPr bwMode="auto">
              <a:xfrm>
                <a:off x="3581400" y="2051050"/>
                <a:ext cx="736600" cy="1055688"/>
              </a:xfrm>
              <a:custGeom>
                <a:avLst/>
                <a:gdLst>
                  <a:gd name="T0" fmla="*/ 0 w 300"/>
                  <a:gd name="T1" fmla="*/ 95 h 430"/>
                  <a:gd name="T2" fmla="*/ 106 w 300"/>
                  <a:gd name="T3" fmla="*/ 121 h 430"/>
                  <a:gd name="T4" fmla="*/ 191 w 300"/>
                  <a:gd name="T5" fmla="*/ 369 h 430"/>
                  <a:gd name="T6" fmla="*/ 211 w 300"/>
                  <a:gd name="T7" fmla="*/ 430 h 430"/>
                  <a:gd name="T8" fmla="*/ 272 w 300"/>
                  <a:gd name="T9" fmla="*/ 418 h 430"/>
                  <a:gd name="T10" fmla="*/ 300 w 300"/>
                  <a:gd name="T11" fmla="*/ 293 h 430"/>
                  <a:gd name="T12" fmla="*/ 7 w 300"/>
                  <a:gd name="T13" fmla="*/ 0 h 430"/>
                  <a:gd name="T14" fmla="*/ 0 w 300"/>
                  <a:gd name="T15" fmla="*/ 1 h 430"/>
                  <a:gd name="T16" fmla="*/ 42 w 300"/>
                  <a:gd name="T17" fmla="*/ 48 h 430"/>
                  <a:gd name="T18" fmla="*/ 0 w 300"/>
                  <a:gd name="T19" fmla="*/ 95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0" h="430">
                    <a:moveTo>
                      <a:pt x="0" y="95"/>
                    </a:moveTo>
                    <a:cubicBezTo>
                      <a:pt x="36" y="94"/>
                      <a:pt x="73" y="102"/>
                      <a:pt x="106" y="121"/>
                    </a:cubicBezTo>
                    <a:cubicBezTo>
                      <a:pt x="193" y="172"/>
                      <a:pt x="228" y="278"/>
                      <a:pt x="191" y="369"/>
                    </a:cubicBezTo>
                    <a:cubicBezTo>
                      <a:pt x="211" y="430"/>
                      <a:pt x="211" y="430"/>
                      <a:pt x="211" y="430"/>
                    </a:cubicBezTo>
                    <a:cubicBezTo>
                      <a:pt x="272" y="418"/>
                      <a:pt x="272" y="418"/>
                      <a:pt x="272" y="418"/>
                    </a:cubicBezTo>
                    <a:cubicBezTo>
                      <a:pt x="290" y="380"/>
                      <a:pt x="300" y="338"/>
                      <a:pt x="300" y="293"/>
                    </a:cubicBezTo>
                    <a:cubicBezTo>
                      <a:pt x="300" y="132"/>
                      <a:pt x="169" y="0"/>
                      <a:pt x="7" y="0"/>
                    </a:cubicBezTo>
                    <a:cubicBezTo>
                      <a:pt x="5" y="0"/>
                      <a:pt x="2" y="1"/>
                      <a:pt x="0" y="1"/>
                    </a:cubicBezTo>
                    <a:cubicBezTo>
                      <a:pt x="42" y="48"/>
                      <a:pt x="42" y="48"/>
                      <a:pt x="42" y="48"/>
                    </a:cubicBezTo>
                    <a:lnTo>
                      <a:pt x="0" y="95"/>
                    </a:lnTo>
                    <a:close/>
                  </a:path>
                </a:pathLst>
              </a:custGeom>
              <a:gr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rgbClr val="555555"/>
                    </a:solidFill>
                    <a:prstDash val="solid"/>
                    <a:round/>
                    <a:headEnd type="none" w="med" len="med"/>
                    <a:tailEnd type="none" w="med" len="med"/>
                  </a14:hiddenLine>
                </a:ext>
              </a:extLst>
            </p:spPr>
            <p:txBody>
              <a:bodyPr/>
              <a:lstStyle/>
              <a:p>
                <a:endParaRPr lang="pt-BR" dirty="0">
                  <a:latin typeface="Arial" panose="020B0604020202020204" pitchFamily="34" charset="0"/>
                </a:endParaRPr>
              </a:p>
            </p:txBody>
          </p:sp>
        </p:grpSp>
        <p:pic>
          <p:nvPicPr>
            <p:cNvPr id="22" name="Imagem 21">
              <a:extLst>
                <a:ext uri="{FF2B5EF4-FFF2-40B4-BE49-F238E27FC236}">
                  <a16:creationId xmlns:a16="http://schemas.microsoft.com/office/drawing/2014/main" id="{8421878C-5C82-D7FA-9884-2FF7AB87936D}"/>
                </a:ext>
              </a:extLst>
            </p:cNvPr>
            <p:cNvPicPr>
              <a:picLocks noChangeAspect="1"/>
            </p:cNvPicPr>
            <p:nvPr/>
          </p:nvPicPr>
          <p:blipFill>
            <a:blip r:embed="rId8"/>
            <a:stretch>
              <a:fillRect/>
            </a:stretch>
          </p:blipFill>
          <p:spPr>
            <a:xfrm>
              <a:off x="7519113" y="2975743"/>
              <a:ext cx="1211401" cy="1211401"/>
            </a:xfrm>
            <a:prstGeom prst="rect">
              <a:avLst/>
            </a:prstGeom>
          </p:spPr>
        </p:pic>
        <p:pic>
          <p:nvPicPr>
            <p:cNvPr id="18" name="Imagem 17">
              <a:extLst>
                <a:ext uri="{FF2B5EF4-FFF2-40B4-BE49-F238E27FC236}">
                  <a16:creationId xmlns:a16="http://schemas.microsoft.com/office/drawing/2014/main" id="{0E4D036B-EF7A-2CE1-6014-B09D608A0E54}"/>
                </a:ext>
              </a:extLst>
            </p:cNvPr>
            <p:cNvPicPr>
              <a:picLocks noChangeAspect="1"/>
            </p:cNvPicPr>
            <p:nvPr/>
          </p:nvPicPr>
          <p:blipFill>
            <a:blip r:embed="rId9"/>
            <a:stretch>
              <a:fillRect/>
            </a:stretch>
          </p:blipFill>
          <p:spPr>
            <a:xfrm>
              <a:off x="6524775" y="4574006"/>
              <a:ext cx="1211401" cy="1211401"/>
            </a:xfrm>
            <a:prstGeom prst="rect">
              <a:avLst/>
            </a:prstGeom>
          </p:spPr>
        </p:pic>
        <p:pic>
          <p:nvPicPr>
            <p:cNvPr id="20" name="Imagem 19">
              <a:extLst>
                <a:ext uri="{FF2B5EF4-FFF2-40B4-BE49-F238E27FC236}">
                  <a16:creationId xmlns:a16="http://schemas.microsoft.com/office/drawing/2014/main" id="{CF6F6FBC-D57C-F6B4-096B-E7AEC6A35687}"/>
                </a:ext>
              </a:extLst>
            </p:cNvPr>
            <p:cNvPicPr>
              <a:picLocks noChangeAspect="1"/>
            </p:cNvPicPr>
            <p:nvPr/>
          </p:nvPicPr>
          <p:blipFill>
            <a:blip r:embed="rId10"/>
            <a:stretch>
              <a:fillRect/>
            </a:stretch>
          </p:blipFill>
          <p:spPr>
            <a:xfrm>
              <a:off x="5470127" y="3023693"/>
              <a:ext cx="1211401" cy="1211401"/>
            </a:xfrm>
            <a:prstGeom prst="rect">
              <a:avLst/>
            </a:prstGeom>
          </p:spPr>
        </p:pic>
      </p:grpSp>
      <p:pic>
        <p:nvPicPr>
          <p:cNvPr id="30" name="Imagem 29">
            <a:extLst>
              <a:ext uri="{FF2B5EF4-FFF2-40B4-BE49-F238E27FC236}">
                <a16:creationId xmlns:a16="http://schemas.microsoft.com/office/drawing/2014/main" id="{9AAAC555-0BE5-CDCF-2C8F-E7C228D817B4}"/>
              </a:ext>
            </a:extLst>
          </p:cNvPr>
          <p:cNvPicPr>
            <a:picLocks noChangeAspect="1"/>
          </p:cNvPicPr>
          <p:nvPr/>
        </p:nvPicPr>
        <p:blipFill rotWithShape="1">
          <a:blip r:embed="rId11">
            <a:clrChange>
              <a:clrFrom>
                <a:srgbClr val="FFFFFF"/>
              </a:clrFrom>
              <a:clrTo>
                <a:srgbClr val="FFFFFF">
                  <a:alpha val="0"/>
                </a:srgbClr>
              </a:clrTo>
            </a:clrChange>
          </a:blip>
          <a:srcRect l="4977" t="1646" r="4733" b="1905"/>
          <a:stretch/>
        </p:blipFill>
        <p:spPr>
          <a:xfrm>
            <a:off x="4276159" y="922466"/>
            <a:ext cx="4926220" cy="4970335"/>
          </a:xfrm>
          <a:prstGeom prst="rect">
            <a:avLst/>
          </a:prstGeom>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pic>
      <p:sp>
        <p:nvSpPr>
          <p:cNvPr id="43" name="Retângulo 42">
            <a:extLst>
              <a:ext uri="{FF2B5EF4-FFF2-40B4-BE49-F238E27FC236}">
                <a16:creationId xmlns:a16="http://schemas.microsoft.com/office/drawing/2014/main" id="{AECEBFE8-6058-4FC2-F910-D9501F6B7976}"/>
              </a:ext>
            </a:extLst>
          </p:cNvPr>
          <p:cNvSpPr/>
          <p:nvPr/>
        </p:nvSpPr>
        <p:spPr>
          <a:xfrm>
            <a:off x="348423" y="769494"/>
            <a:ext cx="3777764" cy="2636999"/>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44" name="Retângulo 43">
            <a:extLst>
              <a:ext uri="{FF2B5EF4-FFF2-40B4-BE49-F238E27FC236}">
                <a16:creationId xmlns:a16="http://schemas.microsoft.com/office/drawing/2014/main" id="{594FC70C-11D4-057A-D2F4-3CA363D9C4EB}"/>
              </a:ext>
            </a:extLst>
          </p:cNvPr>
          <p:cNvSpPr/>
          <p:nvPr/>
        </p:nvSpPr>
        <p:spPr>
          <a:xfrm>
            <a:off x="4126187" y="769974"/>
            <a:ext cx="5265434" cy="5318055"/>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45" name="Retângulo 44">
            <a:extLst>
              <a:ext uri="{FF2B5EF4-FFF2-40B4-BE49-F238E27FC236}">
                <a16:creationId xmlns:a16="http://schemas.microsoft.com/office/drawing/2014/main" id="{DB3C753A-A820-DACD-1421-DF64DA4C9AB9}"/>
              </a:ext>
            </a:extLst>
          </p:cNvPr>
          <p:cNvSpPr/>
          <p:nvPr/>
        </p:nvSpPr>
        <p:spPr>
          <a:xfrm>
            <a:off x="348423" y="3406493"/>
            <a:ext cx="3777764" cy="2659027"/>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1981522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 name="Retângulo 1">
            <a:extLst>
              <a:ext uri="{FF2B5EF4-FFF2-40B4-BE49-F238E27FC236}">
                <a16:creationId xmlns:a16="http://schemas.microsoft.com/office/drawing/2014/main" id="{55E4EA3B-46BE-210B-FE9A-756E9E272DFC}"/>
              </a:ext>
            </a:extLst>
          </p:cNvPr>
          <p:cNvSpPr/>
          <p:nvPr/>
        </p:nvSpPr>
        <p:spPr>
          <a:xfrm>
            <a:off x="348423" y="791521"/>
            <a:ext cx="9029726" cy="5273999"/>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Human Factors</a:t>
            </a:r>
          </a:p>
        </p:txBody>
      </p:sp>
      <p:grpSp>
        <p:nvGrpSpPr>
          <p:cNvPr id="10" name="Agrupar 9">
            <a:extLst>
              <a:ext uri="{FF2B5EF4-FFF2-40B4-BE49-F238E27FC236}">
                <a16:creationId xmlns:a16="http://schemas.microsoft.com/office/drawing/2014/main" id="{4F07E806-CBAA-CE32-01B4-5FE42FC6AF1A}"/>
              </a:ext>
            </a:extLst>
          </p:cNvPr>
          <p:cNvGrpSpPr/>
          <p:nvPr/>
        </p:nvGrpSpPr>
        <p:grpSpPr>
          <a:xfrm>
            <a:off x="1628324" y="1297603"/>
            <a:ext cx="1319402" cy="2002223"/>
            <a:chOff x="1312037" y="1591043"/>
            <a:chExt cx="2762123" cy="4191585"/>
          </a:xfrm>
        </p:grpSpPr>
        <p:pic>
          <p:nvPicPr>
            <p:cNvPr id="6" name="Imagem 5">
              <a:extLst>
                <a:ext uri="{FF2B5EF4-FFF2-40B4-BE49-F238E27FC236}">
                  <a16:creationId xmlns:a16="http://schemas.microsoft.com/office/drawing/2014/main" id="{5F9EE054-D2CF-AE74-C76F-2687C2FD87F8}"/>
                </a:ext>
              </a:extLst>
            </p:cNvPr>
            <p:cNvPicPr>
              <a:picLocks noChangeAspect="1"/>
            </p:cNvPicPr>
            <p:nvPr/>
          </p:nvPicPr>
          <p:blipFill>
            <a:blip r:embed="rId6"/>
            <a:stretch>
              <a:fillRect/>
            </a:stretch>
          </p:blipFill>
          <p:spPr>
            <a:xfrm flipV="1">
              <a:off x="1413637" y="1591043"/>
              <a:ext cx="2660523" cy="2660523"/>
            </a:xfrm>
            <a:prstGeom prst="rect">
              <a:avLst/>
            </a:prstGeom>
          </p:spPr>
        </p:pic>
        <p:pic>
          <p:nvPicPr>
            <p:cNvPr id="9" name="Imagem 8">
              <a:extLst>
                <a:ext uri="{FF2B5EF4-FFF2-40B4-BE49-F238E27FC236}">
                  <a16:creationId xmlns:a16="http://schemas.microsoft.com/office/drawing/2014/main" id="{328F4F78-3053-04A3-364E-86020E75210D}"/>
                </a:ext>
              </a:extLst>
            </p:cNvPr>
            <p:cNvPicPr>
              <a:picLocks noChangeAspect="1"/>
            </p:cNvPicPr>
            <p:nvPr/>
          </p:nvPicPr>
          <p:blipFill>
            <a:blip r:embed="rId7"/>
            <a:stretch>
              <a:fillRect/>
            </a:stretch>
          </p:blipFill>
          <p:spPr>
            <a:xfrm>
              <a:off x="1312037" y="3122105"/>
              <a:ext cx="2660523" cy="2660523"/>
            </a:xfrm>
            <a:prstGeom prst="rect">
              <a:avLst/>
            </a:prstGeom>
          </p:spPr>
        </p:pic>
      </p:grpSp>
      <p:sp>
        <p:nvSpPr>
          <p:cNvPr id="15" name="Google Shape;237;p31">
            <a:extLst>
              <a:ext uri="{FF2B5EF4-FFF2-40B4-BE49-F238E27FC236}">
                <a16:creationId xmlns:a16="http://schemas.microsoft.com/office/drawing/2014/main" id="{A7692712-2C79-1983-7EF9-0BB4E0499486}"/>
              </a:ext>
            </a:extLst>
          </p:cNvPr>
          <p:cNvSpPr txBox="1">
            <a:spLocks noGrp="1"/>
          </p:cNvSpPr>
          <p:nvPr>
            <p:ph type="body" idx="1"/>
          </p:nvPr>
        </p:nvSpPr>
        <p:spPr>
          <a:xfrm>
            <a:off x="348423" y="791521"/>
            <a:ext cx="3668092" cy="2093920"/>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r>
              <a:rPr lang="en-US" dirty="0"/>
              <a:t>Performance shortfalls and failures</a:t>
            </a:r>
          </a:p>
        </p:txBody>
      </p:sp>
      <p:sp>
        <p:nvSpPr>
          <p:cNvPr id="16" name="Google Shape;237;p31">
            <a:extLst>
              <a:ext uri="{FF2B5EF4-FFF2-40B4-BE49-F238E27FC236}">
                <a16:creationId xmlns:a16="http://schemas.microsoft.com/office/drawing/2014/main" id="{464B9D9C-FA83-EA47-6DB0-FADABA4CC89C}"/>
              </a:ext>
            </a:extLst>
          </p:cNvPr>
          <p:cNvSpPr txBox="1">
            <a:spLocks/>
          </p:cNvSpPr>
          <p:nvPr/>
        </p:nvSpPr>
        <p:spPr>
          <a:xfrm>
            <a:off x="334949" y="3451026"/>
            <a:ext cx="3668092" cy="95599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55600" indent="-355600">
              <a:spcBef>
                <a:spcPts val="0"/>
              </a:spcBef>
            </a:pPr>
            <a:r>
              <a:rPr lang="en-US" dirty="0"/>
              <a:t>Engineering, psychology and physiology</a:t>
            </a:r>
          </a:p>
        </p:txBody>
      </p:sp>
      <p:grpSp>
        <p:nvGrpSpPr>
          <p:cNvPr id="23" name="Agrupar 22">
            <a:extLst>
              <a:ext uri="{FF2B5EF4-FFF2-40B4-BE49-F238E27FC236}">
                <a16:creationId xmlns:a16="http://schemas.microsoft.com/office/drawing/2014/main" id="{1DD7DAD3-0E38-AB20-27DC-C14BF0E34E7E}"/>
              </a:ext>
            </a:extLst>
          </p:cNvPr>
          <p:cNvGrpSpPr/>
          <p:nvPr/>
        </p:nvGrpSpPr>
        <p:grpSpPr>
          <a:xfrm>
            <a:off x="1363767" y="4203168"/>
            <a:ext cx="1895873" cy="1689633"/>
            <a:chOff x="5470127" y="2879697"/>
            <a:chExt cx="3260387" cy="2905710"/>
          </a:xfrm>
        </p:grpSpPr>
        <p:grpSp>
          <p:nvGrpSpPr>
            <p:cNvPr id="24" name="Gruppieren 2">
              <a:extLst>
                <a:ext uri="{FF2B5EF4-FFF2-40B4-BE49-F238E27FC236}">
                  <a16:creationId xmlns:a16="http://schemas.microsoft.com/office/drawing/2014/main" id="{5C23A553-4853-81BF-117B-AF4AE4DEC339}"/>
                </a:ext>
              </a:extLst>
            </p:cNvPr>
            <p:cNvGrpSpPr/>
            <p:nvPr/>
          </p:nvGrpSpPr>
          <p:grpSpPr>
            <a:xfrm>
              <a:off x="5779762" y="2879697"/>
              <a:ext cx="2616496" cy="2616496"/>
              <a:chOff x="2878138" y="2051050"/>
              <a:chExt cx="1439862" cy="1439863"/>
            </a:xfrm>
            <a:solidFill>
              <a:schemeClr val="tx1">
                <a:alpha val="14000"/>
              </a:schemeClr>
            </a:solidFill>
          </p:grpSpPr>
          <p:sp>
            <p:nvSpPr>
              <p:cNvPr id="25" name="Freeform 50">
                <a:extLst>
                  <a:ext uri="{FF2B5EF4-FFF2-40B4-BE49-F238E27FC236}">
                    <a16:creationId xmlns:a16="http://schemas.microsoft.com/office/drawing/2014/main" id="{1E95857A-42F0-7082-A326-83792501710E}"/>
                  </a:ext>
                </a:extLst>
              </p:cNvPr>
              <p:cNvSpPr>
                <a:spLocks/>
              </p:cNvSpPr>
              <p:nvPr>
                <p:custDataLst>
                  <p:tags r:id="rId1"/>
                </p:custDataLst>
              </p:nvPr>
            </p:nvSpPr>
            <p:spPr bwMode="auto">
              <a:xfrm>
                <a:off x="3005138" y="2998788"/>
                <a:ext cx="1223962" cy="492125"/>
              </a:xfrm>
              <a:custGeom>
                <a:avLst/>
                <a:gdLst>
                  <a:gd name="T0" fmla="*/ 417 w 498"/>
                  <a:gd name="T1" fmla="*/ 0 h 200"/>
                  <a:gd name="T2" fmla="*/ 413 w 498"/>
                  <a:gd name="T3" fmla="*/ 6 h 200"/>
                  <a:gd name="T4" fmla="*/ 142 w 498"/>
                  <a:gd name="T5" fmla="*/ 79 h 200"/>
                  <a:gd name="T6" fmla="*/ 83 w 498"/>
                  <a:gd name="T7" fmla="*/ 27 h 200"/>
                  <a:gd name="T8" fmla="*/ 20 w 498"/>
                  <a:gd name="T9" fmla="*/ 15 h 200"/>
                  <a:gd name="T10" fmla="*/ 0 w 498"/>
                  <a:gd name="T11" fmla="*/ 74 h 200"/>
                  <a:gd name="T12" fmla="*/ 241 w 498"/>
                  <a:gd name="T13" fmla="*/ 200 h 200"/>
                  <a:gd name="T14" fmla="*/ 498 w 498"/>
                  <a:gd name="T15" fmla="*/ 47 h 200"/>
                  <a:gd name="T16" fmla="*/ 437 w 498"/>
                  <a:gd name="T17" fmla="*/ 60 h 200"/>
                  <a:gd name="T18" fmla="*/ 417 w 498"/>
                  <a:gd name="T1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8" h="200">
                    <a:moveTo>
                      <a:pt x="417" y="0"/>
                    </a:moveTo>
                    <a:cubicBezTo>
                      <a:pt x="415" y="2"/>
                      <a:pt x="414" y="4"/>
                      <a:pt x="413" y="6"/>
                    </a:cubicBezTo>
                    <a:cubicBezTo>
                      <a:pt x="358" y="101"/>
                      <a:pt x="237" y="134"/>
                      <a:pt x="142" y="79"/>
                    </a:cubicBezTo>
                    <a:cubicBezTo>
                      <a:pt x="118" y="66"/>
                      <a:pt x="99" y="48"/>
                      <a:pt x="83" y="27"/>
                    </a:cubicBezTo>
                    <a:cubicBezTo>
                      <a:pt x="20" y="15"/>
                      <a:pt x="20" y="15"/>
                      <a:pt x="20" y="15"/>
                    </a:cubicBezTo>
                    <a:cubicBezTo>
                      <a:pt x="0" y="74"/>
                      <a:pt x="0" y="74"/>
                      <a:pt x="0" y="74"/>
                    </a:cubicBezTo>
                    <a:cubicBezTo>
                      <a:pt x="53" y="150"/>
                      <a:pt x="141" y="200"/>
                      <a:pt x="241" y="200"/>
                    </a:cubicBezTo>
                    <a:cubicBezTo>
                      <a:pt x="352" y="200"/>
                      <a:pt x="449" y="138"/>
                      <a:pt x="498" y="47"/>
                    </a:cubicBezTo>
                    <a:cubicBezTo>
                      <a:pt x="437" y="60"/>
                      <a:pt x="437" y="60"/>
                      <a:pt x="437" y="60"/>
                    </a:cubicBezTo>
                    <a:lnTo>
                      <a:pt x="417" y="0"/>
                    </a:lnTo>
                    <a:close/>
                  </a:path>
                </a:pathLst>
              </a:custGeom>
              <a:gr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rgbClr val="555555"/>
                    </a:solidFill>
                    <a:prstDash val="solid"/>
                    <a:round/>
                    <a:headEnd type="none" w="med" len="med"/>
                    <a:tailEnd type="none" w="med" len="med"/>
                  </a14:hiddenLine>
                </a:ext>
              </a:extLst>
            </p:spPr>
            <p:txBody>
              <a:bodyPr/>
              <a:lstStyle/>
              <a:p>
                <a:endParaRPr lang="pt-BR" dirty="0">
                  <a:latin typeface="Arial" panose="020B0604020202020204" pitchFamily="34" charset="0"/>
                </a:endParaRPr>
              </a:p>
            </p:txBody>
          </p:sp>
          <p:sp>
            <p:nvSpPr>
              <p:cNvPr id="26" name="Freeform 52">
                <a:extLst>
                  <a:ext uri="{FF2B5EF4-FFF2-40B4-BE49-F238E27FC236}">
                    <a16:creationId xmlns:a16="http://schemas.microsoft.com/office/drawing/2014/main" id="{8BD3C057-E05A-88A5-8BF0-5E4EFBBEFD4B}"/>
                  </a:ext>
                </a:extLst>
              </p:cNvPr>
              <p:cNvSpPr>
                <a:spLocks/>
              </p:cNvSpPr>
              <p:nvPr>
                <p:custDataLst>
                  <p:tags r:id="rId2"/>
                </p:custDataLst>
              </p:nvPr>
            </p:nvSpPr>
            <p:spPr bwMode="auto">
              <a:xfrm>
                <a:off x="2878138" y="2052638"/>
                <a:ext cx="762000" cy="1093787"/>
              </a:xfrm>
              <a:custGeom>
                <a:avLst/>
                <a:gdLst>
                  <a:gd name="T0" fmla="*/ 124 w 310"/>
                  <a:gd name="T1" fmla="*/ 397 h 445"/>
                  <a:gd name="T2" fmla="*/ 121 w 310"/>
                  <a:gd name="T3" fmla="*/ 193 h 445"/>
                  <a:gd name="T4" fmla="*/ 268 w 310"/>
                  <a:gd name="T5" fmla="*/ 95 h 445"/>
                  <a:gd name="T6" fmla="*/ 310 w 310"/>
                  <a:gd name="T7" fmla="*/ 47 h 445"/>
                  <a:gd name="T8" fmla="*/ 269 w 310"/>
                  <a:gd name="T9" fmla="*/ 0 h 445"/>
                  <a:gd name="T10" fmla="*/ 0 w 310"/>
                  <a:gd name="T11" fmla="*/ 292 h 445"/>
                  <a:gd name="T12" fmla="*/ 43 w 310"/>
                  <a:gd name="T13" fmla="*/ 445 h 445"/>
                  <a:gd name="T14" fmla="*/ 64 w 310"/>
                  <a:gd name="T15" fmla="*/ 385 h 445"/>
                  <a:gd name="T16" fmla="*/ 124 w 310"/>
                  <a:gd name="T17" fmla="*/ 397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0" h="445">
                    <a:moveTo>
                      <a:pt x="124" y="397"/>
                    </a:moveTo>
                    <a:cubicBezTo>
                      <a:pt x="87" y="337"/>
                      <a:pt x="83" y="259"/>
                      <a:pt x="121" y="193"/>
                    </a:cubicBezTo>
                    <a:cubicBezTo>
                      <a:pt x="153" y="137"/>
                      <a:pt x="208" y="103"/>
                      <a:pt x="268" y="95"/>
                    </a:cubicBezTo>
                    <a:cubicBezTo>
                      <a:pt x="310" y="47"/>
                      <a:pt x="310" y="47"/>
                      <a:pt x="310" y="47"/>
                    </a:cubicBezTo>
                    <a:cubicBezTo>
                      <a:pt x="269" y="0"/>
                      <a:pt x="269" y="0"/>
                      <a:pt x="269" y="0"/>
                    </a:cubicBezTo>
                    <a:cubicBezTo>
                      <a:pt x="119" y="13"/>
                      <a:pt x="0" y="139"/>
                      <a:pt x="0" y="292"/>
                    </a:cubicBezTo>
                    <a:cubicBezTo>
                      <a:pt x="0" y="348"/>
                      <a:pt x="16" y="401"/>
                      <a:pt x="43" y="445"/>
                    </a:cubicBezTo>
                    <a:cubicBezTo>
                      <a:pt x="64" y="385"/>
                      <a:pt x="64" y="385"/>
                      <a:pt x="64" y="385"/>
                    </a:cubicBezTo>
                    <a:lnTo>
                      <a:pt x="124" y="397"/>
                    </a:lnTo>
                    <a:close/>
                  </a:path>
                </a:pathLst>
              </a:custGeom>
              <a:gr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rgbClr val="555555"/>
                    </a:solidFill>
                    <a:prstDash val="solid"/>
                    <a:round/>
                    <a:headEnd type="none" w="med" len="med"/>
                    <a:tailEnd type="none" w="med" len="med"/>
                  </a14:hiddenLine>
                </a:ext>
              </a:extLst>
            </p:spPr>
            <p:txBody>
              <a:bodyPr/>
              <a:lstStyle/>
              <a:p>
                <a:endParaRPr lang="pt-BR" dirty="0">
                  <a:latin typeface="Arial" panose="020B0604020202020204" pitchFamily="34" charset="0"/>
                </a:endParaRPr>
              </a:p>
            </p:txBody>
          </p:sp>
          <p:sp>
            <p:nvSpPr>
              <p:cNvPr id="27" name="Freeform 53">
                <a:extLst>
                  <a:ext uri="{FF2B5EF4-FFF2-40B4-BE49-F238E27FC236}">
                    <a16:creationId xmlns:a16="http://schemas.microsoft.com/office/drawing/2014/main" id="{13D4708E-6B04-DCC7-160F-FE3AFF0AD710}"/>
                  </a:ext>
                </a:extLst>
              </p:cNvPr>
              <p:cNvSpPr>
                <a:spLocks/>
              </p:cNvSpPr>
              <p:nvPr>
                <p:custDataLst>
                  <p:tags r:id="rId3"/>
                </p:custDataLst>
              </p:nvPr>
            </p:nvSpPr>
            <p:spPr bwMode="auto">
              <a:xfrm>
                <a:off x="3581400" y="2051050"/>
                <a:ext cx="736600" cy="1055688"/>
              </a:xfrm>
              <a:custGeom>
                <a:avLst/>
                <a:gdLst>
                  <a:gd name="T0" fmla="*/ 0 w 300"/>
                  <a:gd name="T1" fmla="*/ 95 h 430"/>
                  <a:gd name="T2" fmla="*/ 106 w 300"/>
                  <a:gd name="T3" fmla="*/ 121 h 430"/>
                  <a:gd name="T4" fmla="*/ 191 w 300"/>
                  <a:gd name="T5" fmla="*/ 369 h 430"/>
                  <a:gd name="T6" fmla="*/ 211 w 300"/>
                  <a:gd name="T7" fmla="*/ 430 h 430"/>
                  <a:gd name="T8" fmla="*/ 272 w 300"/>
                  <a:gd name="T9" fmla="*/ 418 h 430"/>
                  <a:gd name="T10" fmla="*/ 300 w 300"/>
                  <a:gd name="T11" fmla="*/ 293 h 430"/>
                  <a:gd name="T12" fmla="*/ 7 w 300"/>
                  <a:gd name="T13" fmla="*/ 0 h 430"/>
                  <a:gd name="T14" fmla="*/ 0 w 300"/>
                  <a:gd name="T15" fmla="*/ 1 h 430"/>
                  <a:gd name="T16" fmla="*/ 42 w 300"/>
                  <a:gd name="T17" fmla="*/ 48 h 430"/>
                  <a:gd name="T18" fmla="*/ 0 w 300"/>
                  <a:gd name="T19" fmla="*/ 95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0" h="430">
                    <a:moveTo>
                      <a:pt x="0" y="95"/>
                    </a:moveTo>
                    <a:cubicBezTo>
                      <a:pt x="36" y="94"/>
                      <a:pt x="73" y="102"/>
                      <a:pt x="106" y="121"/>
                    </a:cubicBezTo>
                    <a:cubicBezTo>
                      <a:pt x="193" y="172"/>
                      <a:pt x="228" y="278"/>
                      <a:pt x="191" y="369"/>
                    </a:cubicBezTo>
                    <a:cubicBezTo>
                      <a:pt x="211" y="430"/>
                      <a:pt x="211" y="430"/>
                      <a:pt x="211" y="430"/>
                    </a:cubicBezTo>
                    <a:cubicBezTo>
                      <a:pt x="272" y="418"/>
                      <a:pt x="272" y="418"/>
                      <a:pt x="272" y="418"/>
                    </a:cubicBezTo>
                    <a:cubicBezTo>
                      <a:pt x="290" y="380"/>
                      <a:pt x="300" y="338"/>
                      <a:pt x="300" y="293"/>
                    </a:cubicBezTo>
                    <a:cubicBezTo>
                      <a:pt x="300" y="132"/>
                      <a:pt x="169" y="0"/>
                      <a:pt x="7" y="0"/>
                    </a:cubicBezTo>
                    <a:cubicBezTo>
                      <a:pt x="5" y="0"/>
                      <a:pt x="2" y="1"/>
                      <a:pt x="0" y="1"/>
                    </a:cubicBezTo>
                    <a:cubicBezTo>
                      <a:pt x="42" y="48"/>
                      <a:pt x="42" y="48"/>
                      <a:pt x="42" y="48"/>
                    </a:cubicBezTo>
                    <a:lnTo>
                      <a:pt x="0" y="95"/>
                    </a:lnTo>
                    <a:close/>
                  </a:path>
                </a:pathLst>
              </a:custGeom>
              <a:gr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rgbClr val="555555"/>
                    </a:solidFill>
                    <a:prstDash val="solid"/>
                    <a:round/>
                    <a:headEnd type="none" w="med" len="med"/>
                    <a:tailEnd type="none" w="med" len="med"/>
                  </a14:hiddenLine>
                </a:ext>
              </a:extLst>
            </p:spPr>
            <p:txBody>
              <a:bodyPr/>
              <a:lstStyle/>
              <a:p>
                <a:endParaRPr lang="pt-BR" dirty="0">
                  <a:latin typeface="Arial" panose="020B0604020202020204" pitchFamily="34" charset="0"/>
                </a:endParaRPr>
              </a:p>
            </p:txBody>
          </p:sp>
        </p:grpSp>
        <p:pic>
          <p:nvPicPr>
            <p:cNvPr id="22" name="Imagem 21">
              <a:extLst>
                <a:ext uri="{FF2B5EF4-FFF2-40B4-BE49-F238E27FC236}">
                  <a16:creationId xmlns:a16="http://schemas.microsoft.com/office/drawing/2014/main" id="{8421878C-5C82-D7FA-9884-2FF7AB87936D}"/>
                </a:ext>
              </a:extLst>
            </p:cNvPr>
            <p:cNvPicPr>
              <a:picLocks noChangeAspect="1"/>
            </p:cNvPicPr>
            <p:nvPr/>
          </p:nvPicPr>
          <p:blipFill>
            <a:blip r:embed="rId8"/>
            <a:stretch>
              <a:fillRect/>
            </a:stretch>
          </p:blipFill>
          <p:spPr>
            <a:xfrm>
              <a:off x="7519113" y="2975743"/>
              <a:ext cx="1211401" cy="1211401"/>
            </a:xfrm>
            <a:prstGeom prst="rect">
              <a:avLst/>
            </a:prstGeom>
          </p:spPr>
        </p:pic>
        <p:pic>
          <p:nvPicPr>
            <p:cNvPr id="18" name="Imagem 17">
              <a:extLst>
                <a:ext uri="{FF2B5EF4-FFF2-40B4-BE49-F238E27FC236}">
                  <a16:creationId xmlns:a16="http://schemas.microsoft.com/office/drawing/2014/main" id="{0E4D036B-EF7A-2CE1-6014-B09D608A0E54}"/>
                </a:ext>
              </a:extLst>
            </p:cNvPr>
            <p:cNvPicPr>
              <a:picLocks noChangeAspect="1"/>
            </p:cNvPicPr>
            <p:nvPr/>
          </p:nvPicPr>
          <p:blipFill>
            <a:blip r:embed="rId9"/>
            <a:stretch>
              <a:fillRect/>
            </a:stretch>
          </p:blipFill>
          <p:spPr>
            <a:xfrm>
              <a:off x="6524775" y="4574006"/>
              <a:ext cx="1211401" cy="1211401"/>
            </a:xfrm>
            <a:prstGeom prst="rect">
              <a:avLst/>
            </a:prstGeom>
          </p:spPr>
        </p:pic>
        <p:pic>
          <p:nvPicPr>
            <p:cNvPr id="20" name="Imagem 19">
              <a:extLst>
                <a:ext uri="{FF2B5EF4-FFF2-40B4-BE49-F238E27FC236}">
                  <a16:creationId xmlns:a16="http://schemas.microsoft.com/office/drawing/2014/main" id="{CF6F6FBC-D57C-F6B4-096B-E7AEC6A35687}"/>
                </a:ext>
              </a:extLst>
            </p:cNvPr>
            <p:cNvPicPr>
              <a:picLocks noChangeAspect="1"/>
            </p:cNvPicPr>
            <p:nvPr/>
          </p:nvPicPr>
          <p:blipFill>
            <a:blip r:embed="rId10"/>
            <a:stretch>
              <a:fillRect/>
            </a:stretch>
          </p:blipFill>
          <p:spPr>
            <a:xfrm>
              <a:off x="5470127" y="3023693"/>
              <a:ext cx="1211401" cy="1211401"/>
            </a:xfrm>
            <a:prstGeom prst="rect">
              <a:avLst/>
            </a:prstGeom>
          </p:spPr>
        </p:pic>
      </p:grpSp>
      <p:pic>
        <p:nvPicPr>
          <p:cNvPr id="30" name="Imagem 29">
            <a:extLst>
              <a:ext uri="{FF2B5EF4-FFF2-40B4-BE49-F238E27FC236}">
                <a16:creationId xmlns:a16="http://schemas.microsoft.com/office/drawing/2014/main" id="{9AAAC555-0BE5-CDCF-2C8F-E7C228D817B4}"/>
              </a:ext>
            </a:extLst>
          </p:cNvPr>
          <p:cNvPicPr>
            <a:picLocks noChangeAspect="1"/>
          </p:cNvPicPr>
          <p:nvPr/>
        </p:nvPicPr>
        <p:blipFill rotWithShape="1">
          <a:blip r:embed="rId11">
            <a:clrChange>
              <a:clrFrom>
                <a:srgbClr val="FFFFFF"/>
              </a:clrFrom>
              <a:clrTo>
                <a:srgbClr val="FFFFFF">
                  <a:alpha val="0"/>
                </a:srgbClr>
              </a:clrTo>
            </a:clrChange>
          </a:blip>
          <a:srcRect l="4977" t="1646" r="4733" b="1905"/>
          <a:stretch/>
        </p:blipFill>
        <p:spPr>
          <a:xfrm>
            <a:off x="4276159" y="922466"/>
            <a:ext cx="4926220" cy="4970335"/>
          </a:xfrm>
          <a:prstGeom prst="rect">
            <a:avLst/>
          </a:prstGeom>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pic>
      <p:sp>
        <p:nvSpPr>
          <p:cNvPr id="44" name="Retângulo 43">
            <a:extLst>
              <a:ext uri="{FF2B5EF4-FFF2-40B4-BE49-F238E27FC236}">
                <a16:creationId xmlns:a16="http://schemas.microsoft.com/office/drawing/2014/main" id="{594FC70C-11D4-057A-D2F4-3CA363D9C4EB}"/>
              </a:ext>
            </a:extLst>
          </p:cNvPr>
          <p:cNvSpPr/>
          <p:nvPr/>
        </p:nvSpPr>
        <p:spPr>
          <a:xfrm>
            <a:off x="4126187" y="769974"/>
            <a:ext cx="5265434" cy="5318055"/>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45" name="Retângulo 44">
            <a:extLst>
              <a:ext uri="{FF2B5EF4-FFF2-40B4-BE49-F238E27FC236}">
                <a16:creationId xmlns:a16="http://schemas.microsoft.com/office/drawing/2014/main" id="{DB3C753A-A820-DACD-1421-DF64DA4C9AB9}"/>
              </a:ext>
            </a:extLst>
          </p:cNvPr>
          <p:cNvSpPr/>
          <p:nvPr/>
        </p:nvSpPr>
        <p:spPr>
          <a:xfrm>
            <a:off x="348423" y="3406493"/>
            <a:ext cx="3777764" cy="2659027"/>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4089747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 name="Retângulo 1">
            <a:extLst>
              <a:ext uri="{FF2B5EF4-FFF2-40B4-BE49-F238E27FC236}">
                <a16:creationId xmlns:a16="http://schemas.microsoft.com/office/drawing/2014/main" id="{55E4EA3B-46BE-210B-FE9A-756E9E272DFC}"/>
              </a:ext>
            </a:extLst>
          </p:cNvPr>
          <p:cNvSpPr/>
          <p:nvPr/>
        </p:nvSpPr>
        <p:spPr>
          <a:xfrm>
            <a:off x="348423" y="791521"/>
            <a:ext cx="9029726" cy="5273999"/>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Human Factors</a:t>
            </a:r>
          </a:p>
        </p:txBody>
      </p:sp>
      <p:grpSp>
        <p:nvGrpSpPr>
          <p:cNvPr id="10" name="Agrupar 9">
            <a:extLst>
              <a:ext uri="{FF2B5EF4-FFF2-40B4-BE49-F238E27FC236}">
                <a16:creationId xmlns:a16="http://schemas.microsoft.com/office/drawing/2014/main" id="{4F07E806-CBAA-CE32-01B4-5FE42FC6AF1A}"/>
              </a:ext>
            </a:extLst>
          </p:cNvPr>
          <p:cNvGrpSpPr/>
          <p:nvPr/>
        </p:nvGrpSpPr>
        <p:grpSpPr>
          <a:xfrm>
            <a:off x="1628324" y="1297603"/>
            <a:ext cx="1319402" cy="2002223"/>
            <a:chOff x="1312037" y="1591043"/>
            <a:chExt cx="2762123" cy="4191585"/>
          </a:xfrm>
        </p:grpSpPr>
        <p:pic>
          <p:nvPicPr>
            <p:cNvPr id="6" name="Imagem 5">
              <a:extLst>
                <a:ext uri="{FF2B5EF4-FFF2-40B4-BE49-F238E27FC236}">
                  <a16:creationId xmlns:a16="http://schemas.microsoft.com/office/drawing/2014/main" id="{5F9EE054-D2CF-AE74-C76F-2687C2FD87F8}"/>
                </a:ext>
              </a:extLst>
            </p:cNvPr>
            <p:cNvPicPr>
              <a:picLocks noChangeAspect="1"/>
            </p:cNvPicPr>
            <p:nvPr/>
          </p:nvPicPr>
          <p:blipFill>
            <a:blip r:embed="rId6"/>
            <a:stretch>
              <a:fillRect/>
            </a:stretch>
          </p:blipFill>
          <p:spPr>
            <a:xfrm flipV="1">
              <a:off x="1413637" y="1591043"/>
              <a:ext cx="2660523" cy="2660523"/>
            </a:xfrm>
            <a:prstGeom prst="rect">
              <a:avLst/>
            </a:prstGeom>
          </p:spPr>
        </p:pic>
        <p:pic>
          <p:nvPicPr>
            <p:cNvPr id="9" name="Imagem 8">
              <a:extLst>
                <a:ext uri="{FF2B5EF4-FFF2-40B4-BE49-F238E27FC236}">
                  <a16:creationId xmlns:a16="http://schemas.microsoft.com/office/drawing/2014/main" id="{328F4F78-3053-04A3-364E-86020E75210D}"/>
                </a:ext>
              </a:extLst>
            </p:cNvPr>
            <p:cNvPicPr>
              <a:picLocks noChangeAspect="1"/>
            </p:cNvPicPr>
            <p:nvPr/>
          </p:nvPicPr>
          <p:blipFill>
            <a:blip r:embed="rId7"/>
            <a:stretch>
              <a:fillRect/>
            </a:stretch>
          </p:blipFill>
          <p:spPr>
            <a:xfrm>
              <a:off x="1312037" y="3122105"/>
              <a:ext cx="2660523" cy="2660523"/>
            </a:xfrm>
            <a:prstGeom prst="rect">
              <a:avLst/>
            </a:prstGeom>
          </p:spPr>
        </p:pic>
      </p:grpSp>
      <p:sp>
        <p:nvSpPr>
          <p:cNvPr id="15" name="Google Shape;237;p31">
            <a:extLst>
              <a:ext uri="{FF2B5EF4-FFF2-40B4-BE49-F238E27FC236}">
                <a16:creationId xmlns:a16="http://schemas.microsoft.com/office/drawing/2014/main" id="{A7692712-2C79-1983-7EF9-0BB4E0499486}"/>
              </a:ext>
            </a:extLst>
          </p:cNvPr>
          <p:cNvSpPr txBox="1">
            <a:spLocks noGrp="1"/>
          </p:cNvSpPr>
          <p:nvPr>
            <p:ph type="body" idx="1"/>
          </p:nvPr>
        </p:nvSpPr>
        <p:spPr>
          <a:xfrm>
            <a:off x="348423" y="791521"/>
            <a:ext cx="3668092" cy="2093920"/>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r>
              <a:rPr lang="en-US" dirty="0"/>
              <a:t>Performance shortfalls and failures</a:t>
            </a:r>
          </a:p>
        </p:txBody>
      </p:sp>
      <p:sp>
        <p:nvSpPr>
          <p:cNvPr id="16" name="Google Shape;237;p31">
            <a:extLst>
              <a:ext uri="{FF2B5EF4-FFF2-40B4-BE49-F238E27FC236}">
                <a16:creationId xmlns:a16="http://schemas.microsoft.com/office/drawing/2014/main" id="{464B9D9C-FA83-EA47-6DB0-FADABA4CC89C}"/>
              </a:ext>
            </a:extLst>
          </p:cNvPr>
          <p:cNvSpPr txBox="1">
            <a:spLocks/>
          </p:cNvSpPr>
          <p:nvPr/>
        </p:nvSpPr>
        <p:spPr>
          <a:xfrm>
            <a:off x="334949" y="3451026"/>
            <a:ext cx="3668092" cy="95599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55600" indent="-355600">
              <a:spcBef>
                <a:spcPts val="0"/>
              </a:spcBef>
            </a:pPr>
            <a:r>
              <a:rPr lang="en-US" dirty="0"/>
              <a:t>Engineering, psychology and physiology</a:t>
            </a:r>
          </a:p>
        </p:txBody>
      </p:sp>
      <p:grpSp>
        <p:nvGrpSpPr>
          <p:cNvPr id="23" name="Agrupar 22">
            <a:extLst>
              <a:ext uri="{FF2B5EF4-FFF2-40B4-BE49-F238E27FC236}">
                <a16:creationId xmlns:a16="http://schemas.microsoft.com/office/drawing/2014/main" id="{1DD7DAD3-0E38-AB20-27DC-C14BF0E34E7E}"/>
              </a:ext>
            </a:extLst>
          </p:cNvPr>
          <p:cNvGrpSpPr/>
          <p:nvPr/>
        </p:nvGrpSpPr>
        <p:grpSpPr>
          <a:xfrm>
            <a:off x="1363767" y="4203168"/>
            <a:ext cx="1895873" cy="1689633"/>
            <a:chOff x="5470127" y="2879697"/>
            <a:chExt cx="3260387" cy="2905710"/>
          </a:xfrm>
        </p:grpSpPr>
        <p:grpSp>
          <p:nvGrpSpPr>
            <p:cNvPr id="24" name="Gruppieren 2">
              <a:extLst>
                <a:ext uri="{FF2B5EF4-FFF2-40B4-BE49-F238E27FC236}">
                  <a16:creationId xmlns:a16="http://schemas.microsoft.com/office/drawing/2014/main" id="{5C23A553-4853-81BF-117B-AF4AE4DEC339}"/>
                </a:ext>
              </a:extLst>
            </p:cNvPr>
            <p:cNvGrpSpPr/>
            <p:nvPr/>
          </p:nvGrpSpPr>
          <p:grpSpPr>
            <a:xfrm>
              <a:off x="5779762" y="2879697"/>
              <a:ext cx="2616496" cy="2616496"/>
              <a:chOff x="2878138" y="2051050"/>
              <a:chExt cx="1439862" cy="1439863"/>
            </a:xfrm>
            <a:solidFill>
              <a:schemeClr val="tx1">
                <a:alpha val="14000"/>
              </a:schemeClr>
            </a:solidFill>
          </p:grpSpPr>
          <p:sp>
            <p:nvSpPr>
              <p:cNvPr id="25" name="Freeform 50">
                <a:extLst>
                  <a:ext uri="{FF2B5EF4-FFF2-40B4-BE49-F238E27FC236}">
                    <a16:creationId xmlns:a16="http://schemas.microsoft.com/office/drawing/2014/main" id="{1E95857A-42F0-7082-A326-83792501710E}"/>
                  </a:ext>
                </a:extLst>
              </p:cNvPr>
              <p:cNvSpPr>
                <a:spLocks/>
              </p:cNvSpPr>
              <p:nvPr>
                <p:custDataLst>
                  <p:tags r:id="rId1"/>
                </p:custDataLst>
              </p:nvPr>
            </p:nvSpPr>
            <p:spPr bwMode="auto">
              <a:xfrm>
                <a:off x="3005138" y="2998788"/>
                <a:ext cx="1223962" cy="492125"/>
              </a:xfrm>
              <a:custGeom>
                <a:avLst/>
                <a:gdLst>
                  <a:gd name="T0" fmla="*/ 417 w 498"/>
                  <a:gd name="T1" fmla="*/ 0 h 200"/>
                  <a:gd name="T2" fmla="*/ 413 w 498"/>
                  <a:gd name="T3" fmla="*/ 6 h 200"/>
                  <a:gd name="T4" fmla="*/ 142 w 498"/>
                  <a:gd name="T5" fmla="*/ 79 h 200"/>
                  <a:gd name="T6" fmla="*/ 83 w 498"/>
                  <a:gd name="T7" fmla="*/ 27 h 200"/>
                  <a:gd name="T8" fmla="*/ 20 w 498"/>
                  <a:gd name="T9" fmla="*/ 15 h 200"/>
                  <a:gd name="T10" fmla="*/ 0 w 498"/>
                  <a:gd name="T11" fmla="*/ 74 h 200"/>
                  <a:gd name="T12" fmla="*/ 241 w 498"/>
                  <a:gd name="T13" fmla="*/ 200 h 200"/>
                  <a:gd name="T14" fmla="*/ 498 w 498"/>
                  <a:gd name="T15" fmla="*/ 47 h 200"/>
                  <a:gd name="T16" fmla="*/ 437 w 498"/>
                  <a:gd name="T17" fmla="*/ 60 h 200"/>
                  <a:gd name="T18" fmla="*/ 417 w 498"/>
                  <a:gd name="T1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8" h="200">
                    <a:moveTo>
                      <a:pt x="417" y="0"/>
                    </a:moveTo>
                    <a:cubicBezTo>
                      <a:pt x="415" y="2"/>
                      <a:pt x="414" y="4"/>
                      <a:pt x="413" y="6"/>
                    </a:cubicBezTo>
                    <a:cubicBezTo>
                      <a:pt x="358" y="101"/>
                      <a:pt x="237" y="134"/>
                      <a:pt x="142" y="79"/>
                    </a:cubicBezTo>
                    <a:cubicBezTo>
                      <a:pt x="118" y="66"/>
                      <a:pt x="99" y="48"/>
                      <a:pt x="83" y="27"/>
                    </a:cubicBezTo>
                    <a:cubicBezTo>
                      <a:pt x="20" y="15"/>
                      <a:pt x="20" y="15"/>
                      <a:pt x="20" y="15"/>
                    </a:cubicBezTo>
                    <a:cubicBezTo>
                      <a:pt x="0" y="74"/>
                      <a:pt x="0" y="74"/>
                      <a:pt x="0" y="74"/>
                    </a:cubicBezTo>
                    <a:cubicBezTo>
                      <a:pt x="53" y="150"/>
                      <a:pt x="141" y="200"/>
                      <a:pt x="241" y="200"/>
                    </a:cubicBezTo>
                    <a:cubicBezTo>
                      <a:pt x="352" y="200"/>
                      <a:pt x="449" y="138"/>
                      <a:pt x="498" y="47"/>
                    </a:cubicBezTo>
                    <a:cubicBezTo>
                      <a:pt x="437" y="60"/>
                      <a:pt x="437" y="60"/>
                      <a:pt x="437" y="60"/>
                    </a:cubicBezTo>
                    <a:lnTo>
                      <a:pt x="417" y="0"/>
                    </a:lnTo>
                    <a:close/>
                  </a:path>
                </a:pathLst>
              </a:custGeom>
              <a:gr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rgbClr val="555555"/>
                    </a:solidFill>
                    <a:prstDash val="solid"/>
                    <a:round/>
                    <a:headEnd type="none" w="med" len="med"/>
                    <a:tailEnd type="none" w="med" len="med"/>
                  </a14:hiddenLine>
                </a:ext>
              </a:extLst>
            </p:spPr>
            <p:txBody>
              <a:bodyPr/>
              <a:lstStyle/>
              <a:p>
                <a:endParaRPr lang="pt-BR" dirty="0">
                  <a:latin typeface="Arial" panose="020B0604020202020204" pitchFamily="34" charset="0"/>
                </a:endParaRPr>
              </a:p>
            </p:txBody>
          </p:sp>
          <p:sp>
            <p:nvSpPr>
              <p:cNvPr id="26" name="Freeform 52">
                <a:extLst>
                  <a:ext uri="{FF2B5EF4-FFF2-40B4-BE49-F238E27FC236}">
                    <a16:creationId xmlns:a16="http://schemas.microsoft.com/office/drawing/2014/main" id="{8BD3C057-E05A-88A5-8BF0-5E4EFBBEFD4B}"/>
                  </a:ext>
                </a:extLst>
              </p:cNvPr>
              <p:cNvSpPr>
                <a:spLocks/>
              </p:cNvSpPr>
              <p:nvPr>
                <p:custDataLst>
                  <p:tags r:id="rId2"/>
                </p:custDataLst>
              </p:nvPr>
            </p:nvSpPr>
            <p:spPr bwMode="auto">
              <a:xfrm>
                <a:off x="2878138" y="2052638"/>
                <a:ext cx="762000" cy="1093787"/>
              </a:xfrm>
              <a:custGeom>
                <a:avLst/>
                <a:gdLst>
                  <a:gd name="T0" fmla="*/ 124 w 310"/>
                  <a:gd name="T1" fmla="*/ 397 h 445"/>
                  <a:gd name="T2" fmla="*/ 121 w 310"/>
                  <a:gd name="T3" fmla="*/ 193 h 445"/>
                  <a:gd name="T4" fmla="*/ 268 w 310"/>
                  <a:gd name="T5" fmla="*/ 95 h 445"/>
                  <a:gd name="T6" fmla="*/ 310 w 310"/>
                  <a:gd name="T7" fmla="*/ 47 h 445"/>
                  <a:gd name="T8" fmla="*/ 269 w 310"/>
                  <a:gd name="T9" fmla="*/ 0 h 445"/>
                  <a:gd name="T10" fmla="*/ 0 w 310"/>
                  <a:gd name="T11" fmla="*/ 292 h 445"/>
                  <a:gd name="T12" fmla="*/ 43 w 310"/>
                  <a:gd name="T13" fmla="*/ 445 h 445"/>
                  <a:gd name="T14" fmla="*/ 64 w 310"/>
                  <a:gd name="T15" fmla="*/ 385 h 445"/>
                  <a:gd name="T16" fmla="*/ 124 w 310"/>
                  <a:gd name="T17" fmla="*/ 397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0" h="445">
                    <a:moveTo>
                      <a:pt x="124" y="397"/>
                    </a:moveTo>
                    <a:cubicBezTo>
                      <a:pt x="87" y="337"/>
                      <a:pt x="83" y="259"/>
                      <a:pt x="121" y="193"/>
                    </a:cubicBezTo>
                    <a:cubicBezTo>
                      <a:pt x="153" y="137"/>
                      <a:pt x="208" y="103"/>
                      <a:pt x="268" y="95"/>
                    </a:cubicBezTo>
                    <a:cubicBezTo>
                      <a:pt x="310" y="47"/>
                      <a:pt x="310" y="47"/>
                      <a:pt x="310" y="47"/>
                    </a:cubicBezTo>
                    <a:cubicBezTo>
                      <a:pt x="269" y="0"/>
                      <a:pt x="269" y="0"/>
                      <a:pt x="269" y="0"/>
                    </a:cubicBezTo>
                    <a:cubicBezTo>
                      <a:pt x="119" y="13"/>
                      <a:pt x="0" y="139"/>
                      <a:pt x="0" y="292"/>
                    </a:cubicBezTo>
                    <a:cubicBezTo>
                      <a:pt x="0" y="348"/>
                      <a:pt x="16" y="401"/>
                      <a:pt x="43" y="445"/>
                    </a:cubicBezTo>
                    <a:cubicBezTo>
                      <a:pt x="64" y="385"/>
                      <a:pt x="64" y="385"/>
                      <a:pt x="64" y="385"/>
                    </a:cubicBezTo>
                    <a:lnTo>
                      <a:pt x="124" y="397"/>
                    </a:lnTo>
                    <a:close/>
                  </a:path>
                </a:pathLst>
              </a:custGeom>
              <a:gr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rgbClr val="555555"/>
                    </a:solidFill>
                    <a:prstDash val="solid"/>
                    <a:round/>
                    <a:headEnd type="none" w="med" len="med"/>
                    <a:tailEnd type="none" w="med" len="med"/>
                  </a14:hiddenLine>
                </a:ext>
              </a:extLst>
            </p:spPr>
            <p:txBody>
              <a:bodyPr/>
              <a:lstStyle/>
              <a:p>
                <a:endParaRPr lang="pt-BR" dirty="0">
                  <a:latin typeface="Arial" panose="020B0604020202020204" pitchFamily="34" charset="0"/>
                </a:endParaRPr>
              </a:p>
            </p:txBody>
          </p:sp>
          <p:sp>
            <p:nvSpPr>
              <p:cNvPr id="27" name="Freeform 53">
                <a:extLst>
                  <a:ext uri="{FF2B5EF4-FFF2-40B4-BE49-F238E27FC236}">
                    <a16:creationId xmlns:a16="http://schemas.microsoft.com/office/drawing/2014/main" id="{13D4708E-6B04-DCC7-160F-FE3AFF0AD710}"/>
                  </a:ext>
                </a:extLst>
              </p:cNvPr>
              <p:cNvSpPr>
                <a:spLocks/>
              </p:cNvSpPr>
              <p:nvPr>
                <p:custDataLst>
                  <p:tags r:id="rId3"/>
                </p:custDataLst>
              </p:nvPr>
            </p:nvSpPr>
            <p:spPr bwMode="auto">
              <a:xfrm>
                <a:off x="3581400" y="2051050"/>
                <a:ext cx="736600" cy="1055688"/>
              </a:xfrm>
              <a:custGeom>
                <a:avLst/>
                <a:gdLst>
                  <a:gd name="T0" fmla="*/ 0 w 300"/>
                  <a:gd name="T1" fmla="*/ 95 h 430"/>
                  <a:gd name="T2" fmla="*/ 106 w 300"/>
                  <a:gd name="T3" fmla="*/ 121 h 430"/>
                  <a:gd name="T4" fmla="*/ 191 w 300"/>
                  <a:gd name="T5" fmla="*/ 369 h 430"/>
                  <a:gd name="T6" fmla="*/ 211 w 300"/>
                  <a:gd name="T7" fmla="*/ 430 h 430"/>
                  <a:gd name="T8" fmla="*/ 272 w 300"/>
                  <a:gd name="T9" fmla="*/ 418 h 430"/>
                  <a:gd name="T10" fmla="*/ 300 w 300"/>
                  <a:gd name="T11" fmla="*/ 293 h 430"/>
                  <a:gd name="T12" fmla="*/ 7 w 300"/>
                  <a:gd name="T13" fmla="*/ 0 h 430"/>
                  <a:gd name="T14" fmla="*/ 0 w 300"/>
                  <a:gd name="T15" fmla="*/ 1 h 430"/>
                  <a:gd name="T16" fmla="*/ 42 w 300"/>
                  <a:gd name="T17" fmla="*/ 48 h 430"/>
                  <a:gd name="T18" fmla="*/ 0 w 300"/>
                  <a:gd name="T19" fmla="*/ 95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0" h="430">
                    <a:moveTo>
                      <a:pt x="0" y="95"/>
                    </a:moveTo>
                    <a:cubicBezTo>
                      <a:pt x="36" y="94"/>
                      <a:pt x="73" y="102"/>
                      <a:pt x="106" y="121"/>
                    </a:cubicBezTo>
                    <a:cubicBezTo>
                      <a:pt x="193" y="172"/>
                      <a:pt x="228" y="278"/>
                      <a:pt x="191" y="369"/>
                    </a:cubicBezTo>
                    <a:cubicBezTo>
                      <a:pt x="211" y="430"/>
                      <a:pt x="211" y="430"/>
                      <a:pt x="211" y="430"/>
                    </a:cubicBezTo>
                    <a:cubicBezTo>
                      <a:pt x="272" y="418"/>
                      <a:pt x="272" y="418"/>
                      <a:pt x="272" y="418"/>
                    </a:cubicBezTo>
                    <a:cubicBezTo>
                      <a:pt x="290" y="380"/>
                      <a:pt x="300" y="338"/>
                      <a:pt x="300" y="293"/>
                    </a:cubicBezTo>
                    <a:cubicBezTo>
                      <a:pt x="300" y="132"/>
                      <a:pt x="169" y="0"/>
                      <a:pt x="7" y="0"/>
                    </a:cubicBezTo>
                    <a:cubicBezTo>
                      <a:pt x="5" y="0"/>
                      <a:pt x="2" y="1"/>
                      <a:pt x="0" y="1"/>
                    </a:cubicBezTo>
                    <a:cubicBezTo>
                      <a:pt x="42" y="48"/>
                      <a:pt x="42" y="48"/>
                      <a:pt x="42" y="48"/>
                    </a:cubicBezTo>
                    <a:lnTo>
                      <a:pt x="0" y="95"/>
                    </a:lnTo>
                    <a:close/>
                  </a:path>
                </a:pathLst>
              </a:custGeom>
              <a:gr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rgbClr val="555555"/>
                    </a:solidFill>
                    <a:prstDash val="solid"/>
                    <a:round/>
                    <a:headEnd type="none" w="med" len="med"/>
                    <a:tailEnd type="none" w="med" len="med"/>
                  </a14:hiddenLine>
                </a:ext>
              </a:extLst>
            </p:spPr>
            <p:txBody>
              <a:bodyPr/>
              <a:lstStyle/>
              <a:p>
                <a:endParaRPr lang="pt-BR" dirty="0">
                  <a:latin typeface="Arial" panose="020B0604020202020204" pitchFamily="34" charset="0"/>
                </a:endParaRPr>
              </a:p>
            </p:txBody>
          </p:sp>
        </p:grpSp>
        <p:pic>
          <p:nvPicPr>
            <p:cNvPr id="22" name="Imagem 21">
              <a:extLst>
                <a:ext uri="{FF2B5EF4-FFF2-40B4-BE49-F238E27FC236}">
                  <a16:creationId xmlns:a16="http://schemas.microsoft.com/office/drawing/2014/main" id="{8421878C-5C82-D7FA-9884-2FF7AB87936D}"/>
                </a:ext>
              </a:extLst>
            </p:cNvPr>
            <p:cNvPicPr>
              <a:picLocks noChangeAspect="1"/>
            </p:cNvPicPr>
            <p:nvPr/>
          </p:nvPicPr>
          <p:blipFill>
            <a:blip r:embed="rId8"/>
            <a:stretch>
              <a:fillRect/>
            </a:stretch>
          </p:blipFill>
          <p:spPr>
            <a:xfrm>
              <a:off x="7519113" y="2975743"/>
              <a:ext cx="1211401" cy="1211401"/>
            </a:xfrm>
            <a:prstGeom prst="rect">
              <a:avLst/>
            </a:prstGeom>
          </p:spPr>
        </p:pic>
        <p:pic>
          <p:nvPicPr>
            <p:cNvPr id="18" name="Imagem 17">
              <a:extLst>
                <a:ext uri="{FF2B5EF4-FFF2-40B4-BE49-F238E27FC236}">
                  <a16:creationId xmlns:a16="http://schemas.microsoft.com/office/drawing/2014/main" id="{0E4D036B-EF7A-2CE1-6014-B09D608A0E54}"/>
                </a:ext>
              </a:extLst>
            </p:cNvPr>
            <p:cNvPicPr>
              <a:picLocks noChangeAspect="1"/>
            </p:cNvPicPr>
            <p:nvPr/>
          </p:nvPicPr>
          <p:blipFill>
            <a:blip r:embed="rId9"/>
            <a:stretch>
              <a:fillRect/>
            </a:stretch>
          </p:blipFill>
          <p:spPr>
            <a:xfrm>
              <a:off x="6524775" y="4574006"/>
              <a:ext cx="1211401" cy="1211401"/>
            </a:xfrm>
            <a:prstGeom prst="rect">
              <a:avLst/>
            </a:prstGeom>
          </p:spPr>
        </p:pic>
        <p:pic>
          <p:nvPicPr>
            <p:cNvPr id="20" name="Imagem 19">
              <a:extLst>
                <a:ext uri="{FF2B5EF4-FFF2-40B4-BE49-F238E27FC236}">
                  <a16:creationId xmlns:a16="http://schemas.microsoft.com/office/drawing/2014/main" id="{CF6F6FBC-D57C-F6B4-096B-E7AEC6A35687}"/>
                </a:ext>
              </a:extLst>
            </p:cNvPr>
            <p:cNvPicPr>
              <a:picLocks noChangeAspect="1"/>
            </p:cNvPicPr>
            <p:nvPr/>
          </p:nvPicPr>
          <p:blipFill>
            <a:blip r:embed="rId10"/>
            <a:stretch>
              <a:fillRect/>
            </a:stretch>
          </p:blipFill>
          <p:spPr>
            <a:xfrm>
              <a:off x="5470127" y="3023693"/>
              <a:ext cx="1211401" cy="1211401"/>
            </a:xfrm>
            <a:prstGeom prst="rect">
              <a:avLst/>
            </a:prstGeom>
          </p:spPr>
        </p:pic>
      </p:grpSp>
      <p:pic>
        <p:nvPicPr>
          <p:cNvPr id="30" name="Imagem 29">
            <a:extLst>
              <a:ext uri="{FF2B5EF4-FFF2-40B4-BE49-F238E27FC236}">
                <a16:creationId xmlns:a16="http://schemas.microsoft.com/office/drawing/2014/main" id="{9AAAC555-0BE5-CDCF-2C8F-E7C228D817B4}"/>
              </a:ext>
            </a:extLst>
          </p:cNvPr>
          <p:cNvPicPr>
            <a:picLocks noChangeAspect="1"/>
          </p:cNvPicPr>
          <p:nvPr/>
        </p:nvPicPr>
        <p:blipFill rotWithShape="1">
          <a:blip r:embed="rId11">
            <a:clrChange>
              <a:clrFrom>
                <a:srgbClr val="FFFFFF"/>
              </a:clrFrom>
              <a:clrTo>
                <a:srgbClr val="FFFFFF">
                  <a:alpha val="0"/>
                </a:srgbClr>
              </a:clrTo>
            </a:clrChange>
          </a:blip>
          <a:srcRect l="4977" t="1646" r="4733" b="1905"/>
          <a:stretch/>
        </p:blipFill>
        <p:spPr>
          <a:xfrm>
            <a:off x="4276159" y="922466"/>
            <a:ext cx="4926220" cy="4970335"/>
          </a:xfrm>
          <a:prstGeom prst="rect">
            <a:avLst/>
          </a:prstGeom>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pic>
      <p:sp>
        <p:nvSpPr>
          <p:cNvPr id="43" name="Retângulo 42">
            <a:extLst>
              <a:ext uri="{FF2B5EF4-FFF2-40B4-BE49-F238E27FC236}">
                <a16:creationId xmlns:a16="http://schemas.microsoft.com/office/drawing/2014/main" id="{AECEBFE8-6058-4FC2-F910-D9501F6B7976}"/>
              </a:ext>
            </a:extLst>
          </p:cNvPr>
          <p:cNvSpPr/>
          <p:nvPr/>
        </p:nvSpPr>
        <p:spPr>
          <a:xfrm>
            <a:off x="348423" y="769494"/>
            <a:ext cx="3777764" cy="2636999"/>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44" name="Retângulo 43">
            <a:extLst>
              <a:ext uri="{FF2B5EF4-FFF2-40B4-BE49-F238E27FC236}">
                <a16:creationId xmlns:a16="http://schemas.microsoft.com/office/drawing/2014/main" id="{594FC70C-11D4-057A-D2F4-3CA363D9C4EB}"/>
              </a:ext>
            </a:extLst>
          </p:cNvPr>
          <p:cNvSpPr/>
          <p:nvPr/>
        </p:nvSpPr>
        <p:spPr>
          <a:xfrm>
            <a:off x="4126187" y="769974"/>
            <a:ext cx="5265434" cy="5318055"/>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2233843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 name="Retângulo 1">
            <a:extLst>
              <a:ext uri="{FF2B5EF4-FFF2-40B4-BE49-F238E27FC236}">
                <a16:creationId xmlns:a16="http://schemas.microsoft.com/office/drawing/2014/main" id="{55E4EA3B-46BE-210B-FE9A-756E9E272DFC}"/>
              </a:ext>
            </a:extLst>
          </p:cNvPr>
          <p:cNvSpPr/>
          <p:nvPr/>
        </p:nvSpPr>
        <p:spPr>
          <a:xfrm>
            <a:off x="348423" y="791521"/>
            <a:ext cx="9029726" cy="5273999"/>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Human Factors</a:t>
            </a:r>
          </a:p>
        </p:txBody>
      </p:sp>
      <p:grpSp>
        <p:nvGrpSpPr>
          <p:cNvPr id="10" name="Agrupar 9">
            <a:extLst>
              <a:ext uri="{FF2B5EF4-FFF2-40B4-BE49-F238E27FC236}">
                <a16:creationId xmlns:a16="http://schemas.microsoft.com/office/drawing/2014/main" id="{4F07E806-CBAA-CE32-01B4-5FE42FC6AF1A}"/>
              </a:ext>
            </a:extLst>
          </p:cNvPr>
          <p:cNvGrpSpPr/>
          <p:nvPr/>
        </p:nvGrpSpPr>
        <p:grpSpPr>
          <a:xfrm>
            <a:off x="1628324" y="1297603"/>
            <a:ext cx="1319402" cy="2002223"/>
            <a:chOff x="1312037" y="1591043"/>
            <a:chExt cx="2762123" cy="4191585"/>
          </a:xfrm>
        </p:grpSpPr>
        <p:pic>
          <p:nvPicPr>
            <p:cNvPr id="6" name="Imagem 5">
              <a:extLst>
                <a:ext uri="{FF2B5EF4-FFF2-40B4-BE49-F238E27FC236}">
                  <a16:creationId xmlns:a16="http://schemas.microsoft.com/office/drawing/2014/main" id="{5F9EE054-D2CF-AE74-C76F-2687C2FD87F8}"/>
                </a:ext>
              </a:extLst>
            </p:cNvPr>
            <p:cNvPicPr>
              <a:picLocks noChangeAspect="1"/>
            </p:cNvPicPr>
            <p:nvPr/>
          </p:nvPicPr>
          <p:blipFill>
            <a:blip r:embed="rId6"/>
            <a:stretch>
              <a:fillRect/>
            </a:stretch>
          </p:blipFill>
          <p:spPr>
            <a:xfrm flipV="1">
              <a:off x="1413637" y="1591043"/>
              <a:ext cx="2660523" cy="2660523"/>
            </a:xfrm>
            <a:prstGeom prst="rect">
              <a:avLst/>
            </a:prstGeom>
          </p:spPr>
        </p:pic>
        <p:pic>
          <p:nvPicPr>
            <p:cNvPr id="9" name="Imagem 8">
              <a:extLst>
                <a:ext uri="{FF2B5EF4-FFF2-40B4-BE49-F238E27FC236}">
                  <a16:creationId xmlns:a16="http://schemas.microsoft.com/office/drawing/2014/main" id="{328F4F78-3053-04A3-364E-86020E75210D}"/>
                </a:ext>
              </a:extLst>
            </p:cNvPr>
            <p:cNvPicPr>
              <a:picLocks noChangeAspect="1"/>
            </p:cNvPicPr>
            <p:nvPr/>
          </p:nvPicPr>
          <p:blipFill>
            <a:blip r:embed="rId7"/>
            <a:stretch>
              <a:fillRect/>
            </a:stretch>
          </p:blipFill>
          <p:spPr>
            <a:xfrm>
              <a:off x="1312037" y="3122105"/>
              <a:ext cx="2660523" cy="2660523"/>
            </a:xfrm>
            <a:prstGeom prst="rect">
              <a:avLst/>
            </a:prstGeom>
          </p:spPr>
        </p:pic>
      </p:grpSp>
      <p:sp>
        <p:nvSpPr>
          <p:cNvPr id="15" name="Google Shape;237;p31">
            <a:extLst>
              <a:ext uri="{FF2B5EF4-FFF2-40B4-BE49-F238E27FC236}">
                <a16:creationId xmlns:a16="http://schemas.microsoft.com/office/drawing/2014/main" id="{A7692712-2C79-1983-7EF9-0BB4E0499486}"/>
              </a:ext>
            </a:extLst>
          </p:cNvPr>
          <p:cNvSpPr txBox="1">
            <a:spLocks noGrp="1"/>
          </p:cNvSpPr>
          <p:nvPr>
            <p:ph type="body" idx="1"/>
          </p:nvPr>
        </p:nvSpPr>
        <p:spPr>
          <a:xfrm>
            <a:off x="348423" y="791521"/>
            <a:ext cx="3668092" cy="2093920"/>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r>
              <a:rPr lang="en-US" dirty="0"/>
              <a:t>Performance shortfalls and failures</a:t>
            </a:r>
          </a:p>
        </p:txBody>
      </p:sp>
      <p:sp>
        <p:nvSpPr>
          <p:cNvPr id="16" name="Google Shape;237;p31">
            <a:extLst>
              <a:ext uri="{FF2B5EF4-FFF2-40B4-BE49-F238E27FC236}">
                <a16:creationId xmlns:a16="http://schemas.microsoft.com/office/drawing/2014/main" id="{464B9D9C-FA83-EA47-6DB0-FADABA4CC89C}"/>
              </a:ext>
            </a:extLst>
          </p:cNvPr>
          <p:cNvSpPr txBox="1">
            <a:spLocks/>
          </p:cNvSpPr>
          <p:nvPr/>
        </p:nvSpPr>
        <p:spPr>
          <a:xfrm>
            <a:off x="334949" y="3451026"/>
            <a:ext cx="3668092" cy="95599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55600" indent="-355600">
              <a:spcBef>
                <a:spcPts val="0"/>
              </a:spcBef>
            </a:pPr>
            <a:r>
              <a:rPr lang="en-US" dirty="0"/>
              <a:t>Engineering, psychology and physiology</a:t>
            </a:r>
          </a:p>
        </p:txBody>
      </p:sp>
      <p:grpSp>
        <p:nvGrpSpPr>
          <p:cNvPr id="23" name="Agrupar 22">
            <a:extLst>
              <a:ext uri="{FF2B5EF4-FFF2-40B4-BE49-F238E27FC236}">
                <a16:creationId xmlns:a16="http://schemas.microsoft.com/office/drawing/2014/main" id="{1DD7DAD3-0E38-AB20-27DC-C14BF0E34E7E}"/>
              </a:ext>
            </a:extLst>
          </p:cNvPr>
          <p:cNvGrpSpPr/>
          <p:nvPr/>
        </p:nvGrpSpPr>
        <p:grpSpPr>
          <a:xfrm>
            <a:off x="1363767" y="4203168"/>
            <a:ext cx="1895873" cy="1689633"/>
            <a:chOff x="5470127" y="2879697"/>
            <a:chExt cx="3260387" cy="2905710"/>
          </a:xfrm>
        </p:grpSpPr>
        <p:grpSp>
          <p:nvGrpSpPr>
            <p:cNvPr id="24" name="Gruppieren 2">
              <a:extLst>
                <a:ext uri="{FF2B5EF4-FFF2-40B4-BE49-F238E27FC236}">
                  <a16:creationId xmlns:a16="http://schemas.microsoft.com/office/drawing/2014/main" id="{5C23A553-4853-81BF-117B-AF4AE4DEC339}"/>
                </a:ext>
              </a:extLst>
            </p:cNvPr>
            <p:cNvGrpSpPr/>
            <p:nvPr/>
          </p:nvGrpSpPr>
          <p:grpSpPr>
            <a:xfrm>
              <a:off x="5779762" y="2879697"/>
              <a:ext cx="2616496" cy="2616496"/>
              <a:chOff x="2878138" y="2051050"/>
              <a:chExt cx="1439862" cy="1439863"/>
            </a:xfrm>
            <a:solidFill>
              <a:schemeClr val="tx1">
                <a:alpha val="14000"/>
              </a:schemeClr>
            </a:solidFill>
          </p:grpSpPr>
          <p:sp>
            <p:nvSpPr>
              <p:cNvPr id="25" name="Freeform 50">
                <a:extLst>
                  <a:ext uri="{FF2B5EF4-FFF2-40B4-BE49-F238E27FC236}">
                    <a16:creationId xmlns:a16="http://schemas.microsoft.com/office/drawing/2014/main" id="{1E95857A-42F0-7082-A326-83792501710E}"/>
                  </a:ext>
                </a:extLst>
              </p:cNvPr>
              <p:cNvSpPr>
                <a:spLocks/>
              </p:cNvSpPr>
              <p:nvPr>
                <p:custDataLst>
                  <p:tags r:id="rId1"/>
                </p:custDataLst>
              </p:nvPr>
            </p:nvSpPr>
            <p:spPr bwMode="auto">
              <a:xfrm>
                <a:off x="3005138" y="2998788"/>
                <a:ext cx="1223962" cy="492125"/>
              </a:xfrm>
              <a:custGeom>
                <a:avLst/>
                <a:gdLst>
                  <a:gd name="T0" fmla="*/ 417 w 498"/>
                  <a:gd name="T1" fmla="*/ 0 h 200"/>
                  <a:gd name="T2" fmla="*/ 413 w 498"/>
                  <a:gd name="T3" fmla="*/ 6 h 200"/>
                  <a:gd name="T4" fmla="*/ 142 w 498"/>
                  <a:gd name="T5" fmla="*/ 79 h 200"/>
                  <a:gd name="T6" fmla="*/ 83 w 498"/>
                  <a:gd name="T7" fmla="*/ 27 h 200"/>
                  <a:gd name="T8" fmla="*/ 20 w 498"/>
                  <a:gd name="T9" fmla="*/ 15 h 200"/>
                  <a:gd name="T10" fmla="*/ 0 w 498"/>
                  <a:gd name="T11" fmla="*/ 74 h 200"/>
                  <a:gd name="T12" fmla="*/ 241 w 498"/>
                  <a:gd name="T13" fmla="*/ 200 h 200"/>
                  <a:gd name="T14" fmla="*/ 498 w 498"/>
                  <a:gd name="T15" fmla="*/ 47 h 200"/>
                  <a:gd name="T16" fmla="*/ 437 w 498"/>
                  <a:gd name="T17" fmla="*/ 60 h 200"/>
                  <a:gd name="T18" fmla="*/ 417 w 498"/>
                  <a:gd name="T1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8" h="200">
                    <a:moveTo>
                      <a:pt x="417" y="0"/>
                    </a:moveTo>
                    <a:cubicBezTo>
                      <a:pt x="415" y="2"/>
                      <a:pt x="414" y="4"/>
                      <a:pt x="413" y="6"/>
                    </a:cubicBezTo>
                    <a:cubicBezTo>
                      <a:pt x="358" y="101"/>
                      <a:pt x="237" y="134"/>
                      <a:pt x="142" y="79"/>
                    </a:cubicBezTo>
                    <a:cubicBezTo>
                      <a:pt x="118" y="66"/>
                      <a:pt x="99" y="48"/>
                      <a:pt x="83" y="27"/>
                    </a:cubicBezTo>
                    <a:cubicBezTo>
                      <a:pt x="20" y="15"/>
                      <a:pt x="20" y="15"/>
                      <a:pt x="20" y="15"/>
                    </a:cubicBezTo>
                    <a:cubicBezTo>
                      <a:pt x="0" y="74"/>
                      <a:pt x="0" y="74"/>
                      <a:pt x="0" y="74"/>
                    </a:cubicBezTo>
                    <a:cubicBezTo>
                      <a:pt x="53" y="150"/>
                      <a:pt x="141" y="200"/>
                      <a:pt x="241" y="200"/>
                    </a:cubicBezTo>
                    <a:cubicBezTo>
                      <a:pt x="352" y="200"/>
                      <a:pt x="449" y="138"/>
                      <a:pt x="498" y="47"/>
                    </a:cubicBezTo>
                    <a:cubicBezTo>
                      <a:pt x="437" y="60"/>
                      <a:pt x="437" y="60"/>
                      <a:pt x="437" y="60"/>
                    </a:cubicBezTo>
                    <a:lnTo>
                      <a:pt x="417" y="0"/>
                    </a:lnTo>
                    <a:close/>
                  </a:path>
                </a:pathLst>
              </a:custGeom>
              <a:gr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rgbClr val="555555"/>
                    </a:solidFill>
                    <a:prstDash val="solid"/>
                    <a:round/>
                    <a:headEnd type="none" w="med" len="med"/>
                    <a:tailEnd type="none" w="med" len="med"/>
                  </a14:hiddenLine>
                </a:ext>
              </a:extLst>
            </p:spPr>
            <p:txBody>
              <a:bodyPr/>
              <a:lstStyle/>
              <a:p>
                <a:endParaRPr lang="pt-BR" dirty="0">
                  <a:latin typeface="Arial" panose="020B0604020202020204" pitchFamily="34" charset="0"/>
                </a:endParaRPr>
              </a:p>
            </p:txBody>
          </p:sp>
          <p:sp>
            <p:nvSpPr>
              <p:cNvPr id="26" name="Freeform 52">
                <a:extLst>
                  <a:ext uri="{FF2B5EF4-FFF2-40B4-BE49-F238E27FC236}">
                    <a16:creationId xmlns:a16="http://schemas.microsoft.com/office/drawing/2014/main" id="{8BD3C057-E05A-88A5-8BF0-5E4EFBBEFD4B}"/>
                  </a:ext>
                </a:extLst>
              </p:cNvPr>
              <p:cNvSpPr>
                <a:spLocks/>
              </p:cNvSpPr>
              <p:nvPr>
                <p:custDataLst>
                  <p:tags r:id="rId2"/>
                </p:custDataLst>
              </p:nvPr>
            </p:nvSpPr>
            <p:spPr bwMode="auto">
              <a:xfrm>
                <a:off x="2878138" y="2052638"/>
                <a:ext cx="762000" cy="1093787"/>
              </a:xfrm>
              <a:custGeom>
                <a:avLst/>
                <a:gdLst>
                  <a:gd name="T0" fmla="*/ 124 w 310"/>
                  <a:gd name="T1" fmla="*/ 397 h 445"/>
                  <a:gd name="T2" fmla="*/ 121 w 310"/>
                  <a:gd name="T3" fmla="*/ 193 h 445"/>
                  <a:gd name="T4" fmla="*/ 268 w 310"/>
                  <a:gd name="T5" fmla="*/ 95 h 445"/>
                  <a:gd name="T6" fmla="*/ 310 w 310"/>
                  <a:gd name="T7" fmla="*/ 47 h 445"/>
                  <a:gd name="T8" fmla="*/ 269 w 310"/>
                  <a:gd name="T9" fmla="*/ 0 h 445"/>
                  <a:gd name="T10" fmla="*/ 0 w 310"/>
                  <a:gd name="T11" fmla="*/ 292 h 445"/>
                  <a:gd name="T12" fmla="*/ 43 w 310"/>
                  <a:gd name="T13" fmla="*/ 445 h 445"/>
                  <a:gd name="T14" fmla="*/ 64 w 310"/>
                  <a:gd name="T15" fmla="*/ 385 h 445"/>
                  <a:gd name="T16" fmla="*/ 124 w 310"/>
                  <a:gd name="T17" fmla="*/ 397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0" h="445">
                    <a:moveTo>
                      <a:pt x="124" y="397"/>
                    </a:moveTo>
                    <a:cubicBezTo>
                      <a:pt x="87" y="337"/>
                      <a:pt x="83" y="259"/>
                      <a:pt x="121" y="193"/>
                    </a:cubicBezTo>
                    <a:cubicBezTo>
                      <a:pt x="153" y="137"/>
                      <a:pt x="208" y="103"/>
                      <a:pt x="268" y="95"/>
                    </a:cubicBezTo>
                    <a:cubicBezTo>
                      <a:pt x="310" y="47"/>
                      <a:pt x="310" y="47"/>
                      <a:pt x="310" y="47"/>
                    </a:cubicBezTo>
                    <a:cubicBezTo>
                      <a:pt x="269" y="0"/>
                      <a:pt x="269" y="0"/>
                      <a:pt x="269" y="0"/>
                    </a:cubicBezTo>
                    <a:cubicBezTo>
                      <a:pt x="119" y="13"/>
                      <a:pt x="0" y="139"/>
                      <a:pt x="0" y="292"/>
                    </a:cubicBezTo>
                    <a:cubicBezTo>
                      <a:pt x="0" y="348"/>
                      <a:pt x="16" y="401"/>
                      <a:pt x="43" y="445"/>
                    </a:cubicBezTo>
                    <a:cubicBezTo>
                      <a:pt x="64" y="385"/>
                      <a:pt x="64" y="385"/>
                      <a:pt x="64" y="385"/>
                    </a:cubicBezTo>
                    <a:lnTo>
                      <a:pt x="124" y="397"/>
                    </a:lnTo>
                    <a:close/>
                  </a:path>
                </a:pathLst>
              </a:custGeom>
              <a:gr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rgbClr val="555555"/>
                    </a:solidFill>
                    <a:prstDash val="solid"/>
                    <a:round/>
                    <a:headEnd type="none" w="med" len="med"/>
                    <a:tailEnd type="none" w="med" len="med"/>
                  </a14:hiddenLine>
                </a:ext>
              </a:extLst>
            </p:spPr>
            <p:txBody>
              <a:bodyPr/>
              <a:lstStyle/>
              <a:p>
                <a:endParaRPr lang="pt-BR" dirty="0">
                  <a:latin typeface="Arial" panose="020B0604020202020204" pitchFamily="34" charset="0"/>
                </a:endParaRPr>
              </a:p>
            </p:txBody>
          </p:sp>
          <p:sp>
            <p:nvSpPr>
              <p:cNvPr id="27" name="Freeform 53">
                <a:extLst>
                  <a:ext uri="{FF2B5EF4-FFF2-40B4-BE49-F238E27FC236}">
                    <a16:creationId xmlns:a16="http://schemas.microsoft.com/office/drawing/2014/main" id="{13D4708E-6B04-DCC7-160F-FE3AFF0AD710}"/>
                  </a:ext>
                </a:extLst>
              </p:cNvPr>
              <p:cNvSpPr>
                <a:spLocks/>
              </p:cNvSpPr>
              <p:nvPr>
                <p:custDataLst>
                  <p:tags r:id="rId3"/>
                </p:custDataLst>
              </p:nvPr>
            </p:nvSpPr>
            <p:spPr bwMode="auto">
              <a:xfrm>
                <a:off x="3581400" y="2051050"/>
                <a:ext cx="736600" cy="1055688"/>
              </a:xfrm>
              <a:custGeom>
                <a:avLst/>
                <a:gdLst>
                  <a:gd name="T0" fmla="*/ 0 w 300"/>
                  <a:gd name="T1" fmla="*/ 95 h 430"/>
                  <a:gd name="T2" fmla="*/ 106 w 300"/>
                  <a:gd name="T3" fmla="*/ 121 h 430"/>
                  <a:gd name="T4" fmla="*/ 191 w 300"/>
                  <a:gd name="T5" fmla="*/ 369 h 430"/>
                  <a:gd name="T6" fmla="*/ 211 w 300"/>
                  <a:gd name="T7" fmla="*/ 430 h 430"/>
                  <a:gd name="T8" fmla="*/ 272 w 300"/>
                  <a:gd name="T9" fmla="*/ 418 h 430"/>
                  <a:gd name="T10" fmla="*/ 300 w 300"/>
                  <a:gd name="T11" fmla="*/ 293 h 430"/>
                  <a:gd name="T12" fmla="*/ 7 w 300"/>
                  <a:gd name="T13" fmla="*/ 0 h 430"/>
                  <a:gd name="T14" fmla="*/ 0 w 300"/>
                  <a:gd name="T15" fmla="*/ 1 h 430"/>
                  <a:gd name="T16" fmla="*/ 42 w 300"/>
                  <a:gd name="T17" fmla="*/ 48 h 430"/>
                  <a:gd name="T18" fmla="*/ 0 w 300"/>
                  <a:gd name="T19" fmla="*/ 95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0" h="430">
                    <a:moveTo>
                      <a:pt x="0" y="95"/>
                    </a:moveTo>
                    <a:cubicBezTo>
                      <a:pt x="36" y="94"/>
                      <a:pt x="73" y="102"/>
                      <a:pt x="106" y="121"/>
                    </a:cubicBezTo>
                    <a:cubicBezTo>
                      <a:pt x="193" y="172"/>
                      <a:pt x="228" y="278"/>
                      <a:pt x="191" y="369"/>
                    </a:cubicBezTo>
                    <a:cubicBezTo>
                      <a:pt x="211" y="430"/>
                      <a:pt x="211" y="430"/>
                      <a:pt x="211" y="430"/>
                    </a:cubicBezTo>
                    <a:cubicBezTo>
                      <a:pt x="272" y="418"/>
                      <a:pt x="272" y="418"/>
                      <a:pt x="272" y="418"/>
                    </a:cubicBezTo>
                    <a:cubicBezTo>
                      <a:pt x="290" y="380"/>
                      <a:pt x="300" y="338"/>
                      <a:pt x="300" y="293"/>
                    </a:cubicBezTo>
                    <a:cubicBezTo>
                      <a:pt x="300" y="132"/>
                      <a:pt x="169" y="0"/>
                      <a:pt x="7" y="0"/>
                    </a:cubicBezTo>
                    <a:cubicBezTo>
                      <a:pt x="5" y="0"/>
                      <a:pt x="2" y="1"/>
                      <a:pt x="0" y="1"/>
                    </a:cubicBezTo>
                    <a:cubicBezTo>
                      <a:pt x="42" y="48"/>
                      <a:pt x="42" y="48"/>
                      <a:pt x="42" y="48"/>
                    </a:cubicBezTo>
                    <a:lnTo>
                      <a:pt x="0" y="95"/>
                    </a:lnTo>
                    <a:close/>
                  </a:path>
                </a:pathLst>
              </a:custGeom>
              <a:grp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rgbClr val="555555"/>
                    </a:solidFill>
                    <a:prstDash val="solid"/>
                    <a:round/>
                    <a:headEnd type="none" w="med" len="med"/>
                    <a:tailEnd type="none" w="med" len="med"/>
                  </a14:hiddenLine>
                </a:ext>
              </a:extLst>
            </p:spPr>
            <p:txBody>
              <a:bodyPr/>
              <a:lstStyle/>
              <a:p>
                <a:endParaRPr lang="pt-BR" dirty="0">
                  <a:latin typeface="Arial" panose="020B0604020202020204" pitchFamily="34" charset="0"/>
                </a:endParaRPr>
              </a:p>
            </p:txBody>
          </p:sp>
        </p:grpSp>
        <p:pic>
          <p:nvPicPr>
            <p:cNvPr id="22" name="Imagem 21">
              <a:extLst>
                <a:ext uri="{FF2B5EF4-FFF2-40B4-BE49-F238E27FC236}">
                  <a16:creationId xmlns:a16="http://schemas.microsoft.com/office/drawing/2014/main" id="{8421878C-5C82-D7FA-9884-2FF7AB87936D}"/>
                </a:ext>
              </a:extLst>
            </p:cNvPr>
            <p:cNvPicPr>
              <a:picLocks noChangeAspect="1"/>
            </p:cNvPicPr>
            <p:nvPr/>
          </p:nvPicPr>
          <p:blipFill>
            <a:blip r:embed="rId8"/>
            <a:stretch>
              <a:fillRect/>
            </a:stretch>
          </p:blipFill>
          <p:spPr>
            <a:xfrm>
              <a:off x="7519113" y="2975743"/>
              <a:ext cx="1211401" cy="1211401"/>
            </a:xfrm>
            <a:prstGeom prst="rect">
              <a:avLst/>
            </a:prstGeom>
          </p:spPr>
        </p:pic>
        <p:pic>
          <p:nvPicPr>
            <p:cNvPr id="18" name="Imagem 17">
              <a:extLst>
                <a:ext uri="{FF2B5EF4-FFF2-40B4-BE49-F238E27FC236}">
                  <a16:creationId xmlns:a16="http://schemas.microsoft.com/office/drawing/2014/main" id="{0E4D036B-EF7A-2CE1-6014-B09D608A0E54}"/>
                </a:ext>
              </a:extLst>
            </p:cNvPr>
            <p:cNvPicPr>
              <a:picLocks noChangeAspect="1"/>
            </p:cNvPicPr>
            <p:nvPr/>
          </p:nvPicPr>
          <p:blipFill>
            <a:blip r:embed="rId9"/>
            <a:stretch>
              <a:fillRect/>
            </a:stretch>
          </p:blipFill>
          <p:spPr>
            <a:xfrm>
              <a:off x="6524775" y="4574006"/>
              <a:ext cx="1211401" cy="1211401"/>
            </a:xfrm>
            <a:prstGeom prst="rect">
              <a:avLst/>
            </a:prstGeom>
          </p:spPr>
        </p:pic>
        <p:pic>
          <p:nvPicPr>
            <p:cNvPr id="20" name="Imagem 19">
              <a:extLst>
                <a:ext uri="{FF2B5EF4-FFF2-40B4-BE49-F238E27FC236}">
                  <a16:creationId xmlns:a16="http://schemas.microsoft.com/office/drawing/2014/main" id="{CF6F6FBC-D57C-F6B4-096B-E7AEC6A35687}"/>
                </a:ext>
              </a:extLst>
            </p:cNvPr>
            <p:cNvPicPr>
              <a:picLocks noChangeAspect="1"/>
            </p:cNvPicPr>
            <p:nvPr/>
          </p:nvPicPr>
          <p:blipFill>
            <a:blip r:embed="rId10"/>
            <a:stretch>
              <a:fillRect/>
            </a:stretch>
          </p:blipFill>
          <p:spPr>
            <a:xfrm>
              <a:off x="5470127" y="3023693"/>
              <a:ext cx="1211401" cy="1211401"/>
            </a:xfrm>
            <a:prstGeom prst="rect">
              <a:avLst/>
            </a:prstGeom>
          </p:spPr>
        </p:pic>
      </p:grpSp>
      <p:pic>
        <p:nvPicPr>
          <p:cNvPr id="30" name="Imagem 29">
            <a:extLst>
              <a:ext uri="{FF2B5EF4-FFF2-40B4-BE49-F238E27FC236}">
                <a16:creationId xmlns:a16="http://schemas.microsoft.com/office/drawing/2014/main" id="{9AAAC555-0BE5-CDCF-2C8F-E7C228D817B4}"/>
              </a:ext>
            </a:extLst>
          </p:cNvPr>
          <p:cNvPicPr>
            <a:picLocks noChangeAspect="1"/>
          </p:cNvPicPr>
          <p:nvPr/>
        </p:nvPicPr>
        <p:blipFill rotWithShape="1">
          <a:blip r:embed="rId11">
            <a:clrChange>
              <a:clrFrom>
                <a:srgbClr val="FFFFFF"/>
              </a:clrFrom>
              <a:clrTo>
                <a:srgbClr val="FFFFFF">
                  <a:alpha val="0"/>
                </a:srgbClr>
              </a:clrTo>
            </a:clrChange>
          </a:blip>
          <a:srcRect l="4977" t="1646" r="4733" b="1905"/>
          <a:stretch/>
        </p:blipFill>
        <p:spPr>
          <a:xfrm>
            <a:off x="4276159" y="922466"/>
            <a:ext cx="4926220" cy="4970335"/>
          </a:xfrm>
          <a:prstGeom prst="rect">
            <a:avLst/>
          </a:prstGeom>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pic>
      <p:sp>
        <p:nvSpPr>
          <p:cNvPr id="43" name="Retângulo 42">
            <a:extLst>
              <a:ext uri="{FF2B5EF4-FFF2-40B4-BE49-F238E27FC236}">
                <a16:creationId xmlns:a16="http://schemas.microsoft.com/office/drawing/2014/main" id="{AECEBFE8-6058-4FC2-F910-D9501F6B7976}"/>
              </a:ext>
            </a:extLst>
          </p:cNvPr>
          <p:cNvSpPr/>
          <p:nvPr/>
        </p:nvSpPr>
        <p:spPr>
          <a:xfrm>
            <a:off x="348423" y="769494"/>
            <a:ext cx="3777764" cy="2636999"/>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45" name="Retângulo 44">
            <a:extLst>
              <a:ext uri="{FF2B5EF4-FFF2-40B4-BE49-F238E27FC236}">
                <a16:creationId xmlns:a16="http://schemas.microsoft.com/office/drawing/2014/main" id="{DB3C753A-A820-DACD-1421-DF64DA4C9AB9}"/>
              </a:ext>
            </a:extLst>
          </p:cNvPr>
          <p:cNvSpPr/>
          <p:nvPr/>
        </p:nvSpPr>
        <p:spPr>
          <a:xfrm>
            <a:off x="348423" y="3406493"/>
            <a:ext cx="3777764" cy="2659027"/>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3120760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236"/>
        <p:cNvGrpSpPr/>
        <p:nvPr/>
      </p:nvGrpSpPr>
      <p:grpSpPr>
        <a:xfrm>
          <a:off x="0" y="0"/>
          <a:ext cx="0" cy="0"/>
          <a:chOff x="0" y="0"/>
          <a:chExt cx="0" cy="0"/>
        </a:xfrm>
      </p:grpSpPr>
      <p:sp>
        <p:nvSpPr>
          <p:cNvPr id="12" name="Retângulo 11">
            <a:extLst>
              <a:ext uri="{FF2B5EF4-FFF2-40B4-BE49-F238E27FC236}">
                <a16:creationId xmlns:a16="http://schemas.microsoft.com/office/drawing/2014/main" id="{E1D250CF-D224-21EE-3887-756F31127729}"/>
              </a:ext>
            </a:extLst>
          </p:cNvPr>
          <p:cNvSpPr/>
          <p:nvPr/>
        </p:nvSpPr>
        <p:spPr>
          <a:xfrm>
            <a:off x="5006338" y="792000"/>
            <a:ext cx="4371810" cy="5273999"/>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 name="Retângulo 1">
            <a:extLst>
              <a:ext uri="{FF2B5EF4-FFF2-40B4-BE49-F238E27FC236}">
                <a16:creationId xmlns:a16="http://schemas.microsoft.com/office/drawing/2014/main" id="{55E4EA3B-46BE-210B-FE9A-756E9E272DFC}"/>
              </a:ext>
            </a:extLst>
          </p:cNvPr>
          <p:cNvSpPr/>
          <p:nvPr/>
        </p:nvSpPr>
        <p:spPr>
          <a:xfrm>
            <a:off x="334949" y="792000"/>
            <a:ext cx="4371810" cy="5273999"/>
          </a:xfrm>
          <a:prstGeom prst="rect">
            <a:avLst/>
          </a:prstGeom>
          <a:solidFill>
            <a:srgbClr val="D2D2D2">
              <a:alpha val="50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238" name="Google Shape;238;p31"/>
          <p:cNvSpPr txBox="1">
            <a:spLocks noGrp="1"/>
          </p:cNvSpPr>
          <p:nvPr>
            <p:ph type="body" idx="2"/>
          </p:nvPr>
        </p:nvSpPr>
        <p:spPr>
          <a:xfrm>
            <a:off x="334949" y="129279"/>
            <a:ext cx="9043200" cy="461442"/>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Introduction: </a:t>
            </a:r>
            <a:r>
              <a:rPr lang="en-US" b="0" i="1" dirty="0"/>
              <a:t>Mental Workload and Situation Awareness</a:t>
            </a:r>
          </a:p>
        </p:txBody>
      </p:sp>
      <p:sp>
        <p:nvSpPr>
          <p:cNvPr id="7" name="Google Shape;237;p31">
            <a:extLst>
              <a:ext uri="{FF2B5EF4-FFF2-40B4-BE49-F238E27FC236}">
                <a16:creationId xmlns:a16="http://schemas.microsoft.com/office/drawing/2014/main" id="{F4F76593-03F1-5F8C-3147-7EDC7FDA7EAD}"/>
              </a:ext>
            </a:extLst>
          </p:cNvPr>
          <p:cNvSpPr txBox="1">
            <a:spLocks noGrp="1"/>
          </p:cNvSpPr>
          <p:nvPr>
            <p:ph type="body" idx="1"/>
          </p:nvPr>
        </p:nvSpPr>
        <p:spPr>
          <a:xfrm>
            <a:off x="334949" y="791520"/>
            <a:ext cx="4021222" cy="5273999"/>
          </a:xfrm>
          <a:prstGeom prst="rect">
            <a:avLst/>
          </a:prstGeom>
          <a:noFill/>
          <a:ln>
            <a:noFill/>
          </a:ln>
        </p:spPr>
        <p:txBody>
          <a:bodyPr spcFirstLastPara="1" wrap="square" lIns="91425" tIns="45700" rIns="91425" bIns="45700" anchor="t" anchorCtr="0">
            <a:noAutofit/>
          </a:bodyPr>
          <a:lstStyle/>
          <a:p>
            <a:pPr marL="355600" lvl="0" indent="-355600" algn="l" rtl="0">
              <a:lnSpc>
                <a:spcPct val="90000"/>
              </a:lnSpc>
              <a:spcBef>
                <a:spcPts val="0"/>
              </a:spcBef>
              <a:spcAft>
                <a:spcPts val="0"/>
              </a:spcAft>
              <a:buClr>
                <a:srgbClr val="193278"/>
              </a:buClr>
              <a:buSzPts val="2640"/>
              <a:buFont typeface="Noto Sans Symbols"/>
              <a:buChar char="▪"/>
            </a:pPr>
            <a:r>
              <a:rPr lang="en-US"/>
              <a:t>Mental Workload</a:t>
            </a:r>
            <a:endParaRPr lang="en-US" dirty="0"/>
          </a:p>
        </p:txBody>
      </p:sp>
      <p:sp>
        <p:nvSpPr>
          <p:cNvPr id="8" name="Google Shape;237;p31">
            <a:extLst>
              <a:ext uri="{FF2B5EF4-FFF2-40B4-BE49-F238E27FC236}">
                <a16:creationId xmlns:a16="http://schemas.microsoft.com/office/drawing/2014/main" id="{3322B5BB-CABB-789D-DC18-21D0ACF7D1F3}"/>
              </a:ext>
            </a:extLst>
          </p:cNvPr>
          <p:cNvSpPr txBox="1">
            <a:spLocks/>
          </p:cNvSpPr>
          <p:nvPr/>
        </p:nvSpPr>
        <p:spPr>
          <a:xfrm>
            <a:off x="5019811" y="792001"/>
            <a:ext cx="3981950" cy="44912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6240" algn="l" rtl="0">
              <a:lnSpc>
                <a:spcPct val="90000"/>
              </a:lnSpc>
              <a:spcBef>
                <a:spcPts val="1000"/>
              </a:spcBef>
              <a:spcAft>
                <a:spcPts val="0"/>
              </a:spcAft>
              <a:buClr>
                <a:srgbClr val="193278"/>
              </a:buClr>
              <a:buSzPts val="2640"/>
              <a:buFont typeface="Noto Sans Symbols"/>
              <a:buChar char="▪"/>
              <a:defRPr sz="2200" b="0" i="0" u="none" strike="noStrike" cap="none">
                <a:solidFill>
                  <a:schemeClr val="dk1"/>
                </a:solidFill>
                <a:latin typeface="Calibri"/>
                <a:ea typeface="Calibri"/>
                <a:cs typeface="Calibri"/>
                <a:sym typeface="Calibri"/>
              </a:defRPr>
            </a:lvl1pPr>
            <a:lvl2pPr marL="914400" marR="0" lvl="1" indent="-292100" algn="l" rtl="0">
              <a:lnSpc>
                <a:spcPct val="90000"/>
              </a:lnSpc>
              <a:spcBef>
                <a:spcPts val="600"/>
              </a:spcBef>
              <a:spcAft>
                <a:spcPts val="0"/>
              </a:spcAft>
              <a:buClr>
                <a:srgbClr val="193278"/>
              </a:buClr>
              <a:buSzPts val="1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600"/>
              </a:spcBef>
              <a:spcAft>
                <a:spcPts val="0"/>
              </a:spcAft>
              <a:buClr>
                <a:srgbClr val="193278"/>
              </a:buClr>
              <a:buSzPts val="2000"/>
              <a:buFont typeface="Calibri"/>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55600" indent="-355600">
              <a:spcBef>
                <a:spcPts val="0"/>
              </a:spcBef>
            </a:pPr>
            <a:r>
              <a:rPr lang="en-US" dirty="0"/>
              <a:t>Situation Awareness</a:t>
            </a:r>
          </a:p>
          <a:p>
            <a:pPr marL="0" indent="0">
              <a:spcBef>
                <a:spcPts val="0"/>
              </a:spcBef>
              <a:buNone/>
            </a:pPr>
            <a:endParaRPr lang="en-US" dirty="0"/>
          </a:p>
        </p:txBody>
      </p:sp>
      <p:pic>
        <p:nvPicPr>
          <p:cNvPr id="4" name="Imagem 3">
            <a:extLst>
              <a:ext uri="{FF2B5EF4-FFF2-40B4-BE49-F238E27FC236}">
                <a16:creationId xmlns:a16="http://schemas.microsoft.com/office/drawing/2014/main" id="{8C25D814-1CE3-A6AF-2CFD-A008C78A0B0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33290" y="1315473"/>
            <a:ext cx="4175127" cy="4394446"/>
          </a:xfrm>
          <a:prstGeom prst="rect">
            <a:avLst/>
          </a:prstGeom>
        </p:spPr>
      </p:pic>
      <p:pic>
        <p:nvPicPr>
          <p:cNvPr id="13" name="Imagem 12">
            <a:extLst>
              <a:ext uri="{FF2B5EF4-FFF2-40B4-BE49-F238E27FC236}">
                <a16:creationId xmlns:a16="http://schemas.microsoft.com/office/drawing/2014/main" id="{8661FAC2-F603-CA20-50F5-DC9A9DE0A9EA}"/>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5087286" y="3512696"/>
            <a:ext cx="4223385" cy="2024206"/>
          </a:xfrm>
          <a:prstGeom prst="rect">
            <a:avLst/>
          </a:prstGeom>
        </p:spPr>
      </p:pic>
      <p:pic>
        <p:nvPicPr>
          <p:cNvPr id="15" name="Imagem 14">
            <a:extLst>
              <a:ext uri="{FF2B5EF4-FFF2-40B4-BE49-F238E27FC236}">
                <a16:creationId xmlns:a16="http://schemas.microsoft.com/office/drawing/2014/main" id="{68040E60-0C5C-3580-324C-0A91C30B11AC}"/>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8421" r="8421" b="15013"/>
          <a:stretch/>
        </p:blipFill>
        <p:spPr>
          <a:xfrm>
            <a:off x="6451649" y="1574799"/>
            <a:ext cx="1635732" cy="1671720"/>
          </a:xfrm>
          <a:prstGeom prst="rect">
            <a:avLst/>
          </a:prstGeom>
        </p:spPr>
      </p:pic>
      <p:sp>
        <p:nvSpPr>
          <p:cNvPr id="16" name="Retângulo 15">
            <a:extLst>
              <a:ext uri="{FF2B5EF4-FFF2-40B4-BE49-F238E27FC236}">
                <a16:creationId xmlns:a16="http://schemas.microsoft.com/office/drawing/2014/main" id="{608240C2-0E49-A73B-3B24-93BDCBE6AA7A}"/>
              </a:ext>
            </a:extLst>
          </p:cNvPr>
          <p:cNvSpPr/>
          <p:nvPr/>
        </p:nvSpPr>
        <p:spPr>
          <a:xfrm>
            <a:off x="5019811" y="792001"/>
            <a:ext cx="4371810" cy="5273999"/>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17" name="Retângulo 16">
            <a:extLst>
              <a:ext uri="{FF2B5EF4-FFF2-40B4-BE49-F238E27FC236}">
                <a16:creationId xmlns:a16="http://schemas.microsoft.com/office/drawing/2014/main" id="{C2D198DE-339C-4044-EB99-8F75BDEFFE3F}"/>
              </a:ext>
            </a:extLst>
          </p:cNvPr>
          <p:cNvSpPr/>
          <p:nvPr/>
        </p:nvSpPr>
        <p:spPr>
          <a:xfrm>
            <a:off x="334949" y="792000"/>
            <a:ext cx="4371810" cy="5273999"/>
          </a:xfrm>
          <a:prstGeom prst="rect">
            <a:avLst/>
          </a:prstGeom>
          <a:solidFill>
            <a:srgbClr val="FFFFFF">
              <a:alpha val="81000"/>
            </a:srgbClr>
          </a:solidFill>
          <a:ln w="254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Tree>
    <p:extLst>
      <p:ext uri="{BB962C8B-B14F-4D97-AF65-F5344CB8AC3E}">
        <p14:creationId xmlns:p14="http://schemas.microsoft.com/office/powerpoint/2010/main" val="37090704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lt;ee4p&gt;&lt;layouts&gt;&lt;layout name=&quot;ITA&quot; id=&quot;257_2&quot;&gt;&lt;standard&gt;&lt;textframe horizontalAnchor=&quot;1&quot; marginBottom=&quot;3.9&quot; marginLeft=&quot;0&quot; marginRight=&quot;0&quot; marginTop=&quot;3.9&quot; orientation=&quot;1&quot; verticalAnchor=&quot;3&quot; /&gt;&lt;font name=&quot;Calibri&quot; bold=&quot;0&quot; italic=&quot;0&quot; color=&quot;#555555&quot; /&gt;&lt;paragraphformat firstLineIndent=&quot;0&quot; leftIndent=&quot;0&quot; rightIndent=&quot;0&quot; lineRuleBefore=&quot;&quot; lineRuleWithin=&quot;&quot; lineRuleAfter=&quot;&quot; spaceBefore=&quot;&quot; spaceWithin=&quot;&quot; spaceAfter=&quot;&quot; /&gt;&lt;fill visible=&quot;0&quot; /&gt;&lt;line visible=&quot;0&quot; /&gt;&lt;bulletformat visible=&quot;0&quot; /&gt;&lt;/standard&gt;&lt;agenda name=&quot;New Agenda&quot; title=&quot;Agenda&quot; subtitle=&quot;&quot; sizingModeId=&quot;2&quot; fontSize=&quot;22&quot; fontSizeAuto=&quot;1&quot; startTime=&quot;540&quot; timeFormatId=&quot;1&quot; startItemNo=&quot;1&quot; createSingleAgendaSlide=&quot;1&quot; createSeparatingSlides=&quot;1&quot; createBackupSlide=&quot;1&quot; /&gt;&lt;columns&gt;&lt;column field=&quot;itemno&quot; label=&quot;No.&quot; checked=&quot;1&quot; leftSpacing=&quot;0&quot; rightSpacing=&quot;0&quot; dock=&quot;1&quot; fixedWidth=&quot;34.01575&quot; /&gt;&lt;column field=&quot;topic&quot; label=&quot;Topic&quot; leftSpacing=&quot;5&quot; rightDistribute=&quot;1&quot; dock=&quot;1&quot; /&gt;&lt;column field=&quot;responsible&quot; label=&quot;Responsible&quot; visible=&quot;1&quot; checked=&quot;1&quot; leftSpacing=&quot;10&quot; rightDistribute=&quot;1&quot; dock=&quot;1&quot; /&gt;&lt;column field=&quot;freecolumn&quot; label=&quot;&quot; visible=&quot;1&quot; checked=&quot;0&quot; leftSpacing=&quot;10&quot; rightDistribute=&quot;1&quot; dock=&quot;1&quot; /&gt;&lt;column field=&quot;timeslot&quot; label=&quot;Time Slot&quot; visible=&quot;1&quot; checked=&quot;1&quot; leftSpacing=&quot;10&quot; rightSpacing=&quot;6&quot; dock=&quot;2&quot; /&gt;&lt;column field=&quot;pageno&quot; label=&quot;Page No.&quot; visible=&quot;1&quot; checked=&quot;0&quot; leftSpacing=&quot;10&quot; rightSpacing=&quot;6&quot; dock=&quot;2&quot; /&gt;&lt;/columns&gt;&lt;position left=&quot;101.3594&quot; top=&quot;127.3626&quot; width=&quot;637.0775&quot; height=&quot;319.6261&quot; /&gt;&lt;title&gt;&lt;position left=&quot;26.37394&quot; top=&quot;10.17945&quot; width=&quot;712.063&quot; height=&quot;36.33401&quot; /&gt;&lt;font name=&quot;Calibri&quot; size=&quot;24&quot; color=&quot;#555555&quot; bold=&quot;1&quot; /&gt;&lt;textframe marginBottom=&quot;0&quot; marginTop=&quot;0&quot; marginLeft=&quot;0.25&quot; /&gt;&lt;paragraphformat alignment=&quot;1&quot; /&gt;&lt;/title&gt;&lt;settings allowedSizingModeIds=&quot;1|2&quot; allowedFontSizes=&quot;8|9|10.5|11|12|14|16|18&quot; allowedTimeFormatIds=&quot;1|2|3&quot; slideLayout=&quot;11&quot; customLayoutName=&quot;Título e conteúdo&quot; customLayoutIndex=&quot;&quot; showBreak=&quot;1&quot; singleAgendaSlideSelected=&quot;0&quot; backupSlideTitle=&quot;Backup: %agendaName%&quot; topMargin=&quot;0&quot; leftMargin=&quot;0&quot; allowedLevels=&quot;4&quot; itemNoFormats=&quot;{1}.¦{1}.{2}¦{3:alphaLC}¦{3:alphaLC}.{4:alphaLC}&quot; /&gt;&lt;!-- Agenda item formats --&gt;&lt;cases&gt;&lt;case level=&quot;1&quot; selected=&quot;0&quot; break=&quot;0&quot; topMinSpacing=&quot;5&quot; topMaxSpacing=&quot;5&quot; bottomMinSpacing=&quot;3&quot; bottomMaxSpacing=&quot;6.5&quot;&gt;&lt;element type=&quot;autoshape&quot; autoShapeType=&quot;5&quot; value=&quot;&quot;&gt;&lt;position left=&quot;(level-1)*(itemSingleHeight+topicLeftSpacing)&quot; top=&quot;0&quot; width=&quot;765.3543-(level-1)*(itemSingleHeight+topicLeftSpacing)*scale*fontScale&quot; height=&quot;itemHeight&quot; /&gt;&lt;fill foreColor=&quot;#d2d2d2&quot; backColor=&quot;#e6e6e6&quot; visible=&quot;1&quot; gradientStyle=&quot;2&quot; gradientVariant=&quot;1&quot; /&gt;&lt;/element&gt;&lt;element field=&quot;itemno&quot; type=&quot;autoshape&quot; autoShapeType=&quot;1&quot; indent=&quot;(level-1)*(itemSingleHeight+topicLeftSpacing)&quot; indentType=&quot;1&quot;&gt;&lt;textframe marginLeft=&quot;6&quot; marginRight=&quot;6&quot; verticalAnchor=&quot;3&quot; /&gt;&lt;paragraphformat alignment=&quot;2&quot; /&gt;&lt;/element&gt;&lt;element field=&quot;topic&quot; type=&quot;autoshape&quot; autoShapeType=&quot;1&quot; indent=&quot;(level-1)*(itemSingleHeight+topicLeftSpacing)&quot; indentType=&quot;2&quot;&gt;&lt;paragraphformat alignment=&quot;1&quot; /&gt;&lt;textframe marginLeft=&quot;6&quot; /&gt;&lt;/element&gt;&lt;element field=&quot;responsible&quot; type=&quot;autoshape&quot; autoShapeType=&quot;1&quot; indent=&quot;(level-1)*(itemSingleHeight+topicLeftSpacing)&quot; indentType=&quot;1&quot;&gt;&lt;paragraphformat alignment=&quot;1&quot; /&gt;&lt;/element&gt;&lt;element field=&quot;freecolumn&quot; type=&quot;autoshape&quot; autoShapeType=&quot;1&quot; indent=&quot;(level-1)*(itemSingleHeight+topicLeftSpacing)&quot; indentType=&quot;1&quot;&gt;&lt;paragraphformat alignment=&quot;1&quot; /&gt;&lt;/element&gt;&lt;element field=&quot;timeslot&quot; type=&quot;autoshape&quot; autoShapeType=&quot;1&quot;&gt;&lt;paragraphformat alignment=&quot;1&quot; /&gt;&lt;/element&gt;&lt;element field=&quot;pageno&quot; type=&quot;autoshape&quot; autoShapeType=&quot;1&quot;&gt;&lt;paragraphformat alignment=&quot;3&quot; /&gt;&lt;/element&gt;&lt;/case&gt;&lt;case level=&quot;1&quot; selected=&quot;1&quot; break=&quot;0&quot; topMinSpacing=&quot;5&quot; topMaxSpacing=&quot;5&quot; bottomMinSpacing=&quot;3&quot; bottomMaxSpacing=&quot;6.5&quot;&gt;&lt;element type=&quot;autoshape&quot; autoShapeType=&quot;5&quot; value=&quot;&quot;&gt;&lt;position left=&quot;(level-1)*(itemSingleHeight+topicLeftSpacing)&quot; top=&quot;0&quot; width=&quot;765.3543-(level-1)*(itemSingleHeight+topicLeftSpacing)*scale*fontScale&quot; height=&quot;itemHeight&quot; /&gt;&lt;fill foreColor=&quot;#555555&quot; visible=&quot;1&quot; /&gt;&lt;/element&gt;&lt;element field=&quot;itemno&quot; type=&quot;autoshape&quot; autoShapeType=&quot;1&quot; indent=&quot;(level-1)*(itemSingleHeight+topicLeftSpacing)&quot; indentType=&quot;1&quot;&gt;&lt;textframe marginLeft=&quot;6&quot; marginRight=&quot;6&quot; verticalAnchor=&quot;3&quot; /&gt;&lt;paragraphformat alignment=&quot;2&quot; /&gt;&lt;font color=&quot;#ffffff&quot; /&gt;&lt;/element&gt;&lt;element field=&quot;topic&quot; type=&quot;autoshape&quot; autoShapeType=&quot;1&quot; indent=&quot;(level-1)*(itemSingleHeight+topicLeftSpacing)&quot; indentType=&quot;2&quot;&gt;&lt;paragraphformat alignment=&quot;1&quot; /&gt;&lt;font color=&quot;#ffffff&quot; /&gt;&lt;textframe marginLeft=&quot;6&quot; /&gt;&lt;/element&gt;&lt;element field=&quot;responsible&quot; type=&quot;autoshape&quot; autoShapeType=&quot;1&quot; indent=&quot;(level-1)*(itemSingleHeight+topicLeftSpacing)&quot; indentType=&quot;1&quot;&gt;&lt;paragraphformat alignment=&quot;1&quot; /&gt;&lt;font color=&quot;#ffffff&quot; /&gt;&lt;/element&gt;&lt;element field=&quot;freecolumn&quot; type=&quot;autoshape&quot; autoShapeType=&quot;1&quot; indent=&quot;(level-1)*(itemSingleHeight+topicLeftSpacing)&quot; indentType=&quot;1&quot;&gt;&lt;paragraphformat alignment=&quot;1&quot; /&gt;&lt;font color=&quot;#ffffff&quot; /&gt;&lt;/element&gt;&lt;element field=&quot;timeslot&quot; type=&quot;autoshape&quot; autoShapeType=&quot;1&quot;&gt;&lt;paragraphformat alignment=&quot;1&quot; /&gt;&lt;font color=&quot;#ffffff&quot; /&gt;&lt;/element&gt;&lt;element field=&quot;pageno&quot; type=&quot;autoshape&quot; autoShapeType=&quot;1&quot;&gt;&lt;paragraphformat alignment=&quot;3&quot; /&gt;&lt;font color=&quot;#ffffff&quot; /&gt;&lt;/element&gt;&lt;/case&gt;&lt;case level=&quot;1&quot; selected=&quot;0&quot; break=&quot;1&quot; topMinSpacing=&quot;5&quot; topMaxSpacing=&quot;5&quot; bottomMinSpacing=&quot;3&quot; bottomMaxSpacing=&quot;6.5&quot;&gt;&lt;element type=&quot;autoshape&quot; autoShapeType=&quot;5&quot; value=&quot;&quot;&gt;&lt;position left=&quot;(level-1)*(itemSingleHeight+topicLeftSpacing)&quot; top=&quot;0&quot; width=&quot;765.3543-(level-1)*(itemSingleHeight+topicLeftSpacing)*scale*fontScale&quot; height=&quot;itemHeight&quot; /&gt;&lt;fill foreColor=&quot;#d2d2d2&quot; backColor=&quot;#e6e6e6&quot; visible=&quot;1&quot; gradientStyle=&quot;2&quot; gradientVariant=&quot;1&quot; /&gt;&lt;/element&gt;&lt;element field=&quot;topic&quot; type=&quot;autoshape&quot; autoShapeType=&quot;1&quot; indent=&quot;(level-1)*(itemSingleHeight+topicLeftSpacing)&quot; indentType=&quot;2&quot;&gt;&lt;paragraphformat alignment=&quot;1&quot; /&gt;&lt;textframe marginLeft=&quot;6&quot; /&gt;&lt;font italic=&quot;1&quot; /&gt;&lt;/element&gt;&lt;element field=&quot;responsible&quot; type=&quot;autoshape&quot; autoShapeType=&quot;1&quot; indent=&quot;(level-1)*(itemSingleHeight+topicLeftSpacing)&quot; indentType=&quot;1&quot;&gt;&lt;paragraphformat alignment=&quot;1&quot; /&gt;&lt;font italic=&quot;1&quot; /&gt;&lt;/element&gt;&lt;element field=&quot;freecolumn&quot; type=&quot;autoshape&quot; autoShapeType=&quot;1&quot; indent=&quot;(level-1)*(itemSingleHeight+topicLeftSpacing)&quot; indentType=&quot;1&quot;&gt;&lt;paragraphformat alignment=&quot;1&quot; /&gt;&lt;font italic=&quot;1&quot; /&gt;&lt;/element&gt;&lt;element field=&quot;timeslot&quot; type=&quot;autoshape&quot; autoShapeType=&quot;1&quot;&gt;&lt;paragraphformat alignment=&quot;1&quot; /&gt;&lt;font italic=&quot;1&quot; /&gt;&lt;/element&gt;&lt;element field=&quot;pageno&quot; type=&quot;autoshape&quot; autoShapeType=&quot;1&quot;&gt;&lt;paragraphformat alignment=&quot;3&quot; /&gt;&lt;font italic=&quot;1&quot; /&gt;&lt;/element&gt;&lt;/case&gt;&lt;case level=&quot;1&quot; selected=&quot;1&quot; break=&quot;1&quot; topMinSpacing=&quot;5&quot; topMaxSpacing=&quot;5&quot; bottomMinSpacing=&quot;3&quot; bottomMaxSpacing=&quot;6.5&quot;&gt;&lt;element type=&quot;autoshape&quot; autoShapeType=&quot;5&quot; value=&quot;&quot;&gt;&lt;position left=&quot;(level-1)*(itemSingleHeight+topicLeftSpacing)&quot; top=&quot;0&quot; width=&quot;765.3543-(level-1)*(itemSingleHeight+topicLeftSpacing)*scale*fontScale&quot; height=&quot;itemHeight&quot; /&gt;&lt;fill foreColor=&quot;#555555&quot; visible=&quot;1&quot; /&gt;&lt;/element&gt;&lt;element field=&quot;topic&quot; type=&quot;autoshape&quot; autoShapeType=&quot;1&quot; indent=&quot;(level-1)*(itemSingleHeight+topicLeftSpacing)&quot; indentType=&quot;2&quot;&gt;&lt;paragraphformat alignment=&quot;1&quot; /&gt;&lt;font color=&quot;#ffffff&quot; italic=&quot;1&quot; /&gt;&lt;textframe marginLeft=&quot;6&quot; /&gt;&lt;/element&gt;&lt;element field=&quot;responsible&quot; type=&quot;autoshape&quot; autoShapeType=&quot;1&quot; indent=&quot;(level-1)*(itemSingleHeight+topicLeftSpacing)&quot; indentType=&quot;1&quot;&gt;&lt;paragraphformat alignment=&quot;1&quot; /&gt;&lt;font color=&quot;#ffffff&quot; italic=&quot;1&quot; /&gt;&lt;/element&gt;&lt;element field=&quot;freecolumn&quot; type=&quot;autoshape&quot; autoShapeType=&quot;1&quot; indent=&quot;(level-1)*(itemSingleHeight+topicLeftSpacing)&quot; indentType=&quot;1&quot;&gt;&lt;paragraphformat alignment=&quot;1&quot; /&gt;&lt;font color=&quot;#ffffff&quot; italic=&quot;1&quot; /&gt;&lt;/element&gt;&lt;element field=&quot;timeslot&quot; type=&quot;autoshape&quot; autoShapeType=&quot;1&quot;&gt;&lt;paragraphformat alignment=&quot;1&quot; /&gt;&lt;font color=&quot;#ffffff&quot; italic=&quot;1&quot; /&gt;&lt;/element&gt;&lt;element field=&quot;pageno&quot; type=&quot;autoshape&quot; autoShapeType=&quot;1&quot;&gt;&lt;paragraphformat alignment=&quot;3&quot; /&gt;&lt;font color=&quot;#ffffff&quot; italic=&quot;1&quot; /&gt;&lt;/element&gt;&lt;/case&gt;&lt;/cases&gt;&lt;!-- Elements on slide independent of items --&gt;&lt;elements&gt;&lt;!--&#10;        &lt;element type=&quot;textbox&quot; zOrder=&quot;1&quot; value=&quot;test&quot;&gt;&#10;          &lt;position left=&quot;0&quot; top=&quot;0&quot; width=&quot;30&quot; height=&quot;30&quot;/&gt;&#10;        &lt;/element&gt;&#10;      --&gt;&lt;/elements&gt;&lt;/layout&gt;&lt;/layouts&gt;&lt;contents&gt;&lt;agenda name=&quot;New Agenda&quot; title=&quot;Agenda&quot; subtitle=&quot;&quot; sizingModeId=&quot;2&quot; fontSize=&quot;22&quot; fontSizeAuto=&quot;1&quot; startTime=&quot;540&quot; timeFormatId=&quot;1&quot; startItemNo=&quot;1&quot; createSingleAgendaSlide=&quot;1&quot; createSeparatingSlides=&quot;1&quot; createBackupSlide=&quot;1&quot; layoutId=&quot;257_2&quot; createSections=&quot;0&quot; singleSlideId=&quot;c8fe68e8-b7f4-4d82-a8c1-6d6118165cc5&quot; backupSlideId=&quot;d4e55cf9-5d71-4703-b97d-2e041f557299&quot;&gt;&lt;columns&gt;&lt;column field=&quot;itemno&quot; label=&quot;No.&quot; checked=&quot;1&quot; leftSpacing=&quot;0&quot; rightSpacing=&quot;0&quot; dock=&quot;1&quot; fixedWidth=&quot;34.01575&quot; /&gt;&lt;column field=&quot;topic&quot; label=&quot;Topic&quot; leftSpacing=&quot;5&quot; rightDistribute=&quot;1&quot; dock=&quot;1&quot; rightSpacing=&quot;366.5729&quot; /&gt;&lt;column field=&quot;responsible&quot; label=&quot;Responsible&quot; visible=&quot;1&quot; checked=&quot;0&quot; leftSpacing=&quot;10&quot; rightDistribute=&quot;1&quot; dock=&quot;1&quot; rightSpacing=&quot;113.169&quot; /&gt;&lt;column field=&quot;freecolumn&quot; label=&quot;&quot; visible=&quot;1&quot; checked=&quot;0&quot; leftSpacing=&quot;10&quot; rightDistribute=&quot;1&quot; dock=&quot;1&quot; /&gt;&lt;column field=&quot;timeslot&quot; label=&quot;Time Slot&quot; visible=&quot;1&quot; checked=&quot;0&quot; leftSpacing=&quot;10&quot; rightSpacing=&quot;6&quot; dock=&quot;2&quot; /&gt;&lt;column field=&quot;pageno&quot; label=&quot;Page No.&quot; visible=&quot;1&quot; checked=&quot;0&quot; leftSpacing=&quot;10&quot; rightSpacing=&quot;6&quot; dock=&quot;2&quot; /&gt;&lt;/columns&gt;&lt;items&gt;&lt;item duration=&quot;30&quot; id=&quot;111384a1-3de5-4bb1-a6c2-ecfbc3430316&quot; parentId=&quot;&quot; level=&quot;1&quot; generateAgendaSlide=&quot;1&quot; showAgendaItem=&quot;1&quot; isBreak=&quot;0&quot; topic=&quot;Introduction&quot; agendaSlideId=&quot;fb4163aa-6b1a-4dce-9cc5-1d1244a985a6&quot; /&gt;&lt;item duration=&quot;30&quot; id=&quot;6b708321-9f21-4007-8f04-7264397c6b98&quot; parentId=&quot;&quot; level=&quot;1&quot; generateAgendaSlide=&quot;1&quot; showAgendaItem=&quot;1&quot; isBreak=&quot;0&quot; topic=&quot;Objectives and Approach&quot; agendaSlideId=&quot;23c891e5-51bf-4129-8706-27ff6c041682&quot; /&gt;&lt;item duration=&quot;30&quot; id=&quot;38651f08-25a7-4874-bff2-fce3276f47bf&quot; parentId=&quot;&quot; level=&quot;1&quot; generateAgendaSlide=&quot;1&quot; showAgendaItem=&quot;1&quot; isBreak=&quot;0&quot; topic=&quot;Materials and Methods&quot; agendaSlideId=&quot;99293b63-2f69-44ce-9984-eb8a6da1714e&quot; /&gt;&lt;item duration=&quot;30&quot; id=&quot;775d14b3-6a93-4e81-b9be-b2d97f99c003&quot; parentId=&quot;&quot; level=&quot;1&quot; generateAgendaSlide=&quot;1&quot; showAgendaItem=&quot;1&quot; isBreak=&quot;0&quot; topic=&quot;Results and discussion&quot; agendaSlideId=&quot;adabc888-933b-4073-8e97-5e9b43badeb6&quot; /&gt;&lt;item duration=&quot;30&quot; id=&quot;eb8b1095-86ef-474d-bb94-542594205bb5&quot; parentId=&quot;&quot; level=&quot;1&quot; generateAgendaSlide=&quot;1&quot; showAgendaItem=&quot;1&quot; isBreak=&quot;0&quot; topic=&quot;Conclusion and outlook&quot; agendaSlideId=&quot;31268907-af52-4a54-8a93-17e5fe54116b&quot; /&gt;&lt;/items&gt;&lt;/agenda&gt;&lt;/contents&gt;&lt;/ee4p&gt;"/>
</p:tagLst>
</file>

<file path=ppt/tags/tag10.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Topic"/>
  <p:tag name="EE4P_AGENDAWIZARD_CONTENT" val="/Materials and Methods"/>
  <p:tag name="EE4P_AGENDAWIZARD_PROPERTIES" val="140.3751/219.4306/231.4888/34.53402"/>
</p:tagLst>
</file>

<file path=ppt/tags/tag100.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Element"/>
</p:tagLst>
</file>

<file path=ppt/tags/tag101.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Topic"/>
  <p:tag name="EE4P_AGENDAWIZARD_CONTENT" val="/Conclusion and outlook"/>
  <p:tag name="EE4P_AGENDAWIZARD_PROPERTIES" val="140.3751/311.4987/231.4888/34.53402"/>
</p:tagLst>
</file>

<file path=ppt/tags/tag102.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ItemNo"/>
  <p:tag name="EE4P_AGENDAWIZARD_CONTENT" val="/5."/>
  <p:tag name="EE4P_AGENDAWIZARD_PROPERTIES" val="101.3594/311.4987/34.01575/34.53402"/>
</p:tagLst>
</file>

<file path=ppt/tags/tag103.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Element"/>
</p:tagLst>
</file>

<file path=ppt/tags/tag104.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Topic"/>
  <p:tag name="EE4P_AGENDAWIZARD_CONTENT" val="/Results and discussion"/>
  <p:tag name="EE4P_AGENDAWIZARD_PROPERTIES" val="140.3751/265.4647/231.4888/34.53402"/>
</p:tagLst>
</file>

<file path=ppt/tags/tag105.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ItemNo"/>
  <p:tag name="EE4P_AGENDAWIZARD_CONTENT" val="/4."/>
  <p:tag name="EE4P_AGENDAWIZARD_PROPERTIES" val="101.3594/265.4647/34.01575/34.53402"/>
</p:tagLst>
</file>

<file path=ppt/tags/tag106.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Element"/>
</p:tagLst>
</file>

<file path=ppt/tags/tag107.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Topic"/>
  <p:tag name="EE4P_AGENDAWIZARD_CONTENT" val="/Materials and Methods"/>
  <p:tag name="EE4P_AGENDAWIZARD_PROPERTIES" val="140.3751/219.4306/231.4888/34.53402"/>
</p:tagLst>
</file>

<file path=ppt/tags/tag108.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ItemNo"/>
  <p:tag name="EE4P_AGENDAWIZARD_CONTENT" val="/3."/>
  <p:tag name="EE4P_AGENDAWIZARD_PROPERTIES" val="101.3594/219.4306/34.01575/34.53402"/>
</p:tagLst>
</file>

<file path=ppt/tags/tag109.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Element"/>
</p:tagLst>
</file>

<file path=ppt/tags/tag11.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ItemNo"/>
  <p:tag name="EE4P_AGENDAWIZARD_CONTENT" val="/3."/>
  <p:tag name="EE4P_AGENDAWIZARD_PROPERTIES" val="101.3594/219.4306/34.01575/34.53402"/>
</p:tagLst>
</file>

<file path=ppt/tags/tag110.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Topic"/>
  <p:tag name="EE4P_AGENDAWIZARD_CONTENT" val="/Objectives and Approach"/>
  <p:tag name="EE4P_AGENDAWIZARD_PROPERTIES" val="140.3751/173.3966/231.4888/34.53402"/>
</p:tagLst>
</file>

<file path=ppt/tags/tag111.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ItemNo"/>
  <p:tag name="EE4P_AGENDAWIZARD_CONTENT" val="/2."/>
  <p:tag name="EE4P_AGENDAWIZARD_PROPERTIES" val="101.3594/173.3966/34.01575/34.53402"/>
</p:tagLst>
</file>

<file path=ppt/tags/tag112.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Element"/>
</p:tagLst>
</file>

<file path=ppt/tags/tag113.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Topic"/>
  <p:tag name="EE4P_AGENDAWIZARD_CONTENT" val="/Introduction"/>
  <p:tag name="EE4P_AGENDAWIZARD_PROPERTIES" val="140.3751/127.3626/231.4888/34.53402"/>
</p:tagLst>
</file>

<file path=ppt/tags/tag114.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ItemNo"/>
  <p:tag name="EE4P_AGENDAWIZARD_CONTENT" val="/1."/>
  <p:tag name="EE4P_AGENDAWIZARD_PROPERTIES" val="101.3594/127.3626/34.01575/34.53402"/>
</p:tagLst>
</file>

<file path=ppt/tags/tag115.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116.xml><?xml version="1.0" encoding="utf-8"?>
<p:tagLst xmlns:a="http://schemas.openxmlformats.org/drawingml/2006/main" xmlns:r="http://schemas.openxmlformats.org/officeDocument/2006/relationships" xmlns:p="http://schemas.openxmlformats.org/presentationml/2006/main">
  <p:tag name="EE4P_SLIDEID" val="d4e55cf9-5d71-4703-b97d-2e041f557299"/>
</p:tagLst>
</file>

<file path=ppt/tags/tag117.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12.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Element"/>
</p:tagLst>
</file>

<file path=ppt/tags/tag13.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Topic"/>
  <p:tag name="EE4P_AGENDAWIZARD_CONTENT" val="/Objectives and Approach"/>
  <p:tag name="EE4P_AGENDAWIZARD_PROPERTIES" val="140.3751/173.3966/231.4888/34.53402"/>
</p:tagLst>
</file>

<file path=ppt/tags/tag14.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ItemNo"/>
  <p:tag name="EE4P_AGENDAWIZARD_CONTENT" val="/2."/>
  <p:tag name="EE4P_AGENDAWIZARD_PROPERTIES" val="101.3594/173.3966/34.01575/34.53402"/>
</p:tagLst>
</file>

<file path=ppt/tags/tag15.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Element"/>
</p:tagLst>
</file>

<file path=ppt/tags/tag16.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Topic"/>
  <p:tag name="EE4P_AGENDAWIZARD_CONTENT" val="/Introduction"/>
  <p:tag name="EE4P_AGENDAWIZARD_PROPERTIES" val="140.3751/127.3626/231.4888/34.53402"/>
</p:tagLst>
</file>

<file path=ppt/tags/tag17.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ItemNo"/>
  <p:tag name="EE4P_AGENDAWIZARD_CONTENT" val="/1."/>
  <p:tag name="EE4P_AGENDAWIZARD_PROPERTIES" val="101.3594/127.3626/34.01575/34.53402"/>
</p:tagLst>
</file>

<file path=ppt/tags/tag18.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19.xml><?xml version="1.0" encoding="utf-8"?>
<p:tagLst xmlns:a="http://schemas.openxmlformats.org/drawingml/2006/main" xmlns:r="http://schemas.openxmlformats.org/officeDocument/2006/relationships" xmlns:p="http://schemas.openxmlformats.org/presentationml/2006/main">
  <p:tag name="EE4P_SLIDEID" val="fb4163aa-6b1a-4dce-9cc5-1d1244a985a6"/>
</p:tagLst>
</file>

<file path=ppt/tags/tag2.xml><?xml version="1.0" encoding="utf-8"?>
<p:tagLst xmlns:a="http://schemas.openxmlformats.org/drawingml/2006/main" xmlns:r="http://schemas.openxmlformats.org/officeDocument/2006/relationships" xmlns:p="http://schemas.openxmlformats.org/presentationml/2006/main">
  <p:tag name="EE4P_SLIDEID" val="c8fe68e8-b7f4-4d82-a8c1-6d6118165cc5"/>
</p:tagLst>
</file>

<file path=ppt/tags/tag20.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Element"/>
</p:tagLst>
</file>

<file path=ppt/tags/tag21.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Topic"/>
  <p:tag name="EE4P_AGENDAWIZARD_CONTENT" val="/Conclusion and outlook"/>
  <p:tag name="EE4P_AGENDAWIZARD_PROPERTIES" val="140.3751/311.4987/231.4888/34.53402"/>
</p:tagLst>
</file>

<file path=ppt/tags/tag22.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ItemNo"/>
  <p:tag name="EE4P_AGENDAWIZARD_CONTENT" val="/5."/>
  <p:tag name="EE4P_AGENDAWIZARD_PROPERTIES" val="101.3594/311.4987/34.01575/34.53402"/>
</p:tagLst>
</file>

<file path=ppt/tags/tag23.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Element"/>
</p:tagLst>
</file>

<file path=ppt/tags/tag24.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Topic"/>
  <p:tag name="EE4P_AGENDAWIZARD_CONTENT" val="/Results and discussion"/>
  <p:tag name="EE4P_AGENDAWIZARD_PROPERTIES" val="140.3751/265.4647/231.4888/34.53402"/>
</p:tagLst>
</file>

<file path=ppt/tags/tag25.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ItemNo"/>
  <p:tag name="EE4P_AGENDAWIZARD_CONTENT" val="/4."/>
  <p:tag name="EE4P_AGENDAWIZARD_PROPERTIES" val="101.3594/265.4647/34.01575/34.53402"/>
</p:tagLst>
</file>

<file path=ppt/tags/tag26.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Element"/>
</p:tagLst>
</file>

<file path=ppt/tags/tag27.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Topic"/>
  <p:tag name="EE4P_AGENDAWIZARD_CONTENT" val="/Materials and Methods"/>
  <p:tag name="EE4P_AGENDAWIZARD_PROPERTIES" val="140.3751/219.4306/231.4888/34.53402"/>
</p:tagLst>
</file>

<file path=ppt/tags/tag28.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ItemNo"/>
  <p:tag name="EE4P_AGENDAWIZARD_CONTENT" val="/3."/>
  <p:tag name="EE4P_AGENDAWIZARD_PROPERTIES" val="101.3594/219.4306/34.01575/34.53402"/>
</p:tagLst>
</file>

<file path=ppt/tags/tag29.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Element"/>
</p:tagLst>
</file>

<file path=ppt/tags/tag30.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Topic"/>
  <p:tag name="EE4P_AGENDAWIZARD_CONTENT" val="/Objectives and Approach"/>
  <p:tag name="EE4P_AGENDAWIZARD_PROPERTIES" val="140.3751/173.3966/231.4888/34.53402"/>
</p:tagLst>
</file>

<file path=ppt/tags/tag31.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ItemNo"/>
  <p:tag name="EE4P_AGENDAWIZARD_CONTENT" val="/2."/>
  <p:tag name="EE4P_AGENDAWIZARD_PROPERTIES" val="101.3594/173.3966/34.01575/34.53402"/>
</p:tagLst>
</file>

<file path=ppt/tags/tag32.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Element"/>
</p:tagLst>
</file>

<file path=ppt/tags/tag33.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Topic"/>
  <p:tag name="EE4P_AGENDAWIZARD_CONTENT" val="/Introduction"/>
  <p:tag name="EE4P_AGENDAWIZARD_PROPERTIES" val="140.3751/127.3626/231.4888/34.53402"/>
</p:tagLst>
</file>

<file path=ppt/tags/tag34.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ItemNo"/>
  <p:tag name="EE4P_AGENDAWIZARD_CONTENT" val="/1."/>
  <p:tag name="EE4P_AGENDAWIZARD_PROPERTIES" val="101.3594/127.3626/34.01575/34.53402"/>
</p:tagLst>
</file>

<file path=ppt/tags/tag35.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36.xml><?xml version="1.0" encoding="utf-8"?>
<p:tagLst xmlns:a="http://schemas.openxmlformats.org/drawingml/2006/main" xmlns:r="http://schemas.openxmlformats.org/officeDocument/2006/relationships" xmlns:p="http://schemas.openxmlformats.org/presentationml/2006/main">
  <p:tag name="EE4P_TEMPLATESTYLE" val="13"/>
</p:tagLst>
</file>

<file path=ppt/tags/tag37.xml><?xml version="1.0" encoding="utf-8"?>
<p:tagLst xmlns:a="http://schemas.openxmlformats.org/drawingml/2006/main" xmlns:r="http://schemas.openxmlformats.org/officeDocument/2006/relationships" xmlns:p="http://schemas.openxmlformats.org/presentationml/2006/main">
  <p:tag name="EE4P_TEMPLATESTYLE" val="13"/>
</p:tagLst>
</file>

<file path=ppt/tags/tag38.xml><?xml version="1.0" encoding="utf-8"?>
<p:tagLst xmlns:a="http://schemas.openxmlformats.org/drawingml/2006/main" xmlns:r="http://schemas.openxmlformats.org/officeDocument/2006/relationships" xmlns:p="http://schemas.openxmlformats.org/presentationml/2006/main">
  <p:tag name="EE4P_TEMPLATESTYLE" val="3"/>
</p:tagLst>
</file>

<file path=ppt/tags/tag39.xml><?xml version="1.0" encoding="utf-8"?>
<p:tagLst xmlns:a="http://schemas.openxmlformats.org/drawingml/2006/main" xmlns:r="http://schemas.openxmlformats.org/officeDocument/2006/relationships" xmlns:p="http://schemas.openxmlformats.org/presentationml/2006/main">
  <p:tag name="EE4P_TEMPLATESTYLE" val="13"/>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Topic"/>
  <p:tag name="EE4P_AGENDAWIZARD_CONTENT" val="/Conclusion and outlook"/>
  <p:tag name="EE4P_AGENDAWIZARD_PROPERTIES" val="140.3751/311.4987/231.4888/34.53402"/>
</p:tagLst>
</file>

<file path=ppt/tags/tag40.xml><?xml version="1.0" encoding="utf-8"?>
<p:tagLst xmlns:a="http://schemas.openxmlformats.org/drawingml/2006/main" xmlns:r="http://schemas.openxmlformats.org/officeDocument/2006/relationships" xmlns:p="http://schemas.openxmlformats.org/presentationml/2006/main">
  <p:tag name="EE4P_TEMPLATESTYLE" val="13"/>
</p:tagLst>
</file>

<file path=ppt/tags/tag41.xml><?xml version="1.0" encoding="utf-8"?>
<p:tagLst xmlns:a="http://schemas.openxmlformats.org/drawingml/2006/main" xmlns:r="http://schemas.openxmlformats.org/officeDocument/2006/relationships" xmlns:p="http://schemas.openxmlformats.org/presentationml/2006/main">
  <p:tag name="EE4P_TEMPLATESTYLE" val="3"/>
</p:tagLst>
</file>

<file path=ppt/tags/tag42.xml><?xml version="1.0" encoding="utf-8"?>
<p:tagLst xmlns:a="http://schemas.openxmlformats.org/drawingml/2006/main" xmlns:r="http://schemas.openxmlformats.org/officeDocument/2006/relationships" xmlns:p="http://schemas.openxmlformats.org/presentationml/2006/main">
  <p:tag name="EE4P_TEMPLATESTYLE" val="13"/>
</p:tagLst>
</file>

<file path=ppt/tags/tag43.xml><?xml version="1.0" encoding="utf-8"?>
<p:tagLst xmlns:a="http://schemas.openxmlformats.org/drawingml/2006/main" xmlns:r="http://schemas.openxmlformats.org/officeDocument/2006/relationships" xmlns:p="http://schemas.openxmlformats.org/presentationml/2006/main">
  <p:tag name="EE4P_TEMPLATESTYLE" val="13"/>
</p:tagLst>
</file>

<file path=ppt/tags/tag44.xml><?xml version="1.0" encoding="utf-8"?>
<p:tagLst xmlns:a="http://schemas.openxmlformats.org/drawingml/2006/main" xmlns:r="http://schemas.openxmlformats.org/officeDocument/2006/relationships" xmlns:p="http://schemas.openxmlformats.org/presentationml/2006/main">
  <p:tag name="EE4P_TEMPLATESTYLE" val="3"/>
</p:tagLst>
</file>

<file path=ppt/tags/tag45.xml><?xml version="1.0" encoding="utf-8"?>
<p:tagLst xmlns:a="http://schemas.openxmlformats.org/drawingml/2006/main" xmlns:r="http://schemas.openxmlformats.org/officeDocument/2006/relationships" xmlns:p="http://schemas.openxmlformats.org/presentationml/2006/main">
  <p:tag name="EE4P_TEMPLATESTYLE" val="13"/>
</p:tagLst>
</file>

<file path=ppt/tags/tag46.xml><?xml version="1.0" encoding="utf-8"?>
<p:tagLst xmlns:a="http://schemas.openxmlformats.org/drawingml/2006/main" xmlns:r="http://schemas.openxmlformats.org/officeDocument/2006/relationships" xmlns:p="http://schemas.openxmlformats.org/presentationml/2006/main">
  <p:tag name="EE4P_TEMPLATESTYLE" val="13"/>
</p:tagLst>
</file>

<file path=ppt/tags/tag47.xml><?xml version="1.0" encoding="utf-8"?>
<p:tagLst xmlns:a="http://schemas.openxmlformats.org/drawingml/2006/main" xmlns:r="http://schemas.openxmlformats.org/officeDocument/2006/relationships" xmlns:p="http://schemas.openxmlformats.org/presentationml/2006/main">
  <p:tag name="EE4P_TEMPLATESTYLE" val="3"/>
</p:tagLst>
</file>

<file path=ppt/tags/tag48.xml><?xml version="1.0" encoding="utf-8"?>
<p:tagLst xmlns:a="http://schemas.openxmlformats.org/drawingml/2006/main" xmlns:r="http://schemas.openxmlformats.org/officeDocument/2006/relationships" xmlns:p="http://schemas.openxmlformats.org/presentationml/2006/main">
  <p:tag name="EE4P_SLIDEID" val="23c891e5-51bf-4129-8706-27ff6c041682"/>
</p:tagLst>
</file>

<file path=ppt/tags/tag49.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ItemNo"/>
  <p:tag name="EE4P_AGENDAWIZARD_CONTENT" val="/5."/>
  <p:tag name="EE4P_AGENDAWIZARD_PROPERTIES" val="101.3594/311.4987/34.01575/34.53402"/>
</p:tagLst>
</file>

<file path=ppt/tags/tag50.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Topic"/>
  <p:tag name="EE4P_AGENDAWIZARD_CONTENT" val="/Conclusion and outlook"/>
  <p:tag name="EE4P_AGENDAWIZARD_PROPERTIES" val="140.3751/311.4987/231.4888/34.53402"/>
</p:tagLst>
</file>

<file path=ppt/tags/tag51.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ItemNo"/>
  <p:tag name="EE4P_AGENDAWIZARD_CONTENT" val="/5."/>
  <p:tag name="EE4P_AGENDAWIZARD_PROPERTIES" val="101.3594/311.4987/34.01575/34.53402"/>
</p:tagLst>
</file>

<file path=ppt/tags/tag52.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Element"/>
</p:tagLst>
</file>

<file path=ppt/tags/tag53.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Topic"/>
  <p:tag name="EE4P_AGENDAWIZARD_CONTENT" val="/Results and discussion"/>
  <p:tag name="EE4P_AGENDAWIZARD_PROPERTIES" val="140.3751/265.4647/231.4888/34.53402"/>
</p:tagLst>
</file>

<file path=ppt/tags/tag54.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ItemNo"/>
  <p:tag name="EE4P_AGENDAWIZARD_CONTENT" val="/4."/>
  <p:tag name="EE4P_AGENDAWIZARD_PROPERTIES" val="101.3594/265.4647/34.01575/34.53402"/>
</p:tagLst>
</file>

<file path=ppt/tags/tag55.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Element"/>
</p:tagLst>
</file>

<file path=ppt/tags/tag56.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Topic"/>
  <p:tag name="EE4P_AGENDAWIZARD_CONTENT" val="/Materials and Methods"/>
  <p:tag name="EE4P_AGENDAWIZARD_PROPERTIES" val="140.3751/219.4306/231.4888/34.53402"/>
</p:tagLst>
</file>

<file path=ppt/tags/tag57.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ItemNo"/>
  <p:tag name="EE4P_AGENDAWIZARD_CONTENT" val="/3."/>
  <p:tag name="EE4P_AGENDAWIZARD_PROPERTIES" val="101.3594/219.4306/34.01575/34.53402"/>
</p:tagLst>
</file>

<file path=ppt/tags/tag58.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Element"/>
</p:tagLst>
</file>

<file path=ppt/tags/tag59.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Topic"/>
  <p:tag name="EE4P_AGENDAWIZARD_CONTENT" val="/Objectives and Approach"/>
  <p:tag name="EE4P_AGENDAWIZARD_PROPERTIES" val="140.3751/173.3966/231.4888/34.53402"/>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Element"/>
</p:tagLst>
</file>

<file path=ppt/tags/tag60.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ItemNo"/>
  <p:tag name="EE4P_AGENDAWIZARD_CONTENT" val="/2."/>
  <p:tag name="EE4P_AGENDAWIZARD_PROPERTIES" val="101.3594/173.3966/34.01575/34.53402"/>
</p:tagLst>
</file>

<file path=ppt/tags/tag61.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Element"/>
</p:tagLst>
</file>

<file path=ppt/tags/tag62.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Topic"/>
  <p:tag name="EE4P_AGENDAWIZARD_CONTENT" val="/Introduction"/>
  <p:tag name="EE4P_AGENDAWIZARD_PROPERTIES" val="140.3751/127.3626/231.4888/34.53402"/>
</p:tagLst>
</file>

<file path=ppt/tags/tag63.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ItemNo"/>
  <p:tag name="EE4P_AGENDAWIZARD_CONTENT" val="/1."/>
  <p:tag name="EE4P_AGENDAWIZARD_PROPERTIES" val="101.3594/127.3626/34.01575/34.53402"/>
</p:tagLst>
</file>

<file path=ppt/tags/tag64.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65.xml><?xml version="1.0" encoding="utf-8"?>
<p:tagLst xmlns:a="http://schemas.openxmlformats.org/drawingml/2006/main" xmlns:r="http://schemas.openxmlformats.org/officeDocument/2006/relationships" xmlns:p="http://schemas.openxmlformats.org/presentationml/2006/main">
  <p:tag name="EE4P_SLIDEID" val="99293b63-2f69-44ce-9984-eb8a6da1714e"/>
</p:tagLst>
</file>

<file path=ppt/tags/tag66.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Element"/>
</p:tagLst>
</file>

<file path=ppt/tags/tag67.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Topic"/>
  <p:tag name="EE4P_AGENDAWIZARD_CONTENT" val="/Conclusion and outlook"/>
  <p:tag name="EE4P_AGENDAWIZARD_PROPERTIES" val="140.3751/311.4987/231.4888/34.53402"/>
</p:tagLst>
</file>

<file path=ppt/tags/tag68.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ItemNo"/>
  <p:tag name="EE4P_AGENDAWIZARD_CONTENT" val="/5."/>
  <p:tag name="EE4P_AGENDAWIZARD_PROPERTIES" val="101.3594/311.4987/34.01575/34.53402"/>
</p:tagLst>
</file>

<file path=ppt/tags/tag69.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Topic"/>
  <p:tag name="EE4P_AGENDAWIZARD_CONTENT" val="/Results and discussion"/>
  <p:tag name="EE4P_AGENDAWIZARD_PROPERTIES" val="140.3751/265.4647/231.4888/34.53402"/>
</p:tagLst>
</file>

<file path=ppt/tags/tag70.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Topic"/>
  <p:tag name="EE4P_AGENDAWIZARD_CONTENT" val="/Results and discussion"/>
  <p:tag name="EE4P_AGENDAWIZARD_PROPERTIES" val="140.3751/265.4647/231.4888/34.53402"/>
</p:tagLst>
</file>

<file path=ppt/tags/tag71.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ItemNo"/>
  <p:tag name="EE4P_AGENDAWIZARD_CONTENT" val="/4."/>
  <p:tag name="EE4P_AGENDAWIZARD_PROPERTIES" val="101.3594/265.4647/34.01575/34.53402"/>
</p:tagLst>
</file>

<file path=ppt/tags/tag72.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Element"/>
</p:tagLst>
</file>

<file path=ppt/tags/tag73.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Topic"/>
  <p:tag name="EE4P_AGENDAWIZARD_CONTENT" val="/Materials and Methods"/>
  <p:tag name="EE4P_AGENDAWIZARD_PROPERTIES" val="140.3751/219.4306/231.4888/34.53402"/>
</p:tagLst>
</file>

<file path=ppt/tags/tag74.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ItemNo"/>
  <p:tag name="EE4P_AGENDAWIZARD_CONTENT" val="/3."/>
  <p:tag name="EE4P_AGENDAWIZARD_PROPERTIES" val="101.3594/219.4306/34.01575/34.53402"/>
</p:tagLst>
</file>

<file path=ppt/tags/tag75.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Element"/>
</p:tagLst>
</file>

<file path=ppt/tags/tag76.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Topic"/>
  <p:tag name="EE4P_AGENDAWIZARD_CONTENT" val="/Objectives and Approach"/>
  <p:tag name="EE4P_AGENDAWIZARD_PROPERTIES" val="140.3751/173.3966/231.4888/34.53402"/>
</p:tagLst>
</file>

<file path=ppt/tags/tag77.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ItemNo"/>
  <p:tag name="EE4P_AGENDAWIZARD_CONTENT" val="/2."/>
  <p:tag name="EE4P_AGENDAWIZARD_PROPERTIES" val="101.3594/173.3966/34.01575/34.53402"/>
</p:tagLst>
</file>

<file path=ppt/tags/tag78.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Element"/>
</p:tagLst>
</file>

<file path=ppt/tags/tag79.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Topic"/>
  <p:tag name="EE4P_AGENDAWIZARD_CONTENT" val="/Introduction"/>
  <p:tag name="EE4P_AGENDAWIZARD_PROPERTIES" val="140.3751/127.3626/231.4888/34.53402"/>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ItemNo"/>
  <p:tag name="EE4P_AGENDAWIZARD_CONTENT" val="/4."/>
  <p:tag name="EE4P_AGENDAWIZARD_PROPERTIES" val="101.3594/265.4647/34.01575/34.53402"/>
</p:tagLst>
</file>

<file path=ppt/tags/tag80.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ItemNo"/>
  <p:tag name="EE4P_AGENDAWIZARD_CONTENT" val="/1."/>
  <p:tag name="EE4P_AGENDAWIZARD_PROPERTIES" val="101.3594/127.3626/34.01575/34.53402"/>
</p:tagLst>
</file>

<file path=ppt/tags/tag81.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82.xml><?xml version="1.0" encoding="utf-8"?>
<p:tagLst xmlns:a="http://schemas.openxmlformats.org/drawingml/2006/main" xmlns:r="http://schemas.openxmlformats.org/officeDocument/2006/relationships" xmlns:p="http://schemas.openxmlformats.org/presentationml/2006/main">
  <p:tag name="EE4P_SLIDEID" val="adabc888-933b-4073-8e97-5e9b43badeb6"/>
</p:tagLst>
</file>

<file path=ppt/tags/tag83.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Element"/>
</p:tagLst>
</file>

<file path=ppt/tags/tag84.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Topic"/>
  <p:tag name="EE4P_AGENDAWIZARD_CONTENT" val="/Conclusion and outlook"/>
  <p:tag name="EE4P_AGENDAWIZARD_PROPERTIES" val="140.3751/311.4987/231.4888/34.53402"/>
</p:tagLst>
</file>

<file path=ppt/tags/tag85.xml><?xml version="1.0" encoding="utf-8"?>
<p:tagLst xmlns:a="http://schemas.openxmlformats.org/drawingml/2006/main" xmlns:r="http://schemas.openxmlformats.org/officeDocument/2006/relationships" xmlns:p="http://schemas.openxmlformats.org/presentationml/2006/main">
  <p:tag name="EE4P_AGENDAWIZARD" val="item_31268907-af52-4a54-8a93-17e5fe54116b_ItemNo"/>
  <p:tag name="EE4P_AGENDAWIZARD_CONTENT" val="/5."/>
  <p:tag name="EE4P_AGENDAWIZARD_PROPERTIES" val="101.3594/311.4987/34.01575/34.53402"/>
</p:tagLst>
</file>

<file path=ppt/tags/tag86.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Element"/>
</p:tagLst>
</file>

<file path=ppt/tags/tag87.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Topic"/>
  <p:tag name="EE4P_AGENDAWIZARD_CONTENT" val="/Results and discussion"/>
  <p:tag name="EE4P_AGENDAWIZARD_PROPERTIES" val="140.3751/265.4647/231.4888/34.53402"/>
</p:tagLst>
</file>

<file path=ppt/tags/tag88.xml><?xml version="1.0" encoding="utf-8"?>
<p:tagLst xmlns:a="http://schemas.openxmlformats.org/drawingml/2006/main" xmlns:r="http://schemas.openxmlformats.org/officeDocument/2006/relationships" xmlns:p="http://schemas.openxmlformats.org/presentationml/2006/main">
  <p:tag name="EE4P_AGENDAWIZARD" val="item_adabc888-933b-4073-8e97-5e9b43badeb6_ItemNo"/>
  <p:tag name="EE4P_AGENDAWIZARD_CONTENT" val="/4."/>
  <p:tag name="EE4P_AGENDAWIZARD_PROPERTIES" val="101.3594/265.4647/34.01575/34.53402"/>
</p:tagLst>
</file>

<file path=ppt/tags/tag89.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Element"/>
</p:tagLst>
</file>

<file path=ppt/tags/tag9.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Element"/>
</p:tagLst>
</file>

<file path=ppt/tags/tag90.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Topic"/>
  <p:tag name="EE4P_AGENDAWIZARD_CONTENT" val="/Materials and Methods"/>
  <p:tag name="EE4P_AGENDAWIZARD_PROPERTIES" val="140.3751/219.4306/231.4888/34.53402"/>
</p:tagLst>
</file>

<file path=ppt/tags/tag91.xml><?xml version="1.0" encoding="utf-8"?>
<p:tagLst xmlns:a="http://schemas.openxmlformats.org/drawingml/2006/main" xmlns:r="http://schemas.openxmlformats.org/officeDocument/2006/relationships" xmlns:p="http://schemas.openxmlformats.org/presentationml/2006/main">
  <p:tag name="EE4P_AGENDAWIZARD" val="item_99293b63-2f69-44ce-9984-eb8a6da1714e_ItemNo"/>
  <p:tag name="EE4P_AGENDAWIZARD_CONTENT" val="/3."/>
  <p:tag name="EE4P_AGENDAWIZARD_PROPERTIES" val="101.3594/219.4306/34.01575/34.53402"/>
</p:tagLst>
</file>

<file path=ppt/tags/tag92.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Element"/>
</p:tagLst>
</file>

<file path=ppt/tags/tag93.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Topic"/>
  <p:tag name="EE4P_AGENDAWIZARD_CONTENT" val="/Objectives and Approach"/>
  <p:tag name="EE4P_AGENDAWIZARD_PROPERTIES" val="140.3751/173.3966/231.4888/34.53402"/>
</p:tagLst>
</file>

<file path=ppt/tags/tag94.xml><?xml version="1.0" encoding="utf-8"?>
<p:tagLst xmlns:a="http://schemas.openxmlformats.org/drawingml/2006/main" xmlns:r="http://schemas.openxmlformats.org/officeDocument/2006/relationships" xmlns:p="http://schemas.openxmlformats.org/presentationml/2006/main">
  <p:tag name="EE4P_AGENDAWIZARD" val="item_23c891e5-51bf-4129-8706-27ff6c041682_ItemNo"/>
  <p:tag name="EE4P_AGENDAWIZARD_CONTENT" val="/2."/>
  <p:tag name="EE4P_AGENDAWIZARD_PROPERTIES" val="101.3594/173.3966/34.01575/34.53402"/>
</p:tagLst>
</file>

<file path=ppt/tags/tag95.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Element"/>
</p:tagLst>
</file>

<file path=ppt/tags/tag96.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Topic"/>
  <p:tag name="EE4P_AGENDAWIZARD_CONTENT" val="/Introduction"/>
  <p:tag name="EE4P_AGENDAWIZARD_PROPERTIES" val="140.3751/127.3626/231.4888/34.53402"/>
</p:tagLst>
</file>

<file path=ppt/tags/tag97.xml><?xml version="1.0" encoding="utf-8"?>
<p:tagLst xmlns:a="http://schemas.openxmlformats.org/drawingml/2006/main" xmlns:r="http://schemas.openxmlformats.org/officeDocument/2006/relationships" xmlns:p="http://schemas.openxmlformats.org/presentationml/2006/main">
  <p:tag name="EE4P_AGENDAWIZARD" val="item_fb4163aa-6b1a-4dce-9cc5-1d1244a985a6_ItemNo"/>
  <p:tag name="EE4P_AGENDAWIZARD_CONTENT" val="/1."/>
  <p:tag name="EE4P_AGENDAWIZARD_PROPERTIES" val="101.3594/127.3626/34.01575/34.53402"/>
</p:tagLst>
</file>

<file path=ppt/tags/tag98.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99.xml><?xml version="1.0" encoding="utf-8"?>
<p:tagLst xmlns:a="http://schemas.openxmlformats.org/drawingml/2006/main" xmlns:r="http://schemas.openxmlformats.org/officeDocument/2006/relationships" xmlns:p="http://schemas.openxmlformats.org/presentationml/2006/main">
  <p:tag name="EE4P_SLIDEID" val="31268907-af52-4a54-8a93-17e5fe54116b"/>
</p:tagLst>
</file>

<file path=ppt/theme/theme1.xml><?xml version="1.0" encoding="utf-8"?>
<a:theme xmlns:a="http://schemas.openxmlformats.org/drawingml/2006/main" name="Tema do Office">
  <a:themeElements>
    <a:clrScheme name="Tema do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569</TotalTime>
  <Words>8663</Words>
  <Application>Microsoft Office PowerPoint</Application>
  <PresentationFormat>Personalizar</PresentationFormat>
  <Paragraphs>322</Paragraphs>
  <Slides>37</Slides>
  <Notes>30</Notes>
  <HiddenSlides>13</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37</vt:i4>
      </vt:variant>
    </vt:vector>
  </HeadingPairs>
  <TitlesOfParts>
    <vt:vector size="45" baseType="lpstr">
      <vt:lpstr>Arial</vt:lpstr>
      <vt:lpstr>Calibri</vt:lpstr>
      <vt:lpstr>CMB10</vt:lpstr>
      <vt:lpstr>CMR12</vt:lpstr>
      <vt:lpstr>CMTI12</vt:lpstr>
      <vt:lpstr>Noto Sans Symbols</vt:lpstr>
      <vt:lpstr>SFRM1200</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Ivan de Souza Rehder</dc:creator>
  <cp:lastModifiedBy>Ivan de Souza Rehder</cp:lastModifiedBy>
  <cp:revision>9</cp:revision>
  <dcterms:modified xsi:type="dcterms:W3CDTF">2022-07-21T20:43:04Z</dcterms:modified>
</cp:coreProperties>
</file>