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86" r:id="rId3"/>
    <p:sldId id="256" r:id="rId4"/>
    <p:sldId id="257" r:id="rId5"/>
    <p:sldId id="258" r:id="rId6"/>
    <p:sldId id="260" r:id="rId7"/>
    <p:sldId id="305" r:id="rId8"/>
    <p:sldId id="300" r:id="rId9"/>
    <p:sldId id="303" r:id="rId10"/>
    <p:sldId id="299" r:id="rId11"/>
    <p:sldId id="301"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62" r:id="rId25"/>
    <p:sldId id="263" r:id="rId26"/>
    <p:sldId id="306" r:id="rId27"/>
    <p:sldId id="25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78C958A-7B1A-474B-86A6-B5E268114D13}" type="datetimeFigureOut">
              <a:rPr lang="es-GT" smtClean="0"/>
              <a:t>9/03/2023</a:t>
            </a:fld>
            <a:endParaRPr lang="es-GT"/>
          </a:p>
        </p:txBody>
      </p:sp>
      <p:sp>
        <p:nvSpPr>
          <p:cNvPr id="5" name="Footer Placeholder 4"/>
          <p:cNvSpPr>
            <a:spLocks noGrp="1"/>
          </p:cNvSpPr>
          <p:nvPr>
            <p:ph type="ftr" sz="quarter" idx="11"/>
          </p:nvPr>
        </p:nvSpPr>
        <p:spPr/>
        <p:txBody>
          <a:bodyPr/>
          <a:lstStyle/>
          <a:p>
            <a:endParaRPr lang="es-GT"/>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729205F-59F7-4E00-AAE4-85355B83C328}" type="slidenum">
              <a:rPr lang="es-GT" smtClean="0"/>
              <a:t>‹Nº›</a:t>
            </a:fld>
            <a:endParaRPr lang="es-GT"/>
          </a:p>
        </p:txBody>
      </p:sp>
    </p:spTree>
    <p:extLst>
      <p:ext uri="{BB962C8B-B14F-4D97-AF65-F5344CB8AC3E}">
        <p14:creationId xmlns:p14="http://schemas.microsoft.com/office/powerpoint/2010/main" val="1948044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78C958A-7B1A-474B-86A6-B5E268114D13}" type="datetimeFigureOut">
              <a:rPr lang="es-GT" smtClean="0"/>
              <a:t>9/03/2023</a:t>
            </a:fld>
            <a:endParaRPr lang="es-GT"/>
          </a:p>
        </p:txBody>
      </p:sp>
      <p:sp>
        <p:nvSpPr>
          <p:cNvPr id="5" name="Footer Placeholder 4"/>
          <p:cNvSpPr>
            <a:spLocks noGrp="1"/>
          </p:cNvSpPr>
          <p:nvPr>
            <p:ph type="ftr" sz="quarter" idx="11"/>
          </p:nvPr>
        </p:nvSpPr>
        <p:spPr/>
        <p:txBody>
          <a:bodyPr/>
          <a:lstStyle/>
          <a:p>
            <a:endParaRPr lang="es-G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29205F-59F7-4E00-AAE4-85355B83C328}" type="slidenum">
              <a:rPr lang="es-GT" smtClean="0"/>
              <a:t>‹Nº›</a:t>
            </a:fld>
            <a:endParaRPr lang="es-GT"/>
          </a:p>
        </p:txBody>
      </p:sp>
    </p:spTree>
    <p:extLst>
      <p:ext uri="{BB962C8B-B14F-4D97-AF65-F5344CB8AC3E}">
        <p14:creationId xmlns:p14="http://schemas.microsoft.com/office/powerpoint/2010/main" val="452065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78C958A-7B1A-474B-86A6-B5E268114D13}" type="datetimeFigureOut">
              <a:rPr lang="es-GT" smtClean="0"/>
              <a:t>9/03/2023</a:t>
            </a:fld>
            <a:endParaRPr lang="es-GT"/>
          </a:p>
        </p:txBody>
      </p:sp>
      <p:sp>
        <p:nvSpPr>
          <p:cNvPr id="5" name="Footer Placeholder 4"/>
          <p:cNvSpPr>
            <a:spLocks noGrp="1"/>
          </p:cNvSpPr>
          <p:nvPr>
            <p:ph type="ftr" sz="quarter" idx="11"/>
          </p:nvPr>
        </p:nvSpPr>
        <p:spPr/>
        <p:txBody>
          <a:bodyPr/>
          <a:lstStyle/>
          <a:p>
            <a:endParaRPr lang="es-G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29205F-59F7-4E00-AAE4-85355B83C328}" type="slidenum">
              <a:rPr lang="es-GT" smtClean="0"/>
              <a:t>‹Nº›</a:t>
            </a:fld>
            <a:endParaRPr lang="es-G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95613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978C958A-7B1A-474B-86A6-B5E268114D13}" type="datetimeFigureOut">
              <a:rPr lang="es-GT" smtClean="0"/>
              <a:t>9/03/2023</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29205F-59F7-4E00-AAE4-85355B83C328}" type="slidenum">
              <a:rPr lang="es-GT" smtClean="0"/>
              <a:t>‹Nº›</a:t>
            </a:fld>
            <a:endParaRPr lang="es-GT"/>
          </a:p>
        </p:txBody>
      </p:sp>
    </p:spTree>
    <p:extLst>
      <p:ext uri="{BB962C8B-B14F-4D97-AF65-F5344CB8AC3E}">
        <p14:creationId xmlns:p14="http://schemas.microsoft.com/office/powerpoint/2010/main" val="1159646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978C958A-7B1A-474B-86A6-B5E268114D13}" type="datetimeFigureOut">
              <a:rPr lang="es-GT" smtClean="0"/>
              <a:t>9/03/2023</a:t>
            </a:fld>
            <a:endParaRPr lang="es-GT"/>
          </a:p>
        </p:txBody>
      </p:sp>
      <p:sp>
        <p:nvSpPr>
          <p:cNvPr id="6" name="Footer Placeholder 5"/>
          <p:cNvSpPr>
            <a:spLocks noGrp="1"/>
          </p:cNvSpPr>
          <p:nvPr>
            <p:ph type="ftr" sz="quarter" idx="11"/>
          </p:nvPr>
        </p:nvSpPr>
        <p:spPr/>
        <p:txBody>
          <a:bodyPr/>
          <a:lstStyle/>
          <a:p>
            <a:endParaRPr lang="es-G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29205F-59F7-4E00-AAE4-85355B83C328}" type="slidenum">
              <a:rPr lang="es-GT" smtClean="0"/>
              <a:t>‹Nº›</a:t>
            </a:fld>
            <a:endParaRPr lang="es-G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64902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978C958A-7B1A-474B-86A6-B5E268114D13}" type="datetimeFigureOut">
              <a:rPr lang="es-GT" smtClean="0"/>
              <a:t>9/03/2023</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29205F-59F7-4E00-AAE4-85355B83C328}" type="slidenum">
              <a:rPr lang="es-GT" smtClean="0"/>
              <a:t>‹Nº›</a:t>
            </a:fld>
            <a:endParaRPr lang="es-GT"/>
          </a:p>
        </p:txBody>
      </p:sp>
    </p:spTree>
    <p:extLst>
      <p:ext uri="{BB962C8B-B14F-4D97-AF65-F5344CB8AC3E}">
        <p14:creationId xmlns:p14="http://schemas.microsoft.com/office/powerpoint/2010/main" val="37168618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8C958A-7B1A-474B-86A6-B5E268114D13}" type="datetimeFigureOut">
              <a:rPr lang="es-GT" smtClean="0"/>
              <a:t>9/03/2023</a:t>
            </a:fld>
            <a:endParaRPr lang="es-GT"/>
          </a:p>
        </p:txBody>
      </p:sp>
      <p:sp>
        <p:nvSpPr>
          <p:cNvPr id="5" name="Footer Placeholder 4"/>
          <p:cNvSpPr>
            <a:spLocks noGrp="1"/>
          </p:cNvSpPr>
          <p:nvPr>
            <p:ph type="ftr" sz="quarter" idx="11"/>
          </p:nvPr>
        </p:nvSpPr>
        <p:spPr/>
        <p:txBody>
          <a:bodyPr/>
          <a:lstStyle/>
          <a:p>
            <a:endParaRPr lang="es-G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29205F-59F7-4E00-AAE4-85355B83C328}" type="slidenum">
              <a:rPr lang="es-GT" smtClean="0"/>
              <a:t>‹Nº›</a:t>
            </a:fld>
            <a:endParaRPr lang="es-GT"/>
          </a:p>
        </p:txBody>
      </p:sp>
    </p:spTree>
    <p:extLst>
      <p:ext uri="{BB962C8B-B14F-4D97-AF65-F5344CB8AC3E}">
        <p14:creationId xmlns:p14="http://schemas.microsoft.com/office/powerpoint/2010/main" val="746421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8C958A-7B1A-474B-86A6-B5E268114D13}" type="datetimeFigureOut">
              <a:rPr lang="es-GT" smtClean="0"/>
              <a:t>9/03/2023</a:t>
            </a:fld>
            <a:endParaRPr lang="es-GT"/>
          </a:p>
        </p:txBody>
      </p:sp>
      <p:sp>
        <p:nvSpPr>
          <p:cNvPr id="5" name="Footer Placeholder 4"/>
          <p:cNvSpPr>
            <a:spLocks noGrp="1"/>
          </p:cNvSpPr>
          <p:nvPr>
            <p:ph type="ftr" sz="quarter" idx="11"/>
          </p:nvPr>
        </p:nvSpPr>
        <p:spPr/>
        <p:txBody>
          <a:bodyPr/>
          <a:lstStyle/>
          <a:p>
            <a:endParaRPr lang="es-G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29205F-59F7-4E00-AAE4-85355B83C328}" type="slidenum">
              <a:rPr lang="es-GT" smtClean="0"/>
              <a:t>‹Nº›</a:t>
            </a:fld>
            <a:endParaRPr lang="es-GT"/>
          </a:p>
        </p:txBody>
      </p:sp>
    </p:spTree>
    <p:extLst>
      <p:ext uri="{BB962C8B-B14F-4D97-AF65-F5344CB8AC3E}">
        <p14:creationId xmlns:p14="http://schemas.microsoft.com/office/powerpoint/2010/main" val="3913827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8C958A-7B1A-474B-86A6-B5E268114D13}" type="datetimeFigureOut">
              <a:rPr lang="es-GT" smtClean="0"/>
              <a:t>9/03/2023</a:t>
            </a:fld>
            <a:endParaRPr lang="es-GT"/>
          </a:p>
        </p:txBody>
      </p:sp>
      <p:sp>
        <p:nvSpPr>
          <p:cNvPr id="5" name="Footer Placeholder 4"/>
          <p:cNvSpPr>
            <a:spLocks noGrp="1"/>
          </p:cNvSpPr>
          <p:nvPr>
            <p:ph type="ftr" sz="quarter" idx="11"/>
          </p:nvPr>
        </p:nvSpPr>
        <p:spPr/>
        <p:txBody>
          <a:bodyPr/>
          <a:lstStyle/>
          <a:p>
            <a:endParaRPr lang="es-G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29205F-59F7-4E00-AAE4-85355B83C328}" type="slidenum">
              <a:rPr lang="es-GT" smtClean="0"/>
              <a:t>‹Nº›</a:t>
            </a:fld>
            <a:endParaRPr lang="es-GT"/>
          </a:p>
        </p:txBody>
      </p:sp>
    </p:spTree>
    <p:extLst>
      <p:ext uri="{BB962C8B-B14F-4D97-AF65-F5344CB8AC3E}">
        <p14:creationId xmlns:p14="http://schemas.microsoft.com/office/powerpoint/2010/main" val="273778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78C958A-7B1A-474B-86A6-B5E268114D13}" type="datetimeFigureOut">
              <a:rPr lang="es-GT" smtClean="0"/>
              <a:t>9/03/2023</a:t>
            </a:fld>
            <a:endParaRPr lang="es-GT"/>
          </a:p>
        </p:txBody>
      </p:sp>
      <p:sp>
        <p:nvSpPr>
          <p:cNvPr id="5" name="Footer Placeholder 4"/>
          <p:cNvSpPr>
            <a:spLocks noGrp="1"/>
          </p:cNvSpPr>
          <p:nvPr>
            <p:ph type="ftr" sz="quarter" idx="11"/>
          </p:nvPr>
        </p:nvSpPr>
        <p:spPr/>
        <p:txBody>
          <a:bodyPr/>
          <a:lstStyle/>
          <a:p>
            <a:endParaRPr lang="es-G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29205F-59F7-4E00-AAE4-85355B83C328}" type="slidenum">
              <a:rPr lang="es-GT" smtClean="0"/>
              <a:t>‹Nº›</a:t>
            </a:fld>
            <a:endParaRPr lang="es-GT"/>
          </a:p>
        </p:txBody>
      </p:sp>
    </p:spTree>
    <p:extLst>
      <p:ext uri="{BB962C8B-B14F-4D97-AF65-F5344CB8AC3E}">
        <p14:creationId xmlns:p14="http://schemas.microsoft.com/office/powerpoint/2010/main" val="3002012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78C958A-7B1A-474B-86A6-B5E268114D13}" type="datetimeFigureOut">
              <a:rPr lang="es-GT" smtClean="0"/>
              <a:t>9/03/2023</a:t>
            </a:fld>
            <a:endParaRPr lang="es-GT"/>
          </a:p>
        </p:txBody>
      </p:sp>
      <p:sp>
        <p:nvSpPr>
          <p:cNvPr id="6" name="Footer Placeholder 5"/>
          <p:cNvSpPr>
            <a:spLocks noGrp="1"/>
          </p:cNvSpPr>
          <p:nvPr>
            <p:ph type="ftr" sz="quarter" idx="11"/>
          </p:nvPr>
        </p:nvSpPr>
        <p:spPr/>
        <p:txBody>
          <a:bodyPr/>
          <a:lstStyle/>
          <a:p>
            <a:endParaRPr lang="es-GT"/>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729205F-59F7-4E00-AAE4-85355B83C328}" type="slidenum">
              <a:rPr lang="es-GT" smtClean="0"/>
              <a:t>‹Nº›</a:t>
            </a:fld>
            <a:endParaRPr lang="es-GT"/>
          </a:p>
        </p:txBody>
      </p:sp>
    </p:spTree>
    <p:extLst>
      <p:ext uri="{BB962C8B-B14F-4D97-AF65-F5344CB8AC3E}">
        <p14:creationId xmlns:p14="http://schemas.microsoft.com/office/powerpoint/2010/main" val="1429440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78C958A-7B1A-474B-86A6-B5E268114D13}" type="datetimeFigureOut">
              <a:rPr lang="es-GT" smtClean="0"/>
              <a:t>9/03/2023</a:t>
            </a:fld>
            <a:endParaRPr lang="es-GT"/>
          </a:p>
        </p:txBody>
      </p:sp>
      <p:sp>
        <p:nvSpPr>
          <p:cNvPr id="8" name="Footer Placeholder 7"/>
          <p:cNvSpPr>
            <a:spLocks noGrp="1"/>
          </p:cNvSpPr>
          <p:nvPr>
            <p:ph type="ftr" sz="quarter" idx="11"/>
          </p:nvPr>
        </p:nvSpPr>
        <p:spPr/>
        <p:txBody>
          <a:bodyPr/>
          <a:lstStyle/>
          <a:p>
            <a:endParaRPr lang="es-G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729205F-59F7-4E00-AAE4-85355B83C328}" type="slidenum">
              <a:rPr lang="es-GT" smtClean="0"/>
              <a:t>‹Nº›</a:t>
            </a:fld>
            <a:endParaRPr lang="es-GT"/>
          </a:p>
        </p:txBody>
      </p:sp>
    </p:spTree>
    <p:extLst>
      <p:ext uri="{BB962C8B-B14F-4D97-AF65-F5344CB8AC3E}">
        <p14:creationId xmlns:p14="http://schemas.microsoft.com/office/powerpoint/2010/main" val="3995209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78C958A-7B1A-474B-86A6-B5E268114D13}" type="datetimeFigureOut">
              <a:rPr lang="es-GT" smtClean="0"/>
              <a:t>9/03/2023</a:t>
            </a:fld>
            <a:endParaRPr lang="es-GT"/>
          </a:p>
        </p:txBody>
      </p:sp>
      <p:sp>
        <p:nvSpPr>
          <p:cNvPr id="4" name="Footer Placeholder 3"/>
          <p:cNvSpPr>
            <a:spLocks noGrp="1"/>
          </p:cNvSpPr>
          <p:nvPr>
            <p:ph type="ftr" sz="quarter" idx="11"/>
          </p:nvPr>
        </p:nvSpPr>
        <p:spPr/>
        <p:txBody>
          <a:bodyPr/>
          <a:lstStyle/>
          <a:p>
            <a:endParaRPr lang="es-G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729205F-59F7-4E00-AAE4-85355B83C328}" type="slidenum">
              <a:rPr lang="es-GT" smtClean="0"/>
              <a:t>‹Nº›</a:t>
            </a:fld>
            <a:endParaRPr lang="es-GT"/>
          </a:p>
        </p:txBody>
      </p:sp>
    </p:spTree>
    <p:extLst>
      <p:ext uri="{BB962C8B-B14F-4D97-AF65-F5344CB8AC3E}">
        <p14:creationId xmlns:p14="http://schemas.microsoft.com/office/powerpoint/2010/main" val="520453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8C958A-7B1A-474B-86A6-B5E268114D13}" type="datetimeFigureOut">
              <a:rPr lang="es-GT" smtClean="0"/>
              <a:t>9/03/2023</a:t>
            </a:fld>
            <a:endParaRPr lang="es-GT"/>
          </a:p>
        </p:txBody>
      </p:sp>
      <p:sp>
        <p:nvSpPr>
          <p:cNvPr id="3" name="Footer Placeholder 2"/>
          <p:cNvSpPr>
            <a:spLocks noGrp="1"/>
          </p:cNvSpPr>
          <p:nvPr>
            <p:ph type="ftr" sz="quarter" idx="11"/>
          </p:nvPr>
        </p:nvSpPr>
        <p:spPr/>
        <p:txBody>
          <a:bodyPr/>
          <a:lstStyle/>
          <a:p>
            <a:endParaRPr lang="es-G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729205F-59F7-4E00-AAE4-85355B83C328}" type="slidenum">
              <a:rPr lang="es-GT" smtClean="0"/>
              <a:t>‹Nº›</a:t>
            </a:fld>
            <a:endParaRPr lang="es-GT"/>
          </a:p>
        </p:txBody>
      </p:sp>
    </p:spTree>
    <p:extLst>
      <p:ext uri="{BB962C8B-B14F-4D97-AF65-F5344CB8AC3E}">
        <p14:creationId xmlns:p14="http://schemas.microsoft.com/office/powerpoint/2010/main" val="3627218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78C958A-7B1A-474B-86A6-B5E268114D13}" type="datetimeFigureOut">
              <a:rPr lang="es-GT" smtClean="0"/>
              <a:t>9/03/2023</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729205F-59F7-4E00-AAE4-85355B83C328}" type="slidenum">
              <a:rPr lang="es-GT" smtClean="0"/>
              <a:t>‹Nº›</a:t>
            </a:fld>
            <a:endParaRPr lang="es-GT"/>
          </a:p>
        </p:txBody>
      </p:sp>
    </p:spTree>
    <p:extLst>
      <p:ext uri="{BB962C8B-B14F-4D97-AF65-F5344CB8AC3E}">
        <p14:creationId xmlns:p14="http://schemas.microsoft.com/office/powerpoint/2010/main" val="1506157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78C958A-7B1A-474B-86A6-B5E268114D13}" type="datetimeFigureOut">
              <a:rPr lang="es-GT" smtClean="0"/>
              <a:t>9/03/2023</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29205F-59F7-4E00-AAE4-85355B83C328}" type="slidenum">
              <a:rPr lang="es-GT" smtClean="0"/>
              <a:t>‹Nº›</a:t>
            </a:fld>
            <a:endParaRPr lang="es-GT"/>
          </a:p>
        </p:txBody>
      </p:sp>
    </p:spTree>
    <p:extLst>
      <p:ext uri="{BB962C8B-B14F-4D97-AF65-F5344CB8AC3E}">
        <p14:creationId xmlns:p14="http://schemas.microsoft.com/office/powerpoint/2010/main" val="1454048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78C958A-7B1A-474B-86A6-B5E268114D13}" type="datetimeFigureOut">
              <a:rPr lang="es-GT" smtClean="0"/>
              <a:t>9/03/2023</a:t>
            </a:fld>
            <a:endParaRPr lang="es-G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GT"/>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729205F-59F7-4E00-AAE4-85355B83C328}" type="slidenum">
              <a:rPr lang="es-GT" smtClean="0"/>
              <a:t>‹Nº›</a:t>
            </a:fld>
            <a:endParaRPr lang="es-GT"/>
          </a:p>
        </p:txBody>
      </p:sp>
    </p:spTree>
    <p:extLst>
      <p:ext uri="{BB962C8B-B14F-4D97-AF65-F5344CB8AC3E}">
        <p14:creationId xmlns:p14="http://schemas.microsoft.com/office/powerpoint/2010/main" val="40193955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manosverdes.co/biocombustibles-formas-de-mejorar-calidad-de-vida/"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equiposylaboratorio.com/portal/articulo-ampliado/que-son-los-gases-y-tipos" TargetMode="External"/><Relationship Id="rId2" Type="http://schemas.openxmlformats.org/officeDocument/2006/relationships/hyperlink" Target="https://retoexperimenta.es/2020/que-es-la-presion-gas/#:~:text=La%20presi%C3%B3n%20de%20un%20gas%20es%20la%20fuerza%20que%20ejercen,monta%C3%B1a%2C%20es%20mucho%20m%C3%A1s%20grande" TargetMode="External"/><Relationship Id="rId1" Type="http://schemas.openxmlformats.org/officeDocument/2006/relationships/slideLayout" Target="../slideLayouts/slideLayout2.xml"/><Relationship Id="rId4" Type="http://schemas.openxmlformats.org/officeDocument/2006/relationships/hyperlink" Target="https://www.educaplus.org/gases/con_temperatura.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03CC1AE2-A54A-1A2D-538C-CEE6457FCD1E}"/>
              </a:ext>
            </a:extLst>
          </p:cNvPr>
          <p:cNvSpPr>
            <a:spLocks noGrp="1"/>
          </p:cNvSpPr>
          <p:nvPr>
            <p:ph type="subTitle" idx="1"/>
          </p:nvPr>
        </p:nvSpPr>
        <p:spPr>
          <a:xfrm>
            <a:off x="1852366" y="470517"/>
            <a:ext cx="9058290" cy="6019059"/>
          </a:xfrm>
        </p:spPr>
        <p:txBody>
          <a:bodyPr>
            <a:normAutofit/>
          </a:bodyPr>
          <a:lstStyle/>
          <a:p>
            <a:pPr algn="ctr">
              <a:spcBef>
                <a:spcPts val="0"/>
              </a:spcBef>
            </a:pPr>
            <a:r>
              <a:rPr lang="es-GT" dirty="0"/>
              <a:t>Universidad de San Carlos de Guatemala</a:t>
            </a:r>
          </a:p>
          <a:p>
            <a:pPr algn="ctr">
              <a:spcBef>
                <a:spcPts val="0"/>
              </a:spcBef>
            </a:pPr>
            <a:r>
              <a:rPr lang="es-GT" dirty="0"/>
              <a:t>Centro Universitario de Occidente </a:t>
            </a:r>
          </a:p>
          <a:p>
            <a:pPr algn="ctr">
              <a:spcBef>
                <a:spcPts val="0"/>
              </a:spcBef>
            </a:pPr>
            <a:r>
              <a:rPr lang="es-GT" dirty="0"/>
              <a:t>División de Ciencias de Ingeniería</a:t>
            </a:r>
          </a:p>
          <a:p>
            <a:pPr algn="ctr">
              <a:spcBef>
                <a:spcPts val="0"/>
              </a:spcBef>
            </a:pPr>
            <a:r>
              <a:rPr lang="es-GT" dirty="0"/>
              <a:t>Laboratorio de Química 2</a:t>
            </a:r>
          </a:p>
          <a:p>
            <a:pPr algn="ctr">
              <a:spcBef>
                <a:spcPts val="0"/>
              </a:spcBef>
            </a:pPr>
            <a:r>
              <a:rPr lang="es-GT" dirty="0"/>
              <a:t>Lic. Carlos Enrique Catillo Martínez</a:t>
            </a:r>
          </a:p>
          <a:p>
            <a:pPr algn="ctr">
              <a:spcBef>
                <a:spcPts val="0"/>
              </a:spcBef>
            </a:pPr>
            <a:endParaRPr lang="es-MX" sz="2800" b="1" dirty="0"/>
          </a:p>
          <a:p>
            <a:pPr algn="ctr">
              <a:spcBef>
                <a:spcPts val="0"/>
              </a:spcBef>
            </a:pPr>
            <a:r>
              <a:rPr lang="es-MX" sz="5400" b="1" dirty="0"/>
              <a:t>GASES </a:t>
            </a:r>
          </a:p>
          <a:p>
            <a:pPr algn="ctr">
              <a:spcBef>
                <a:spcPts val="0"/>
              </a:spcBef>
            </a:pPr>
            <a:endParaRPr lang="es-MX" sz="2800" b="1" dirty="0"/>
          </a:p>
          <a:p>
            <a:pPr>
              <a:spcBef>
                <a:spcPts val="0"/>
              </a:spcBef>
            </a:pPr>
            <a:r>
              <a:rPr lang="es-GT" b="1" dirty="0"/>
              <a:t>		</a:t>
            </a:r>
            <a:r>
              <a:rPr lang="es-GT" b="1" dirty="0">
                <a:latin typeface="Arial" panose="020B0604020202020204" pitchFamily="34" charset="0"/>
                <a:cs typeface="Arial" panose="020B0604020202020204" pitchFamily="34" charset="0"/>
              </a:rPr>
              <a:t>José Miguel Marroquín Moreno 		 202231386</a:t>
            </a:r>
          </a:p>
          <a:p>
            <a:pPr>
              <a:spcBef>
                <a:spcPts val="0"/>
              </a:spcBef>
            </a:pPr>
            <a:r>
              <a:rPr lang="es-GT" b="1" dirty="0">
                <a:latin typeface="Arial" panose="020B0604020202020204" pitchFamily="34" charset="0"/>
                <a:cs typeface="Arial" panose="020B0604020202020204" pitchFamily="34" charset="0"/>
              </a:rPr>
              <a:t>		Ruby Dulce </a:t>
            </a:r>
            <a:r>
              <a:rPr lang="es-GT" b="1" dirty="0" err="1">
                <a:latin typeface="Arial" panose="020B0604020202020204" pitchFamily="34" charset="0"/>
                <a:cs typeface="Arial" panose="020B0604020202020204" pitchFamily="34" charset="0"/>
              </a:rPr>
              <a:t>Rocio</a:t>
            </a:r>
            <a:r>
              <a:rPr lang="es-GT" b="1" dirty="0">
                <a:latin typeface="Arial" panose="020B0604020202020204" pitchFamily="34" charset="0"/>
                <a:cs typeface="Arial" panose="020B0604020202020204" pitchFamily="34" charset="0"/>
              </a:rPr>
              <a:t> Agustín Rodas 	 201230160</a:t>
            </a:r>
          </a:p>
          <a:p>
            <a:pPr>
              <a:spcBef>
                <a:spcPts val="0"/>
              </a:spcBef>
            </a:pPr>
            <a:r>
              <a:rPr lang="es-GT" b="1" dirty="0">
                <a:latin typeface="Arial" panose="020B0604020202020204" pitchFamily="34" charset="0"/>
                <a:cs typeface="Arial" panose="020B0604020202020204" pitchFamily="34" charset="0"/>
              </a:rPr>
              <a:t>		Wilmer Otoniel Álvarez García 		 202232148</a:t>
            </a:r>
          </a:p>
          <a:p>
            <a:pPr>
              <a:spcBef>
                <a:spcPts val="0"/>
              </a:spcBef>
            </a:pPr>
            <a:r>
              <a:rPr lang="es-GT" b="1" dirty="0">
                <a:latin typeface="Arial" panose="020B0604020202020204" pitchFamily="34" charset="0"/>
                <a:cs typeface="Arial" panose="020B0604020202020204" pitchFamily="34" charset="0"/>
              </a:rPr>
              <a:t>		Dulce María Santos López 			 202232207</a:t>
            </a:r>
          </a:p>
          <a:p>
            <a:pPr>
              <a:spcBef>
                <a:spcPts val="0"/>
              </a:spcBef>
            </a:pPr>
            <a:r>
              <a:rPr lang="es-GT" b="1" dirty="0">
                <a:latin typeface="Arial" panose="020B0604020202020204" pitchFamily="34" charset="0"/>
                <a:cs typeface="Arial" panose="020B0604020202020204" pitchFamily="34" charset="0"/>
              </a:rPr>
              <a:t>		Juan Carlos </a:t>
            </a:r>
            <a:r>
              <a:rPr lang="es-GT" b="1" dirty="0" err="1">
                <a:latin typeface="Arial" panose="020B0604020202020204" pitchFamily="34" charset="0"/>
                <a:cs typeface="Arial" panose="020B0604020202020204" pitchFamily="34" charset="0"/>
              </a:rPr>
              <a:t>Sosof</a:t>
            </a:r>
            <a:r>
              <a:rPr lang="es-GT" b="1" dirty="0">
                <a:latin typeface="Arial" panose="020B0604020202020204" pitchFamily="34" charset="0"/>
                <a:cs typeface="Arial" panose="020B0604020202020204" pitchFamily="34" charset="0"/>
              </a:rPr>
              <a:t> García 			 202231229</a:t>
            </a:r>
          </a:p>
          <a:p>
            <a:pPr>
              <a:spcBef>
                <a:spcPts val="0"/>
              </a:spcBef>
            </a:pPr>
            <a:r>
              <a:rPr lang="es-GT" b="1" dirty="0">
                <a:latin typeface="Arial" panose="020B0604020202020204" pitchFamily="34" charset="0"/>
                <a:cs typeface="Arial" panose="020B0604020202020204" pitchFamily="34" charset="0"/>
              </a:rPr>
              <a:t>		Brayan Alfredo García Méndez 		 201632262</a:t>
            </a:r>
          </a:p>
          <a:p>
            <a:pPr>
              <a:spcBef>
                <a:spcPts val="0"/>
              </a:spcBef>
            </a:pPr>
            <a:r>
              <a:rPr lang="es-GT" b="1" dirty="0">
                <a:latin typeface="Arial" panose="020B0604020202020204" pitchFamily="34" charset="0"/>
                <a:cs typeface="Arial" panose="020B0604020202020204" pitchFamily="34" charset="0"/>
              </a:rPr>
              <a:t>		Marlon Ivan Carreto Rivera 			 201230088</a:t>
            </a:r>
          </a:p>
        </p:txBody>
      </p:sp>
    </p:spTree>
    <p:extLst>
      <p:ext uri="{BB962C8B-B14F-4D97-AF65-F5344CB8AC3E}">
        <p14:creationId xmlns:p14="http://schemas.microsoft.com/office/powerpoint/2010/main" val="264501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CF39E9-B9AD-CFF2-9CEF-6378EFF365E0}"/>
              </a:ext>
            </a:extLst>
          </p:cNvPr>
          <p:cNvSpPr>
            <a:spLocks noGrp="1"/>
          </p:cNvSpPr>
          <p:nvPr>
            <p:ph type="title"/>
          </p:nvPr>
        </p:nvSpPr>
        <p:spPr/>
        <p:txBody>
          <a:bodyPr>
            <a:normAutofit/>
          </a:bodyPr>
          <a:lstStyle/>
          <a:p>
            <a:pPr algn="ctr"/>
            <a:r>
              <a:rPr lang="es-MX" sz="4400" b="1" dirty="0"/>
              <a:t>Composición de los Gases</a:t>
            </a:r>
            <a:endParaRPr lang="es-GT" sz="4400" b="1" dirty="0"/>
          </a:p>
        </p:txBody>
      </p:sp>
      <p:sp>
        <p:nvSpPr>
          <p:cNvPr id="3" name="Marcador de contenido 2">
            <a:extLst>
              <a:ext uri="{FF2B5EF4-FFF2-40B4-BE49-F238E27FC236}">
                <a16:creationId xmlns:a16="http://schemas.microsoft.com/office/drawing/2014/main" id="{7F0E127A-4C47-8F36-282D-119BB425FA41}"/>
              </a:ext>
            </a:extLst>
          </p:cNvPr>
          <p:cNvSpPr>
            <a:spLocks noGrp="1"/>
          </p:cNvSpPr>
          <p:nvPr>
            <p:ph idx="1"/>
          </p:nvPr>
        </p:nvSpPr>
        <p:spPr/>
        <p:txBody>
          <a:bodyPr/>
          <a:lstStyle/>
          <a:p>
            <a:endParaRPr lang="es-GT" dirty="0"/>
          </a:p>
        </p:txBody>
      </p:sp>
      <p:pic>
        <p:nvPicPr>
          <p:cNvPr id="1026" name="Picture 2">
            <a:extLst>
              <a:ext uri="{FF2B5EF4-FFF2-40B4-BE49-F238E27FC236}">
                <a16:creationId xmlns:a16="http://schemas.microsoft.com/office/drawing/2014/main" id="{EA8E9C01-3928-DA48-166A-2027EDAE9F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3723" y="2219844"/>
            <a:ext cx="8205092" cy="4638156"/>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1">
            <a:extLst>
              <a:ext uri="{FF2B5EF4-FFF2-40B4-BE49-F238E27FC236}">
                <a16:creationId xmlns:a16="http://schemas.microsoft.com/office/drawing/2014/main" id="{80AE0C18-F436-0BAE-FBA2-45241A179A9C}"/>
              </a:ext>
            </a:extLst>
          </p:cNvPr>
          <p:cNvSpPr txBox="1">
            <a:spLocks/>
          </p:cNvSpPr>
          <p:nvPr/>
        </p:nvSpPr>
        <p:spPr>
          <a:xfrm>
            <a:off x="3300367" y="1678633"/>
            <a:ext cx="6411804" cy="454967"/>
          </a:xfrm>
          <a:prstGeom prst="rect">
            <a:avLst/>
          </a:prstGeom>
        </p:spPr>
        <p:txBody>
          <a:bodyPr vert="horz" lIns="91440" tIns="45720" rIns="91440" bIns="45720" rtlCol="0" anchor="t">
            <a:normAutofit fontScale="62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4400" b="1" dirty="0"/>
              <a:t>Composición del 	Gas Natural:</a:t>
            </a:r>
            <a:endParaRPr lang="es-GT" sz="4400" b="1" dirty="0"/>
          </a:p>
        </p:txBody>
      </p:sp>
    </p:spTree>
    <p:extLst>
      <p:ext uri="{BB962C8B-B14F-4D97-AF65-F5344CB8AC3E}">
        <p14:creationId xmlns:p14="http://schemas.microsoft.com/office/powerpoint/2010/main" val="3332021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5AC7EC85-1060-7692-E1DC-B21BEA7A8E2F}"/>
              </a:ext>
            </a:extLst>
          </p:cNvPr>
          <p:cNvPicPr>
            <a:picLocks noChangeAspect="1"/>
          </p:cNvPicPr>
          <p:nvPr/>
        </p:nvPicPr>
        <p:blipFill rotWithShape="1">
          <a:blip r:embed="rId2"/>
          <a:srcRect l="39830" t="38576" r="20268" b="22848"/>
          <a:stretch/>
        </p:blipFill>
        <p:spPr>
          <a:xfrm>
            <a:off x="3016449" y="1655172"/>
            <a:ext cx="7647947" cy="4158917"/>
          </a:xfrm>
          <a:prstGeom prst="rect">
            <a:avLst/>
          </a:prstGeom>
        </p:spPr>
      </p:pic>
    </p:spTree>
    <p:extLst>
      <p:ext uri="{BB962C8B-B14F-4D97-AF65-F5344CB8AC3E}">
        <p14:creationId xmlns:p14="http://schemas.microsoft.com/office/powerpoint/2010/main" val="753467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CCD27FA-78F7-1414-B394-8E077580C3F8}"/>
              </a:ext>
            </a:extLst>
          </p:cNvPr>
          <p:cNvSpPr txBox="1"/>
          <p:nvPr/>
        </p:nvSpPr>
        <p:spPr>
          <a:xfrm>
            <a:off x="5397623" y="1074198"/>
            <a:ext cx="3426781" cy="3770263"/>
          </a:xfrm>
          <a:prstGeom prst="rect">
            <a:avLst/>
          </a:prstGeom>
          <a:noFill/>
        </p:spPr>
        <p:txBody>
          <a:bodyPr wrap="square" rtlCol="0">
            <a:spAutoFit/>
          </a:bodyPr>
          <a:lstStyle/>
          <a:p>
            <a:r>
              <a:rPr lang="es-MX" sz="23900" b="1" dirty="0"/>
              <a:t>3</a:t>
            </a:r>
            <a:endParaRPr lang="es-GT" sz="23900" b="1" dirty="0"/>
          </a:p>
        </p:txBody>
      </p:sp>
    </p:spTree>
    <p:extLst>
      <p:ext uri="{BB962C8B-B14F-4D97-AF65-F5344CB8AC3E}">
        <p14:creationId xmlns:p14="http://schemas.microsoft.com/office/powerpoint/2010/main" val="407930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idx="1"/>
          </p:nvPr>
        </p:nvSpPr>
        <p:spPr>
          <a:xfrm>
            <a:off x="1293223" y="1905000"/>
            <a:ext cx="6270171" cy="4508863"/>
          </a:xfrm>
        </p:spPr>
        <p:txBody>
          <a:bodyPr>
            <a:normAutofit/>
          </a:bodyPr>
          <a:lstStyle/>
          <a:p>
            <a:pPr>
              <a:buFont typeface="Wingdings" panose="05000000000000000000" pitchFamily="2" charset="2"/>
              <a:buChar char="v"/>
            </a:pPr>
            <a:r>
              <a:rPr lang="es-ES" sz="1400" dirty="0">
                <a:latin typeface="Arial" panose="020B0604020202020204" pitchFamily="34" charset="0"/>
                <a:cs typeface="Arial" panose="020B0604020202020204" pitchFamily="34" charset="0"/>
              </a:rPr>
              <a:t>En cuanto a las propiedades químicas, conducen a la existencia de los siguientes tipos de gases:</a:t>
            </a:r>
          </a:p>
          <a:p>
            <a:pPr>
              <a:buFont typeface="Wingdings" panose="05000000000000000000" pitchFamily="2" charset="2"/>
              <a:buChar char="Ø"/>
            </a:pPr>
            <a:r>
              <a:rPr lang="es-ES" sz="1400" b="1" dirty="0">
                <a:latin typeface="Arial" panose="020B0604020202020204" pitchFamily="34" charset="0"/>
                <a:cs typeface="Arial" panose="020B0604020202020204" pitchFamily="34" charset="0"/>
              </a:rPr>
              <a:t>Gases inertes:</a:t>
            </a:r>
            <a:r>
              <a:rPr lang="es-ES" sz="1400" dirty="0">
                <a:latin typeface="Arial" panose="020B0604020202020204" pitchFamily="34" charset="0"/>
                <a:cs typeface="Arial" panose="020B0604020202020204" pitchFamily="34" charset="0"/>
              </a:rPr>
              <a:t> No arden, no mantienen la combustión y en su seno no es posible la vida, argón, nitrógeno, etc. </a:t>
            </a:r>
          </a:p>
          <a:p>
            <a:pPr>
              <a:buFont typeface="Wingdings" panose="05000000000000000000" pitchFamily="2" charset="2"/>
              <a:buChar char="Ø"/>
            </a:pPr>
            <a:r>
              <a:rPr lang="es-ES" sz="1400" b="1" dirty="0">
                <a:latin typeface="Arial" panose="020B0604020202020204" pitchFamily="34" charset="0"/>
                <a:cs typeface="Arial" panose="020B0604020202020204" pitchFamily="34" charset="0"/>
              </a:rPr>
              <a:t>Gases comburentes:</a:t>
            </a:r>
            <a:r>
              <a:rPr lang="es-ES" sz="1400" dirty="0">
                <a:latin typeface="Arial" panose="020B0604020202020204" pitchFamily="34" charset="0"/>
                <a:cs typeface="Arial" panose="020B0604020202020204" pitchFamily="34" charset="0"/>
              </a:rPr>
              <a:t> Son indispensables para mantener la combustión, oxígeno, protóxido de nitrógeno, etc.</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s-ES" sz="1400" dirty="0">
                <a:latin typeface="Arial" panose="020B0604020202020204" pitchFamily="34" charset="0"/>
                <a:cs typeface="Arial" panose="020B0604020202020204" pitchFamily="34" charset="0"/>
              </a:rPr>
              <a:t> </a:t>
            </a:r>
            <a:r>
              <a:rPr lang="es-ES" sz="1400" b="1" dirty="0">
                <a:latin typeface="Arial" panose="020B0604020202020204" pitchFamily="34" charset="0"/>
                <a:cs typeface="Arial" panose="020B0604020202020204" pitchFamily="34" charset="0"/>
              </a:rPr>
              <a:t>Gases combustibles:</a:t>
            </a:r>
            <a:r>
              <a:rPr lang="es-ES" sz="1400" dirty="0">
                <a:latin typeface="Arial" panose="020B0604020202020204" pitchFamily="34" charset="0"/>
                <a:cs typeface="Arial" panose="020B0604020202020204" pitchFamily="34" charset="0"/>
              </a:rPr>
              <a:t> Arden fácilmente en presencia del aire o de otro oxidante, hidrógeno, acetileno.</a:t>
            </a:r>
          </a:p>
          <a:p>
            <a:pPr>
              <a:buFont typeface="Wingdings" panose="05000000000000000000" pitchFamily="2" charset="2"/>
              <a:buChar char="Ø"/>
            </a:pPr>
            <a:br>
              <a:rPr lang="es-ES" sz="1400" dirty="0">
                <a:latin typeface="Arial" panose="020B0604020202020204" pitchFamily="34" charset="0"/>
                <a:cs typeface="Arial" panose="020B0604020202020204" pitchFamily="34" charset="0"/>
              </a:rPr>
            </a:br>
            <a:r>
              <a:rPr lang="es-ES" sz="1400" dirty="0">
                <a:latin typeface="Arial" panose="020B0604020202020204" pitchFamily="34" charset="0"/>
                <a:cs typeface="Arial" panose="020B0604020202020204" pitchFamily="34" charset="0"/>
              </a:rPr>
              <a:t> </a:t>
            </a:r>
            <a:r>
              <a:rPr lang="es-ES" sz="1400" b="1" dirty="0">
                <a:latin typeface="Arial" panose="020B0604020202020204" pitchFamily="34" charset="0"/>
                <a:cs typeface="Arial" panose="020B0604020202020204" pitchFamily="34" charset="0"/>
              </a:rPr>
              <a:t>Gases corrosivos:</a:t>
            </a:r>
            <a:r>
              <a:rPr lang="es-ES" sz="1400" dirty="0">
                <a:latin typeface="Arial" panose="020B0604020202020204" pitchFamily="34" charset="0"/>
                <a:cs typeface="Arial" panose="020B0604020202020204" pitchFamily="34" charset="0"/>
              </a:rPr>
              <a:t> Capaces de atacar a los materiales y destruir los tejidos cutáneos, cloro.</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s-ES" sz="1400" b="1" dirty="0">
                <a:latin typeface="Arial" panose="020B0604020202020204" pitchFamily="34" charset="0"/>
                <a:cs typeface="Arial" panose="020B0604020202020204" pitchFamily="34" charset="0"/>
              </a:rPr>
              <a:t>Gases tóxicos:</a:t>
            </a:r>
            <a:r>
              <a:rPr lang="es-ES" sz="1400" dirty="0">
                <a:latin typeface="Arial" panose="020B0604020202020204" pitchFamily="34" charset="0"/>
                <a:cs typeface="Arial" panose="020B0604020202020204" pitchFamily="34" charset="0"/>
              </a:rPr>
              <a:t> Producen interacciones en el organismo vivo, pudiendo provocar la muerte a determinadas concentraciones, monóxido de carbono.</a:t>
            </a:r>
          </a:p>
          <a:p>
            <a:pPr marL="285750" indent="-285750">
              <a:buFont typeface="Wingdings" panose="05000000000000000000" pitchFamily="2" charset="2"/>
              <a:buChar char="Ø"/>
            </a:pPr>
            <a:endParaRPr lang="es-ES" dirty="0"/>
          </a:p>
          <a:p>
            <a:pPr marL="285750" indent="-285750">
              <a:buFont typeface="Wingdings" panose="05000000000000000000" pitchFamily="2" charset="2"/>
              <a:buChar char="Ø"/>
            </a:pPr>
            <a:endParaRPr lang="es-ES" dirty="0"/>
          </a:p>
        </p:txBody>
      </p:sp>
      <p:pic>
        <p:nvPicPr>
          <p:cNvPr id="1026" name="Picture 2" descr="gases - aeros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7086" y="2390503"/>
            <a:ext cx="3644537" cy="356616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normAutofit/>
          </a:bodyPr>
          <a:lstStyle/>
          <a:p>
            <a:pPr algn="ctr"/>
            <a:r>
              <a:rPr lang="es-ES" sz="2000" dirty="0">
                <a:solidFill>
                  <a:srgbClr val="FF0000"/>
                </a:solidFill>
                <a:latin typeface="Arial" panose="020B0604020202020204" pitchFamily="34" charset="0"/>
                <a:cs typeface="Arial" panose="020B0604020202020204" pitchFamily="34" charset="0"/>
              </a:rPr>
              <a:t>POR CONDICIONES, CARACTERISTICAS Y COMPORTAMIENTO SE  CLASIFICAN EN GRUPOS </a:t>
            </a:r>
          </a:p>
        </p:txBody>
      </p:sp>
    </p:spTree>
    <p:extLst>
      <p:ext uri="{BB962C8B-B14F-4D97-AF65-F5344CB8AC3E}">
        <p14:creationId xmlns:p14="http://schemas.microsoft.com/office/powerpoint/2010/main" val="3825778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1802676" y="1143667"/>
            <a:ext cx="5068387" cy="4603824"/>
          </a:xfrm>
          <a:prstGeom prst="rect">
            <a:avLst/>
          </a:prstGeom>
        </p:spPr>
        <p:txBody>
          <a:bodyPr wrap="square">
            <a:spAutoFit/>
          </a:bodyPr>
          <a:lstStyle/>
          <a:p>
            <a:pPr marL="171450" indent="-171450" algn="just">
              <a:lnSpc>
                <a:spcPts val="1500"/>
              </a:lnSpc>
              <a:spcBef>
                <a:spcPts val="60"/>
              </a:spcBef>
              <a:spcAft>
                <a:spcPts val="40"/>
              </a:spcAft>
              <a:buClr>
                <a:schemeClr val="accent1"/>
              </a:buClr>
              <a:buFont typeface="Wingdings" panose="05000000000000000000" pitchFamily="2" charset="2"/>
              <a:buChar char="v"/>
            </a:pPr>
            <a:r>
              <a:rPr lang="es-ES" sz="1400" b="0" i="0" dirty="0">
                <a:effectLst/>
                <a:latin typeface="Arial" panose="020B0604020202020204" pitchFamily="34" charset="0"/>
                <a:cs typeface="Arial" panose="020B0604020202020204" pitchFamily="34" charset="0"/>
              </a:rPr>
              <a:t>Establecidas las anteriores premisas, es necesario clasificar los distintos tipos de gases que se emplean:</a:t>
            </a:r>
          </a:p>
          <a:p>
            <a:pPr algn="just">
              <a:lnSpc>
                <a:spcPts val="1500"/>
              </a:lnSpc>
              <a:spcBef>
                <a:spcPts val="60"/>
              </a:spcBef>
              <a:spcAft>
                <a:spcPts val="40"/>
              </a:spcAft>
            </a:pPr>
            <a:endParaRPr lang="es-ES" sz="1400" dirty="0">
              <a:latin typeface="Arial" panose="020B0604020202020204" pitchFamily="34" charset="0"/>
              <a:cs typeface="Arial" panose="020B0604020202020204" pitchFamily="34" charset="0"/>
            </a:endParaRPr>
          </a:p>
          <a:p>
            <a:pPr marL="171450" indent="-171450">
              <a:lnSpc>
                <a:spcPts val="1500"/>
              </a:lnSpc>
              <a:spcBef>
                <a:spcPts val="60"/>
              </a:spcBef>
              <a:spcAft>
                <a:spcPts val="40"/>
              </a:spcAft>
              <a:buClr>
                <a:schemeClr val="accent1"/>
              </a:buClr>
              <a:buFont typeface="Wingdings" panose="05000000000000000000" pitchFamily="2" charset="2"/>
              <a:buChar char="Ø"/>
            </a:pPr>
            <a:r>
              <a:rPr lang="es-ES" sz="1400" b="1" i="0" dirty="0">
                <a:effectLst/>
                <a:latin typeface="Arial" panose="020B0604020202020204" pitchFamily="34" charset="0"/>
                <a:cs typeface="Arial" panose="020B0604020202020204" pitchFamily="34" charset="0"/>
              </a:rPr>
              <a:t>Gas comprimido:</a:t>
            </a:r>
            <a:r>
              <a:rPr lang="es-ES" sz="1400" b="0" i="0" dirty="0">
                <a:effectLst/>
                <a:latin typeface="Arial" panose="020B0604020202020204" pitchFamily="34" charset="0"/>
                <a:cs typeface="Arial" panose="020B0604020202020204" pitchFamily="34" charset="0"/>
              </a:rPr>
              <a:t> Gas o mezcla de gases cuya temperatura crítica es menor o igual a - 10º C, </a:t>
            </a:r>
            <a:r>
              <a:rPr lang="es-ES" sz="1400" dirty="0">
                <a:latin typeface="Arial" panose="020B0604020202020204" pitchFamily="34" charset="0"/>
                <a:cs typeface="Arial" panose="020B0604020202020204" pitchFamily="34" charset="0"/>
              </a:rPr>
              <a:t>se mantiene en un envase bajo presión .</a:t>
            </a:r>
          </a:p>
          <a:p>
            <a:pPr marL="171450" indent="-171450">
              <a:lnSpc>
                <a:spcPts val="1500"/>
              </a:lnSpc>
              <a:spcBef>
                <a:spcPts val="60"/>
              </a:spcBef>
              <a:spcAft>
                <a:spcPts val="40"/>
              </a:spcAft>
              <a:buClr>
                <a:schemeClr val="accent1"/>
              </a:buClr>
              <a:buFont typeface="Wingdings" panose="05000000000000000000" pitchFamily="2" charset="2"/>
              <a:buChar char="Ø"/>
            </a:pPr>
            <a:r>
              <a:rPr lang="es-ES" sz="1400" b="1" i="0" dirty="0">
                <a:effectLst/>
                <a:latin typeface="Arial" panose="020B0604020202020204" pitchFamily="34" charset="0"/>
                <a:cs typeface="Arial" panose="020B0604020202020204" pitchFamily="34" charset="0"/>
              </a:rPr>
              <a:t>Gas licuado:</a:t>
            </a:r>
            <a:r>
              <a:rPr lang="es-ES" sz="1400" b="0" i="0" dirty="0">
                <a:effectLst/>
                <a:latin typeface="Arial" panose="020B0604020202020204" pitchFamily="34" charset="0"/>
                <a:cs typeface="Arial" panose="020B0604020202020204" pitchFamily="34" charset="0"/>
              </a:rPr>
              <a:t> Gas o mezcla de gases cuya temperatura crítica es mayor o igual a - 10º C.</a:t>
            </a:r>
          </a:p>
          <a:p>
            <a:pPr marL="171450" indent="-171450" algn="just">
              <a:lnSpc>
                <a:spcPts val="1500"/>
              </a:lnSpc>
              <a:spcBef>
                <a:spcPts val="60"/>
              </a:spcBef>
              <a:spcAft>
                <a:spcPts val="40"/>
              </a:spcAft>
              <a:buClr>
                <a:schemeClr val="accent1"/>
              </a:buClr>
              <a:buFont typeface="Wingdings" panose="05000000000000000000" pitchFamily="2" charset="2"/>
              <a:buChar char="Ø"/>
            </a:pPr>
            <a:r>
              <a:rPr lang="es-ES" sz="1400" b="1" i="0" dirty="0">
                <a:effectLst/>
                <a:latin typeface="Arial" panose="020B0604020202020204" pitchFamily="34" charset="0"/>
                <a:cs typeface="Arial" panose="020B0604020202020204" pitchFamily="34" charset="0"/>
              </a:rPr>
              <a:t>Gas inflamable:</a:t>
            </a:r>
            <a:r>
              <a:rPr lang="es-ES" sz="1400" b="0" i="0" dirty="0">
                <a:effectLst/>
                <a:latin typeface="Arial" panose="020B0604020202020204" pitchFamily="34" charset="0"/>
                <a:cs typeface="Arial" panose="020B0604020202020204" pitchFamily="34" charset="0"/>
              </a:rPr>
              <a:t> Gas o mezcla de gases cuyo límite de inflamabilidad inferior es menor o igual al 13%, o que tenga un campo de inflamabilidad mayor de 12%.</a:t>
            </a:r>
          </a:p>
          <a:p>
            <a:pPr marL="228600" indent="-228600" algn="just">
              <a:lnSpc>
                <a:spcPts val="1500"/>
              </a:lnSpc>
              <a:spcBef>
                <a:spcPts val="60"/>
              </a:spcBef>
              <a:spcAft>
                <a:spcPts val="40"/>
              </a:spcAft>
              <a:buClr>
                <a:schemeClr val="accent1"/>
              </a:buClr>
              <a:buFont typeface="Wingdings" panose="05000000000000000000" pitchFamily="2" charset="2"/>
              <a:buChar char="Ø"/>
            </a:pPr>
            <a:r>
              <a:rPr lang="es-ES" sz="1400" b="1" i="0" dirty="0">
                <a:effectLst/>
                <a:latin typeface="Arial" panose="020B0604020202020204" pitchFamily="34" charset="0"/>
                <a:cs typeface="Arial" panose="020B0604020202020204" pitchFamily="34" charset="0"/>
              </a:rPr>
              <a:t>Gas tóxico:</a:t>
            </a:r>
            <a:r>
              <a:rPr lang="es-ES" sz="1400" b="0" i="0" dirty="0">
                <a:effectLst/>
                <a:latin typeface="Arial" panose="020B0604020202020204" pitchFamily="34" charset="0"/>
                <a:cs typeface="Arial" panose="020B0604020202020204" pitchFamily="34" charset="0"/>
              </a:rPr>
              <a:t> Aquel cuyo límite de máxima concentración tolerable durante 8 horas/día y 40 horas/semana, (T.L.V.), es inferior a 50 ppm.</a:t>
            </a:r>
          </a:p>
          <a:p>
            <a:pPr marL="171450" indent="-171450" algn="just">
              <a:lnSpc>
                <a:spcPts val="1500"/>
              </a:lnSpc>
              <a:spcBef>
                <a:spcPts val="60"/>
              </a:spcBef>
              <a:spcAft>
                <a:spcPts val="40"/>
              </a:spcAft>
              <a:buClr>
                <a:schemeClr val="accent1"/>
              </a:buClr>
              <a:buFont typeface="Wingdings" panose="05000000000000000000" pitchFamily="2" charset="2"/>
              <a:buChar char="Ø"/>
            </a:pPr>
            <a:r>
              <a:rPr lang="es-ES" sz="1400" b="1" i="0" dirty="0">
                <a:effectLst/>
                <a:latin typeface="Arial" panose="020B0604020202020204" pitchFamily="34" charset="0"/>
                <a:cs typeface="Arial" panose="020B0604020202020204" pitchFamily="34" charset="0"/>
              </a:rPr>
              <a:t>Gas corrosivo:</a:t>
            </a:r>
            <a:r>
              <a:rPr lang="es-ES" sz="1400" b="0" i="0" dirty="0">
                <a:effectLst/>
                <a:latin typeface="Arial" panose="020B0604020202020204" pitchFamily="34" charset="0"/>
                <a:cs typeface="Arial" panose="020B0604020202020204" pitchFamily="34" charset="0"/>
              </a:rPr>
              <a:t> Aquel que produce una corrosión de más de 6 mm/año, en un acero A33 UNE 36077-73, a una temperatura de 55ºC.</a:t>
            </a:r>
            <a:endParaRPr lang="es-ES" sz="1400" dirty="0">
              <a:latin typeface="Arial" panose="020B0604020202020204" pitchFamily="34" charset="0"/>
              <a:cs typeface="Arial" panose="020B0604020202020204" pitchFamily="34" charset="0"/>
            </a:endParaRPr>
          </a:p>
          <a:p>
            <a:pPr marL="171450" indent="-171450" algn="just">
              <a:lnSpc>
                <a:spcPts val="1500"/>
              </a:lnSpc>
              <a:spcBef>
                <a:spcPts val="60"/>
              </a:spcBef>
              <a:spcAft>
                <a:spcPts val="40"/>
              </a:spcAft>
              <a:buClr>
                <a:schemeClr val="accent1"/>
              </a:buClr>
              <a:buFont typeface="Wingdings" panose="05000000000000000000" pitchFamily="2" charset="2"/>
              <a:buChar char="Ø"/>
            </a:pPr>
            <a:r>
              <a:rPr lang="es-ES" sz="1400" b="1" i="0" dirty="0">
                <a:effectLst/>
                <a:latin typeface="Arial" panose="020B0604020202020204" pitchFamily="34" charset="0"/>
                <a:cs typeface="Arial" panose="020B0604020202020204" pitchFamily="34" charset="0"/>
              </a:rPr>
              <a:t>Gas oxidante:</a:t>
            </a:r>
            <a:r>
              <a:rPr lang="es-ES" sz="1400" b="0" i="0" dirty="0">
                <a:effectLst/>
                <a:latin typeface="Arial" panose="020B0604020202020204" pitchFamily="34" charset="0"/>
                <a:cs typeface="Arial" panose="020B0604020202020204" pitchFamily="34" charset="0"/>
              </a:rPr>
              <a:t> Aquel capaz de soportar la combustión con un oxipotencial superior al del aire.</a:t>
            </a:r>
            <a:endParaRPr lang="es-ES" sz="1400" dirty="0">
              <a:latin typeface="Arial" panose="020B0604020202020204" pitchFamily="34" charset="0"/>
              <a:cs typeface="Arial" panose="020B0604020202020204" pitchFamily="34" charset="0"/>
            </a:endParaRPr>
          </a:p>
          <a:p>
            <a:pPr marL="171450" indent="-171450" algn="just">
              <a:lnSpc>
                <a:spcPts val="1500"/>
              </a:lnSpc>
              <a:spcBef>
                <a:spcPts val="60"/>
              </a:spcBef>
              <a:spcAft>
                <a:spcPts val="40"/>
              </a:spcAft>
              <a:buClr>
                <a:schemeClr val="accent1"/>
              </a:buClr>
              <a:buFont typeface="Wingdings" panose="05000000000000000000" pitchFamily="2" charset="2"/>
              <a:buChar char="Ø"/>
            </a:pPr>
            <a:r>
              <a:rPr lang="es-ES" sz="1400" b="1" i="0" dirty="0">
                <a:effectLst/>
                <a:latin typeface="Arial" panose="020B0604020202020204" pitchFamily="34" charset="0"/>
                <a:cs typeface="Arial" panose="020B0604020202020204" pitchFamily="34" charset="0"/>
              </a:rPr>
              <a:t>Gas criogénico:</a:t>
            </a:r>
            <a:r>
              <a:rPr lang="es-ES" sz="1400" b="0" i="0" dirty="0">
                <a:effectLst/>
                <a:latin typeface="Arial" panose="020B0604020202020204" pitchFamily="34" charset="0"/>
                <a:cs typeface="Arial" panose="020B0604020202020204" pitchFamily="34" charset="0"/>
              </a:rPr>
              <a:t> Aquel cuya temperatura de ebullición a la presión atmosférica, es inferior a 40ºC</a:t>
            </a:r>
            <a:r>
              <a:rPr lang="es-ES" sz="1400" b="0" i="0" dirty="0">
                <a:solidFill>
                  <a:srgbClr val="727272"/>
                </a:solidFill>
                <a:effectLst/>
                <a:latin typeface="Arial" panose="020B0604020202020204" pitchFamily="34" charset="0"/>
                <a:cs typeface="Arial" panose="020B0604020202020204" pitchFamily="34" charset="0"/>
              </a:rPr>
              <a:t>.</a:t>
            </a:r>
          </a:p>
          <a:p>
            <a:br>
              <a:rPr lang="es-ES" sz="1200" dirty="0">
                <a:latin typeface="Arial" panose="020B0604020202020204" pitchFamily="34" charset="0"/>
                <a:cs typeface="Arial" panose="020B0604020202020204" pitchFamily="34" charset="0"/>
              </a:rPr>
            </a:br>
            <a:endParaRPr lang="es-ES" sz="1200" dirty="0">
              <a:latin typeface="Arial" panose="020B0604020202020204" pitchFamily="34" charset="0"/>
              <a:cs typeface="Arial" panose="020B0604020202020204" pitchFamily="34" charset="0"/>
            </a:endParaRPr>
          </a:p>
        </p:txBody>
      </p:sp>
      <p:pic>
        <p:nvPicPr>
          <p:cNvPr id="6" name="Imagen 5"/>
          <p:cNvPicPr>
            <a:picLocks noChangeAspect="1"/>
          </p:cNvPicPr>
          <p:nvPr/>
        </p:nvPicPr>
        <p:blipFill>
          <a:blip r:embed="rId2"/>
          <a:stretch>
            <a:fillRect/>
          </a:stretch>
        </p:blipFill>
        <p:spPr>
          <a:xfrm>
            <a:off x="7433446" y="1143667"/>
            <a:ext cx="2925400" cy="2019381"/>
          </a:xfrm>
          <a:prstGeom prst="rect">
            <a:avLst/>
          </a:prstGeom>
        </p:spPr>
      </p:pic>
      <p:pic>
        <p:nvPicPr>
          <p:cNvPr id="7" name="Imagen 6"/>
          <p:cNvPicPr>
            <a:picLocks noChangeAspect="1"/>
          </p:cNvPicPr>
          <p:nvPr/>
        </p:nvPicPr>
        <p:blipFill>
          <a:blip r:embed="rId3"/>
          <a:stretch>
            <a:fillRect/>
          </a:stretch>
        </p:blipFill>
        <p:spPr>
          <a:xfrm>
            <a:off x="7136128" y="3332864"/>
            <a:ext cx="4306935" cy="2767489"/>
          </a:xfrm>
          <a:prstGeom prst="rect">
            <a:avLst/>
          </a:prstGeom>
        </p:spPr>
      </p:pic>
    </p:spTree>
    <p:extLst>
      <p:ext uri="{BB962C8B-B14F-4D97-AF65-F5344CB8AC3E}">
        <p14:creationId xmlns:p14="http://schemas.microsoft.com/office/powerpoint/2010/main" val="1104038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676400" y="1556050"/>
            <a:ext cx="4306388" cy="3970318"/>
          </a:xfrm>
          <a:prstGeom prst="rect">
            <a:avLst/>
          </a:prstGeom>
        </p:spPr>
        <p:txBody>
          <a:bodyPr wrap="square">
            <a:spAutoFit/>
          </a:bodyPr>
          <a:lstStyle/>
          <a:p>
            <a:pPr marL="285750" indent="-285750">
              <a:buClr>
                <a:schemeClr val="accent1"/>
              </a:buClr>
              <a:buFont typeface="Wingdings" panose="05000000000000000000" pitchFamily="2" charset="2"/>
              <a:buChar char="v"/>
            </a:pPr>
            <a:r>
              <a:rPr lang="es-ES" sz="1400" dirty="0">
                <a:latin typeface="Arial" panose="020B0604020202020204" pitchFamily="34" charset="0"/>
                <a:cs typeface="Arial" panose="020B0604020202020204" pitchFamily="34" charset="0"/>
              </a:rPr>
              <a:t>utilización propiamente dicha de los gases, y que según el anterior Reglamento de Aparatos a Presión, son las siguientes:</a:t>
            </a:r>
          </a:p>
          <a:p>
            <a:endParaRPr lang="es-ES" sz="1400" dirty="0">
              <a:latin typeface="Arial" panose="020B0604020202020204" pitchFamily="34" charset="0"/>
              <a:cs typeface="Arial" panose="020B0604020202020204" pitchFamily="34" charset="0"/>
            </a:endParaRPr>
          </a:p>
          <a:p>
            <a:pPr marL="285750" indent="-285750">
              <a:buClr>
                <a:schemeClr val="accent1"/>
              </a:buClr>
              <a:buFont typeface="Wingdings" panose="05000000000000000000" pitchFamily="2" charset="2"/>
              <a:buChar char="Ø"/>
            </a:pPr>
            <a:r>
              <a:rPr lang="es-ES" sz="1400" dirty="0">
                <a:latin typeface="Arial" panose="020B0604020202020204" pitchFamily="34" charset="0"/>
                <a:cs typeface="Arial" panose="020B0604020202020204" pitchFamily="34" charset="0"/>
              </a:rPr>
              <a:t>   </a:t>
            </a:r>
            <a:r>
              <a:rPr lang="es-ES" sz="1400" b="1" dirty="0">
                <a:latin typeface="Arial" panose="020B0604020202020204" pitchFamily="34" charset="0"/>
                <a:cs typeface="Arial" panose="020B0604020202020204" pitchFamily="34" charset="0"/>
              </a:rPr>
              <a:t>Gas industrial: </a:t>
            </a:r>
            <a:r>
              <a:rPr lang="es-ES" sz="1400" dirty="0">
                <a:latin typeface="Arial" panose="020B0604020202020204" pitchFamily="34" charset="0"/>
                <a:cs typeface="Arial" panose="020B0604020202020204" pitchFamily="34" charset="0"/>
              </a:rPr>
              <a:t>Los principales gases producidos y comercializados por la industria.</a:t>
            </a:r>
          </a:p>
          <a:p>
            <a:pPr marL="285750" indent="-285750">
              <a:buClr>
                <a:schemeClr val="accent1"/>
              </a:buClr>
              <a:buFont typeface="Wingdings" panose="05000000000000000000" pitchFamily="2" charset="2"/>
              <a:buChar char="Ø"/>
            </a:pPr>
            <a:endParaRPr lang="es-ES" sz="1400" dirty="0">
              <a:latin typeface="Arial" panose="020B0604020202020204" pitchFamily="34" charset="0"/>
              <a:cs typeface="Arial" panose="020B0604020202020204" pitchFamily="34" charset="0"/>
            </a:endParaRPr>
          </a:p>
          <a:p>
            <a:pPr marL="285750" indent="-285750">
              <a:buClr>
                <a:schemeClr val="accent1"/>
              </a:buClr>
              <a:buFont typeface="Wingdings" panose="05000000000000000000" pitchFamily="2" charset="2"/>
              <a:buChar char="Ø"/>
            </a:pPr>
            <a:r>
              <a:rPr lang="es-ES" sz="1400" dirty="0">
                <a:latin typeface="Arial" panose="020B0604020202020204" pitchFamily="34" charset="0"/>
                <a:cs typeface="Arial" panose="020B0604020202020204" pitchFamily="34" charset="0"/>
              </a:rPr>
              <a:t> </a:t>
            </a:r>
            <a:r>
              <a:rPr lang="es-ES" sz="1400" b="1" dirty="0">
                <a:latin typeface="Arial" panose="020B0604020202020204" pitchFamily="34" charset="0"/>
                <a:cs typeface="Arial" panose="020B0604020202020204" pitchFamily="34" charset="0"/>
              </a:rPr>
              <a:t>Mezclas de gases industriales: </a:t>
            </a:r>
            <a:r>
              <a:rPr lang="es-ES" sz="1400" dirty="0">
                <a:latin typeface="Arial" panose="020B0604020202020204" pitchFamily="34" charset="0"/>
                <a:cs typeface="Arial" panose="020B0604020202020204" pitchFamily="34" charset="0"/>
              </a:rPr>
              <a:t>Aquellas mezclas de gases que por su volumen de comercialización y su aplicación, tienen el mismo tratamiento que los gases industriales.</a:t>
            </a:r>
          </a:p>
          <a:p>
            <a:pPr marL="285750" indent="-285750">
              <a:buClr>
                <a:schemeClr val="accent1"/>
              </a:buClr>
              <a:buFont typeface="Wingdings" panose="05000000000000000000" pitchFamily="2" charset="2"/>
              <a:buChar char="Ø"/>
            </a:pPr>
            <a:endParaRPr lang="es-ES" sz="1400" dirty="0">
              <a:latin typeface="Arial" panose="020B0604020202020204" pitchFamily="34" charset="0"/>
              <a:cs typeface="Arial" panose="020B0604020202020204" pitchFamily="34" charset="0"/>
            </a:endParaRPr>
          </a:p>
          <a:p>
            <a:pPr marL="285750" indent="-285750">
              <a:buClr>
                <a:schemeClr val="accent1"/>
              </a:buClr>
              <a:buFont typeface="Wingdings" panose="05000000000000000000" pitchFamily="2" charset="2"/>
              <a:buChar char="Ø"/>
            </a:pPr>
            <a:r>
              <a:rPr lang="es-ES" sz="1400" b="1" dirty="0">
                <a:latin typeface="Arial" panose="020B0604020202020204" pitchFamily="34" charset="0"/>
                <a:cs typeface="Arial" panose="020B0604020202020204" pitchFamily="34" charset="0"/>
              </a:rPr>
              <a:t>Mezclas de calibración: </a:t>
            </a:r>
            <a:r>
              <a:rPr lang="es-ES" sz="1400" dirty="0">
                <a:latin typeface="Arial" panose="020B0604020202020204" pitchFamily="34" charset="0"/>
                <a:cs typeface="Arial" panose="020B0604020202020204" pitchFamily="34" charset="0"/>
              </a:rPr>
              <a:t>Mezcla de gases, generalmente de precisión, utilizados para la calibración de analizadores, para trabajos específicos de investigación u otras aplicaciones concretas, que requieren cuidado en su fabricación y utilización.</a:t>
            </a:r>
          </a:p>
        </p:txBody>
      </p:sp>
      <p:pic>
        <p:nvPicPr>
          <p:cNvPr id="3" name="Imagen 2"/>
          <p:cNvPicPr>
            <a:picLocks noChangeAspect="1"/>
          </p:cNvPicPr>
          <p:nvPr/>
        </p:nvPicPr>
        <p:blipFill>
          <a:blip r:embed="rId2"/>
          <a:stretch>
            <a:fillRect/>
          </a:stretch>
        </p:blipFill>
        <p:spPr>
          <a:xfrm>
            <a:off x="6204857" y="901336"/>
            <a:ext cx="5174660" cy="5094515"/>
          </a:xfrm>
          <a:prstGeom prst="rect">
            <a:avLst/>
          </a:prstGeom>
        </p:spPr>
      </p:pic>
    </p:spTree>
    <p:extLst>
      <p:ext uri="{BB962C8B-B14F-4D97-AF65-F5344CB8AC3E}">
        <p14:creationId xmlns:p14="http://schemas.microsoft.com/office/powerpoint/2010/main" val="3356121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6387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CCD27FA-78F7-1414-B394-8E077580C3F8}"/>
              </a:ext>
            </a:extLst>
          </p:cNvPr>
          <p:cNvSpPr txBox="1"/>
          <p:nvPr/>
        </p:nvSpPr>
        <p:spPr>
          <a:xfrm>
            <a:off x="5397623" y="1074198"/>
            <a:ext cx="3426781" cy="3770263"/>
          </a:xfrm>
          <a:prstGeom prst="rect">
            <a:avLst/>
          </a:prstGeom>
          <a:noFill/>
        </p:spPr>
        <p:txBody>
          <a:bodyPr wrap="square" rtlCol="0">
            <a:spAutoFit/>
          </a:bodyPr>
          <a:lstStyle/>
          <a:p>
            <a:r>
              <a:rPr lang="es-MX" sz="23900" b="1" dirty="0"/>
              <a:t>6</a:t>
            </a:r>
            <a:endParaRPr lang="es-GT" sz="23900" b="1" dirty="0"/>
          </a:p>
        </p:txBody>
      </p:sp>
    </p:spTree>
    <p:extLst>
      <p:ext uri="{BB962C8B-B14F-4D97-AF65-F5344CB8AC3E}">
        <p14:creationId xmlns:p14="http://schemas.microsoft.com/office/powerpoint/2010/main" val="2981013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643B0D-BBE9-6B88-CED8-6C7DC967B977}"/>
              </a:ext>
            </a:extLst>
          </p:cNvPr>
          <p:cNvSpPr>
            <a:spLocks noGrp="1"/>
          </p:cNvSpPr>
          <p:nvPr>
            <p:ph type="ctrTitle"/>
          </p:nvPr>
        </p:nvSpPr>
        <p:spPr>
          <a:xfrm>
            <a:off x="1638300" y="482281"/>
            <a:ext cx="8915399" cy="944113"/>
          </a:xfrm>
        </p:spPr>
        <p:txBody>
          <a:bodyPr>
            <a:normAutofit/>
          </a:bodyPr>
          <a:lstStyle/>
          <a:p>
            <a:pPr algn="ctr"/>
            <a:r>
              <a:rPr lang="es-MX" sz="4800" b="1" u="sng" dirty="0">
                <a:latin typeface="Times New Roman" panose="02020603050405020304" pitchFamily="18" charset="0"/>
                <a:cs typeface="Times New Roman" panose="02020603050405020304" pitchFamily="18" charset="0"/>
              </a:rPr>
              <a:t>GASES CONTAMINANTES</a:t>
            </a:r>
            <a:endParaRPr lang="es-GT" sz="4800" b="1" u="sng" dirty="0">
              <a:latin typeface="Times New Roman" panose="02020603050405020304" pitchFamily="18" charset="0"/>
              <a:cs typeface="Times New Roman" panose="02020603050405020304" pitchFamily="18" charset="0"/>
            </a:endParaRPr>
          </a:p>
        </p:txBody>
      </p:sp>
      <p:sp>
        <p:nvSpPr>
          <p:cNvPr id="3" name="Subtítulo 2">
            <a:extLst>
              <a:ext uri="{FF2B5EF4-FFF2-40B4-BE49-F238E27FC236}">
                <a16:creationId xmlns:a16="http://schemas.microsoft.com/office/drawing/2014/main" id="{02255338-435F-0AB3-5836-89022C97C7A0}"/>
              </a:ext>
            </a:extLst>
          </p:cNvPr>
          <p:cNvSpPr>
            <a:spLocks noGrp="1"/>
          </p:cNvSpPr>
          <p:nvPr>
            <p:ph type="subTitle" idx="1"/>
          </p:nvPr>
        </p:nvSpPr>
        <p:spPr>
          <a:xfrm>
            <a:off x="2186609" y="1669775"/>
            <a:ext cx="9104243" cy="4233888"/>
          </a:xfrm>
        </p:spPr>
        <p:txBody>
          <a:bodyPr>
            <a:normAutofit fontScale="92500" lnSpcReduction="10000"/>
          </a:bodyPr>
          <a:lstStyle/>
          <a:p>
            <a:pPr algn="just"/>
            <a:r>
              <a:rPr lang="es-MX" dirty="0">
                <a:solidFill>
                  <a:schemeClr val="tx1"/>
                </a:solidFill>
                <a:latin typeface="Times New Roman" panose="02020603050405020304" pitchFamily="18" charset="0"/>
                <a:cs typeface="Times New Roman" panose="02020603050405020304" pitchFamily="18" charset="0"/>
              </a:rPr>
              <a:t>Los gases contaminantes son residuos que se producen en estado gaseoso. Algunos de ellos son tóxicos para los humanos según sus concentraciones y muy contaminantes para los suelos y el agua. En el caso de los gases de efecto invernadero, estos modifican la química atmosférica y producen el calentamiento global.</a:t>
            </a:r>
          </a:p>
          <a:p>
            <a:pPr algn="just"/>
            <a:r>
              <a:rPr lang="es-MX" dirty="0">
                <a:solidFill>
                  <a:schemeClr val="tx1"/>
                </a:solidFill>
                <a:latin typeface="Times New Roman" panose="02020603050405020304" pitchFamily="18" charset="0"/>
                <a:cs typeface="Times New Roman" panose="02020603050405020304" pitchFamily="18" charset="0"/>
              </a:rPr>
              <a:t>Las principales fuentes de contaminación atmosférica son los procesos industriales, la transformación de energía, la gestión de los residuos, la agricultura, silvicultura y otros usos de la tierra. Estas actividades son responsables de la emisión de:</a:t>
            </a:r>
          </a:p>
          <a:p>
            <a:pPr marL="285750" indent="-285750" algn="l" fontAlgn="base">
              <a:buFont typeface="Wingdings" panose="05000000000000000000" pitchFamily="2" charset="2"/>
              <a:buChar char="q"/>
            </a:pPr>
            <a:r>
              <a:rPr lang="es-GT" dirty="0">
                <a:solidFill>
                  <a:schemeClr val="tx1"/>
                </a:solidFill>
                <a:latin typeface="Times New Roman" panose="02020603050405020304" pitchFamily="18" charset="0"/>
                <a:cs typeface="Times New Roman" panose="02020603050405020304" pitchFamily="18" charset="0"/>
              </a:rPr>
              <a:t>Monóxido de carbono (CO).</a:t>
            </a:r>
          </a:p>
          <a:p>
            <a:pPr marL="285750" indent="-285750" algn="l" fontAlgn="base">
              <a:buFont typeface="Wingdings" panose="05000000000000000000" pitchFamily="2" charset="2"/>
              <a:buChar char="q"/>
            </a:pPr>
            <a:r>
              <a:rPr lang="es-GT" dirty="0">
                <a:solidFill>
                  <a:schemeClr val="tx1"/>
                </a:solidFill>
                <a:latin typeface="Times New Roman" panose="02020603050405020304" pitchFamily="18" charset="0"/>
                <a:cs typeface="Times New Roman" panose="02020603050405020304" pitchFamily="18" charset="0"/>
              </a:rPr>
              <a:t>Dióxido de azufre (SO2).</a:t>
            </a:r>
          </a:p>
          <a:p>
            <a:pPr marL="285750" indent="-285750" algn="l" fontAlgn="base">
              <a:buFont typeface="Wingdings" panose="05000000000000000000" pitchFamily="2" charset="2"/>
              <a:buChar char="q"/>
            </a:pPr>
            <a:r>
              <a:rPr lang="es-GT" dirty="0">
                <a:solidFill>
                  <a:schemeClr val="tx1"/>
                </a:solidFill>
                <a:latin typeface="Times New Roman" panose="02020603050405020304" pitchFamily="18" charset="0"/>
                <a:cs typeface="Times New Roman" panose="02020603050405020304" pitchFamily="18" charset="0"/>
              </a:rPr>
              <a:t>Material particulado (PM).</a:t>
            </a:r>
          </a:p>
          <a:p>
            <a:pPr marL="285750" indent="-285750" algn="l" fontAlgn="base">
              <a:buFont typeface="Wingdings" panose="05000000000000000000" pitchFamily="2" charset="2"/>
              <a:buChar char="q"/>
            </a:pPr>
            <a:r>
              <a:rPr lang="es-GT" dirty="0">
                <a:solidFill>
                  <a:schemeClr val="tx1"/>
                </a:solidFill>
                <a:latin typeface="Times New Roman" panose="02020603050405020304" pitchFamily="18" charset="0"/>
                <a:cs typeface="Times New Roman" panose="02020603050405020304" pitchFamily="18" charset="0"/>
              </a:rPr>
              <a:t>Óxidos de nitrógeno (NOx)</a:t>
            </a:r>
          </a:p>
          <a:p>
            <a:pPr marL="285750" indent="-285750" algn="l" fontAlgn="base">
              <a:buFont typeface="Wingdings" panose="05000000000000000000" pitchFamily="2" charset="2"/>
              <a:buChar char="q"/>
            </a:pPr>
            <a:r>
              <a:rPr lang="es-GT" dirty="0">
                <a:solidFill>
                  <a:schemeClr val="tx1"/>
                </a:solidFill>
                <a:latin typeface="Times New Roman" panose="02020603050405020304" pitchFamily="18" charset="0"/>
                <a:cs typeface="Times New Roman" panose="02020603050405020304" pitchFamily="18" charset="0"/>
              </a:rPr>
              <a:t>Dióxido de carbono (CO2)</a:t>
            </a:r>
          </a:p>
          <a:p>
            <a:pPr marL="285750" indent="-285750" algn="l" fontAlgn="base">
              <a:buFont typeface="Wingdings" panose="05000000000000000000" pitchFamily="2" charset="2"/>
              <a:buChar char="q"/>
            </a:pPr>
            <a:r>
              <a:rPr lang="es-GT" dirty="0">
                <a:solidFill>
                  <a:schemeClr val="tx1"/>
                </a:solidFill>
                <a:latin typeface="Times New Roman" panose="02020603050405020304" pitchFamily="18" charset="0"/>
                <a:cs typeface="Times New Roman" panose="02020603050405020304" pitchFamily="18" charset="0"/>
              </a:rPr>
              <a:t>Metano (CH4)</a:t>
            </a:r>
          </a:p>
        </p:txBody>
      </p:sp>
    </p:spTree>
    <p:extLst>
      <p:ext uri="{BB962C8B-B14F-4D97-AF65-F5344CB8AC3E}">
        <p14:creationId xmlns:p14="http://schemas.microsoft.com/office/powerpoint/2010/main" val="1633768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643B0D-BBE9-6B88-CED8-6C7DC967B977}"/>
              </a:ext>
            </a:extLst>
          </p:cNvPr>
          <p:cNvSpPr>
            <a:spLocks noGrp="1"/>
          </p:cNvSpPr>
          <p:nvPr>
            <p:ph type="ctrTitle"/>
          </p:nvPr>
        </p:nvSpPr>
        <p:spPr>
          <a:xfrm>
            <a:off x="3733006" y="331304"/>
            <a:ext cx="4725987" cy="993943"/>
          </a:xfrm>
        </p:spPr>
        <p:txBody>
          <a:bodyPr>
            <a:normAutofit/>
          </a:bodyPr>
          <a:lstStyle/>
          <a:p>
            <a:r>
              <a:rPr lang="es-MX" sz="4800" b="1" u="sng" dirty="0">
                <a:latin typeface="Times New Roman" panose="02020603050405020304" pitchFamily="18" charset="0"/>
                <a:cs typeface="Times New Roman" panose="02020603050405020304" pitchFamily="18" charset="0"/>
              </a:rPr>
              <a:t>LLUVIA ÁCIDA</a:t>
            </a:r>
            <a:endParaRPr lang="es-GT" sz="4800" b="1" u="sng" dirty="0">
              <a:latin typeface="Times New Roman" panose="02020603050405020304" pitchFamily="18" charset="0"/>
              <a:cs typeface="Times New Roman" panose="02020603050405020304" pitchFamily="18" charset="0"/>
            </a:endParaRPr>
          </a:p>
        </p:txBody>
      </p:sp>
      <p:sp>
        <p:nvSpPr>
          <p:cNvPr id="3" name="Subtítulo 2">
            <a:extLst>
              <a:ext uri="{FF2B5EF4-FFF2-40B4-BE49-F238E27FC236}">
                <a16:creationId xmlns:a16="http://schemas.microsoft.com/office/drawing/2014/main" id="{02255338-435F-0AB3-5836-89022C97C7A0}"/>
              </a:ext>
            </a:extLst>
          </p:cNvPr>
          <p:cNvSpPr>
            <a:spLocks noGrp="1"/>
          </p:cNvSpPr>
          <p:nvPr>
            <p:ph type="subTitle" idx="1"/>
          </p:nvPr>
        </p:nvSpPr>
        <p:spPr>
          <a:xfrm>
            <a:off x="2204899" y="1649865"/>
            <a:ext cx="8915399" cy="2213113"/>
          </a:xfrm>
        </p:spPr>
        <p:txBody>
          <a:bodyPr/>
          <a:lstStyle/>
          <a:p>
            <a:pPr algn="just"/>
            <a:r>
              <a:rPr lang="es-MX" sz="1700" dirty="0">
                <a:solidFill>
                  <a:schemeClr val="tx1"/>
                </a:solidFill>
                <a:latin typeface="Times New Roman" panose="02020603050405020304" pitchFamily="18" charset="0"/>
                <a:cs typeface="Times New Roman" panose="02020603050405020304" pitchFamily="18" charset="0"/>
              </a:rPr>
              <a:t>La lluvia ácida es un tipo de polución generada en la atmósfera a partir de una reacción química entre varios gases. En concreto, cuando el dióxido de azufre (SO2) y los óxidos de nitrógeno (</a:t>
            </a:r>
            <a:r>
              <a:rPr lang="es-MX" sz="1700" dirty="0" err="1">
                <a:solidFill>
                  <a:schemeClr val="tx1"/>
                </a:solidFill>
                <a:latin typeface="Times New Roman" panose="02020603050405020304" pitchFamily="18" charset="0"/>
                <a:cs typeface="Times New Roman" panose="02020603050405020304" pitchFamily="18" charset="0"/>
              </a:rPr>
              <a:t>NOx</a:t>
            </a:r>
            <a:r>
              <a:rPr lang="es-MX" sz="1700" dirty="0">
                <a:solidFill>
                  <a:schemeClr val="tx1"/>
                </a:solidFill>
                <a:latin typeface="Times New Roman" panose="02020603050405020304" pitchFamily="18" charset="0"/>
                <a:cs typeface="Times New Roman" panose="02020603050405020304" pitchFamily="18" charset="0"/>
              </a:rPr>
              <a:t>) reaccionan con el oxígeno se disuelven en el agua de lluvia, formando los ácidos sulfúrico y nítrico, y contaminando el entorno al que llegan. </a:t>
            </a:r>
          </a:p>
          <a:p>
            <a:pPr algn="just"/>
            <a:r>
              <a:rPr lang="es-MX" sz="1700" dirty="0">
                <a:solidFill>
                  <a:schemeClr val="tx1"/>
                </a:solidFill>
                <a:latin typeface="Times New Roman" panose="02020603050405020304" pitchFamily="18" charset="0"/>
                <a:cs typeface="Times New Roman" panose="02020603050405020304" pitchFamily="18" charset="0"/>
              </a:rPr>
              <a:t>El viento puede provocar que estos corrosivos elementos recorran miles de kilómetros desde el lugar que se originaron, y además de caer con lluvia, también pueden hacerlo con rocío, granizo, nieve o niebla, e incluso en forma de gases y partículas ácidas.</a:t>
            </a:r>
            <a:endParaRPr lang="es-GT" sz="1700" dirty="0">
              <a:solidFill>
                <a:schemeClr val="tx1"/>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0B17EA42-2109-9BA5-F67F-71FA7F91BEF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4899" y="3856292"/>
            <a:ext cx="3560539" cy="26704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FB6175D-5AB3-0F30-55B5-CF94CCD732A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9526"/>
          <a:stretch/>
        </p:blipFill>
        <p:spPr bwMode="auto">
          <a:xfrm>
            <a:off x="8297381" y="3856292"/>
            <a:ext cx="2822917" cy="2670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561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CCD27FA-78F7-1414-B394-8E077580C3F8}"/>
              </a:ext>
            </a:extLst>
          </p:cNvPr>
          <p:cNvSpPr txBox="1"/>
          <p:nvPr/>
        </p:nvSpPr>
        <p:spPr>
          <a:xfrm>
            <a:off x="5397623" y="1074198"/>
            <a:ext cx="3426781" cy="3770263"/>
          </a:xfrm>
          <a:prstGeom prst="rect">
            <a:avLst/>
          </a:prstGeom>
          <a:noFill/>
        </p:spPr>
        <p:txBody>
          <a:bodyPr wrap="square" rtlCol="0">
            <a:spAutoFit/>
          </a:bodyPr>
          <a:lstStyle/>
          <a:p>
            <a:r>
              <a:rPr lang="es-MX" sz="23900" b="1" dirty="0"/>
              <a:t>1</a:t>
            </a:r>
            <a:endParaRPr lang="es-GT" sz="23900" b="1" dirty="0"/>
          </a:p>
        </p:txBody>
      </p:sp>
    </p:spTree>
    <p:extLst>
      <p:ext uri="{BB962C8B-B14F-4D97-AF65-F5344CB8AC3E}">
        <p14:creationId xmlns:p14="http://schemas.microsoft.com/office/powerpoint/2010/main" val="2338098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643B0D-BBE9-6B88-CED8-6C7DC967B977}"/>
              </a:ext>
            </a:extLst>
          </p:cNvPr>
          <p:cNvSpPr>
            <a:spLocks noGrp="1"/>
          </p:cNvSpPr>
          <p:nvPr>
            <p:ph type="ctrTitle"/>
          </p:nvPr>
        </p:nvSpPr>
        <p:spPr>
          <a:xfrm>
            <a:off x="2589212" y="523518"/>
            <a:ext cx="8915399" cy="1557103"/>
          </a:xfrm>
        </p:spPr>
        <p:txBody>
          <a:bodyPr/>
          <a:lstStyle/>
          <a:p>
            <a:pPr algn="ctr"/>
            <a:r>
              <a:rPr lang="es-MX" sz="4300" b="1" u="sng" dirty="0">
                <a:latin typeface="Times New Roman" panose="02020603050405020304" pitchFamily="18" charset="0"/>
                <a:cs typeface="Times New Roman" panose="02020603050405020304" pitchFamily="18" charset="0"/>
              </a:rPr>
              <a:t>CONSECUENCIAS DE LA LLUVIA ÁCIDA</a:t>
            </a:r>
            <a:endParaRPr lang="es-GT" sz="4300" b="1" u="sng" dirty="0">
              <a:latin typeface="Times New Roman" panose="02020603050405020304" pitchFamily="18" charset="0"/>
              <a:cs typeface="Times New Roman" panose="02020603050405020304" pitchFamily="18" charset="0"/>
            </a:endParaRPr>
          </a:p>
        </p:txBody>
      </p:sp>
      <p:sp>
        <p:nvSpPr>
          <p:cNvPr id="3" name="Subtítulo 2">
            <a:extLst>
              <a:ext uri="{FF2B5EF4-FFF2-40B4-BE49-F238E27FC236}">
                <a16:creationId xmlns:a16="http://schemas.microsoft.com/office/drawing/2014/main" id="{02255338-435F-0AB3-5836-89022C97C7A0}"/>
              </a:ext>
            </a:extLst>
          </p:cNvPr>
          <p:cNvSpPr>
            <a:spLocks noGrp="1"/>
          </p:cNvSpPr>
          <p:nvPr>
            <p:ph type="subTitle" idx="1"/>
          </p:nvPr>
        </p:nvSpPr>
        <p:spPr>
          <a:xfrm>
            <a:off x="2589213" y="2305879"/>
            <a:ext cx="8915399" cy="2597425"/>
          </a:xfrm>
        </p:spPr>
        <p:txBody>
          <a:bodyPr/>
          <a:lstStyle/>
          <a:p>
            <a:pPr algn="just"/>
            <a:r>
              <a:rPr lang="es-MX" sz="1700" dirty="0">
                <a:solidFill>
                  <a:schemeClr val="tx1"/>
                </a:solidFill>
                <a:latin typeface="Times New Roman" panose="02020603050405020304" pitchFamily="18" charset="0"/>
                <a:cs typeface="Times New Roman" panose="02020603050405020304" pitchFamily="18" charset="0"/>
              </a:rPr>
              <a:t>Una vez que hemos aclarado qué es la lluvia ácida, vamos a revisar cuáles son los diferentes efectos negativos de esta sobre el medio ambiente y la economía. Al volverse más ácida el agua, la vida animal y vegetal de ecosistemas acuáticos se ve afectada, hasta el punto de que puede provocar su desaparición.</a:t>
            </a:r>
          </a:p>
          <a:p>
            <a:pPr algn="just"/>
            <a:r>
              <a:rPr lang="es-MX" sz="1700" dirty="0">
                <a:solidFill>
                  <a:schemeClr val="tx1"/>
                </a:solidFill>
                <a:latin typeface="Times New Roman" panose="02020603050405020304" pitchFamily="18" charset="0"/>
                <a:cs typeface="Times New Roman" panose="02020603050405020304" pitchFamily="18" charset="0"/>
              </a:rPr>
              <a:t>Los contaminantes que causan la lluvia ácida pueden tomar parte en otros problemas ambientales. El exceso de nitrógeno en el agua provoca eutrofización, un crecimiento excesivo de algas y otras plantas verdes que hace disminuir el oxígeno de ríos y mares, y por tanto, reducir su biodiversidad. Los </a:t>
            </a:r>
            <a:r>
              <a:rPr lang="es-MX" sz="1700" dirty="0" err="1">
                <a:solidFill>
                  <a:schemeClr val="tx1"/>
                </a:solidFill>
                <a:latin typeface="Times New Roman" panose="02020603050405020304" pitchFamily="18" charset="0"/>
                <a:cs typeface="Times New Roman" panose="02020603050405020304" pitchFamily="18" charset="0"/>
              </a:rPr>
              <a:t>NOx</a:t>
            </a:r>
            <a:r>
              <a:rPr lang="es-MX" sz="1700" dirty="0">
                <a:solidFill>
                  <a:schemeClr val="tx1"/>
                </a:solidFill>
                <a:latin typeface="Times New Roman" panose="02020603050405020304" pitchFamily="18" charset="0"/>
                <a:cs typeface="Times New Roman" panose="02020603050405020304" pitchFamily="18" charset="0"/>
              </a:rPr>
              <a:t> pueden reaccionar con diversos compuestos orgánicos volátiles, especialmente en lugares soleados, formando ozono troposférico, un gas nocivo para el medio ambiente y la salud. </a:t>
            </a:r>
            <a:endParaRPr lang="es-GT" sz="1700" dirty="0">
              <a:solidFill>
                <a:schemeClr val="tx1"/>
              </a:solidFill>
              <a:latin typeface="Times New Roman" panose="02020603050405020304" pitchFamily="18" charset="0"/>
              <a:cs typeface="Times New Roman" panose="02020603050405020304" pitchFamily="18" charset="0"/>
            </a:endParaRPr>
          </a:p>
        </p:txBody>
      </p:sp>
      <p:pic>
        <p:nvPicPr>
          <p:cNvPr id="4" name="Imagen 3">
            <a:extLst>
              <a:ext uri="{FF2B5EF4-FFF2-40B4-BE49-F238E27FC236}">
                <a16:creationId xmlns:a16="http://schemas.microsoft.com/office/drawing/2014/main" id="{1282E879-7D2A-1167-E3DE-76AF0B79C269}"/>
              </a:ext>
            </a:extLst>
          </p:cNvPr>
          <p:cNvPicPr>
            <a:picLocks noChangeAspect="1"/>
          </p:cNvPicPr>
          <p:nvPr/>
        </p:nvPicPr>
        <p:blipFill>
          <a:blip r:embed="rId2"/>
          <a:stretch>
            <a:fillRect/>
          </a:stretch>
        </p:blipFill>
        <p:spPr>
          <a:xfrm>
            <a:off x="5891384" y="4903304"/>
            <a:ext cx="2311053" cy="1729438"/>
          </a:xfrm>
          <a:prstGeom prst="rect">
            <a:avLst/>
          </a:prstGeom>
        </p:spPr>
      </p:pic>
    </p:spTree>
    <p:extLst>
      <p:ext uri="{BB962C8B-B14F-4D97-AF65-F5344CB8AC3E}">
        <p14:creationId xmlns:p14="http://schemas.microsoft.com/office/powerpoint/2010/main" val="3145582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643B0D-BBE9-6B88-CED8-6C7DC967B977}"/>
              </a:ext>
            </a:extLst>
          </p:cNvPr>
          <p:cNvSpPr>
            <a:spLocks noGrp="1"/>
          </p:cNvSpPr>
          <p:nvPr>
            <p:ph type="ctrTitle"/>
          </p:nvPr>
        </p:nvSpPr>
        <p:spPr>
          <a:xfrm>
            <a:off x="2116241" y="139274"/>
            <a:ext cx="7959517" cy="1126282"/>
          </a:xfrm>
        </p:spPr>
        <p:txBody>
          <a:bodyPr>
            <a:normAutofit fontScale="90000"/>
          </a:bodyPr>
          <a:lstStyle/>
          <a:p>
            <a:r>
              <a:rPr lang="es-MX" sz="4800" b="1" u="sng" dirty="0">
                <a:latin typeface="Times New Roman" panose="02020603050405020304" pitchFamily="18" charset="0"/>
                <a:cs typeface="Times New Roman" panose="02020603050405020304" pitchFamily="18" charset="0"/>
              </a:rPr>
              <a:t>CÚALES SON LAS CAUSAS</a:t>
            </a:r>
            <a:endParaRPr lang="es-GT" sz="4800" b="1" u="sng" dirty="0">
              <a:latin typeface="Times New Roman" panose="02020603050405020304" pitchFamily="18" charset="0"/>
              <a:cs typeface="Times New Roman" panose="02020603050405020304" pitchFamily="18" charset="0"/>
            </a:endParaRPr>
          </a:p>
        </p:txBody>
      </p:sp>
      <p:sp>
        <p:nvSpPr>
          <p:cNvPr id="3" name="Subtítulo 2">
            <a:extLst>
              <a:ext uri="{FF2B5EF4-FFF2-40B4-BE49-F238E27FC236}">
                <a16:creationId xmlns:a16="http://schemas.microsoft.com/office/drawing/2014/main" id="{02255338-435F-0AB3-5836-89022C97C7A0}"/>
              </a:ext>
            </a:extLst>
          </p:cNvPr>
          <p:cNvSpPr>
            <a:spLocks noGrp="1"/>
          </p:cNvSpPr>
          <p:nvPr>
            <p:ph type="subTitle" idx="1"/>
          </p:nvPr>
        </p:nvSpPr>
        <p:spPr>
          <a:xfrm>
            <a:off x="2116241" y="1643271"/>
            <a:ext cx="9388371" cy="1785729"/>
          </a:xfrm>
        </p:spPr>
        <p:txBody>
          <a:bodyPr/>
          <a:lstStyle/>
          <a:p>
            <a:pPr algn="just"/>
            <a:r>
              <a:rPr lang="es-MX" sz="1700" dirty="0">
                <a:solidFill>
                  <a:schemeClr val="tx1"/>
                </a:solidFill>
                <a:latin typeface="Times New Roman" panose="02020603050405020304" pitchFamily="18" charset="0"/>
                <a:cs typeface="Times New Roman" panose="02020603050405020304" pitchFamily="18" charset="0"/>
              </a:rPr>
              <a:t>Si bien estos gases contaminantes se pueden generar de forma natural, como por ejemplo a partir de un volcán, los principales responsables de este problema medioambiental a nivel mundial son las emisiones de origen humano causadas por el transporte, las centrales térmicas que queman combustibles fósiles, fundamentalmente carbón, las plantas industriales y el amoníaco del estiércol de las explotaciones ganaderas intensivas. </a:t>
            </a:r>
            <a:endParaRPr lang="es-GT" sz="1700" dirty="0">
              <a:solidFill>
                <a:schemeClr val="tx1"/>
              </a:solidFill>
              <a:latin typeface="Times New Roman" panose="02020603050405020304" pitchFamily="18" charset="0"/>
              <a:cs typeface="Times New Roman" panose="02020603050405020304" pitchFamily="18" charset="0"/>
            </a:endParaRPr>
          </a:p>
        </p:txBody>
      </p:sp>
      <p:pic>
        <p:nvPicPr>
          <p:cNvPr id="4" name="Imagen 3">
            <a:extLst>
              <a:ext uri="{FF2B5EF4-FFF2-40B4-BE49-F238E27FC236}">
                <a16:creationId xmlns:a16="http://schemas.microsoft.com/office/drawing/2014/main" id="{B281C1D9-1C8C-FBE4-FAB4-3B9A5EF81C01}"/>
              </a:ext>
            </a:extLst>
          </p:cNvPr>
          <p:cNvPicPr>
            <a:picLocks noChangeAspect="1"/>
          </p:cNvPicPr>
          <p:nvPr/>
        </p:nvPicPr>
        <p:blipFill>
          <a:blip r:embed="rId2"/>
          <a:stretch>
            <a:fillRect/>
          </a:stretch>
        </p:blipFill>
        <p:spPr>
          <a:xfrm>
            <a:off x="5008337" y="3119077"/>
            <a:ext cx="3604177" cy="2636922"/>
          </a:xfrm>
          <a:prstGeom prst="rect">
            <a:avLst/>
          </a:prstGeom>
        </p:spPr>
      </p:pic>
    </p:spTree>
    <p:extLst>
      <p:ext uri="{BB962C8B-B14F-4D97-AF65-F5344CB8AC3E}">
        <p14:creationId xmlns:p14="http://schemas.microsoft.com/office/powerpoint/2010/main" val="2162355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643B0D-BBE9-6B88-CED8-6C7DC967B977}"/>
              </a:ext>
            </a:extLst>
          </p:cNvPr>
          <p:cNvSpPr>
            <a:spLocks noGrp="1"/>
          </p:cNvSpPr>
          <p:nvPr>
            <p:ph type="ctrTitle"/>
          </p:nvPr>
        </p:nvSpPr>
        <p:spPr>
          <a:xfrm>
            <a:off x="1625911" y="2319129"/>
            <a:ext cx="8940178" cy="2908839"/>
          </a:xfrm>
        </p:spPr>
        <p:txBody>
          <a:bodyPr>
            <a:normAutofit/>
          </a:bodyPr>
          <a:lstStyle/>
          <a:p>
            <a:pPr algn="ctr"/>
            <a:r>
              <a:rPr lang="es-MX" b="1" u="sng" dirty="0">
                <a:latin typeface="Times New Roman" panose="02020603050405020304" pitchFamily="18" charset="0"/>
                <a:cs typeface="Times New Roman" panose="02020603050405020304" pitchFamily="18" charset="0"/>
              </a:rPr>
              <a:t>LOS 3 GASES MÁS CONTAMINANTES E IMPORTANTES</a:t>
            </a:r>
            <a:endParaRPr lang="es-GT"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4942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643B0D-BBE9-6B88-CED8-6C7DC967B977}"/>
              </a:ext>
            </a:extLst>
          </p:cNvPr>
          <p:cNvSpPr>
            <a:spLocks noGrp="1"/>
          </p:cNvSpPr>
          <p:nvPr>
            <p:ph type="ctrTitle"/>
          </p:nvPr>
        </p:nvSpPr>
        <p:spPr>
          <a:xfrm>
            <a:off x="2447545" y="507091"/>
            <a:ext cx="7296909" cy="894494"/>
          </a:xfrm>
        </p:spPr>
        <p:txBody>
          <a:bodyPr/>
          <a:lstStyle/>
          <a:p>
            <a:r>
              <a:rPr lang="es-MX" sz="4300" b="1" u="sng" dirty="0">
                <a:latin typeface="Times New Roman" panose="02020603050405020304" pitchFamily="18" charset="0"/>
                <a:cs typeface="Times New Roman" panose="02020603050405020304" pitchFamily="18" charset="0"/>
              </a:rPr>
              <a:t>MONÓXIDO DE CARBONO</a:t>
            </a:r>
            <a:endParaRPr lang="es-GT" sz="4300" b="1" u="sng" dirty="0">
              <a:latin typeface="Times New Roman" panose="02020603050405020304" pitchFamily="18" charset="0"/>
              <a:cs typeface="Times New Roman" panose="02020603050405020304" pitchFamily="18" charset="0"/>
            </a:endParaRPr>
          </a:p>
        </p:txBody>
      </p:sp>
      <p:sp>
        <p:nvSpPr>
          <p:cNvPr id="3" name="Subtítulo 2">
            <a:extLst>
              <a:ext uri="{FF2B5EF4-FFF2-40B4-BE49-F238E27FC236}">
                <a16:creationId xmlns:a16="http://schemas.microsoft.com/office/drawing/2014/main" id="{02255338-435F-0AB3-5836-89022C97C7A0}"/>
              </a:ext>
            </a:extLst>
          </p:cNvPr>
          <p:cNvSpPr>
            <a:spLocks noGrp="1"/>
          </p:cNvSpPr>
          <p:nvPr>
            <p:ph type="subTitle" idx="1"/>
          </p:nvPr>
        </p:nvSpPr>
        <p:spPr>
          <a:xfrm>
            <a:off x="2589214" y="1603513"/>
            <a:ext cx="8277570" cy="1272209"/>
          </a:xfrm>
        </p:spPr>
        <p:txBody>
          <a:bodyPr/>
          <a:lstStyle/>
          <a:p>
            <a:pPr algn="just"/>
            <a:r>
              <a:rPr lang="es-MX" sz="1700" dirty="0">
                <a:solidFill>
                  <a:schemeClr val="tx1"/>
                </a:solidFill>
                <a:latin typeface="Times New Roman" panose="02020603050405020304" pitchFamily="18" charset="0"/>
                <a:cs typeface="Times New Roman" panose="02020603050405020304" pitchFamily="18" charset="0"/>
              </a:rPr>
              <a:t>El monóxido de carbono es uno de los gases contaminantes más peligrosos. A bajas concentraciones y con un tiempo de exposición corto, puede llegar a ser mortal para los humanos. Se produce por los procesos de combustión de gas natural, gas propano, gasolina y petróleo. Incluso puede generarse a partir de madera o carbón</a:t>
            </a:r>
            <a:endParaRPr lang="es-GT" sz="1700" dirty="0">
              <a:solidFill>
                <a:schemeClr val="tx1"/>
              </a:solidFill>
              <a:latin typeface="Times New Roman" panose="02020603050405020304" pitchFamily="18" charset="0"/>
              <a:cs typeface="Times New Roman" panose="02020603050405020304" pitchFamily="18" charset="0"/>
            </a:endParaRPr>
          </a:p>
        </p:txBody>
      </p:sp>
      <p:pic>
        <p:nvPicPr>
          <p:cNvPr id="2050" name="Picture 2" descr="Monóxido de carbono | IQAir">
            <a:extLst>
              <a:ext uri="{FF2B5EF4-FFF2-40B4-BE49-F238E27FC236}">
                <a16:creationId xmlns:a16="http://schemas.microsoft.com/office/drawing/2014/main" id="{C0D762CC-085F-2F50-EB9B-B3D437F4AC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2949" y="3077650"/>
            <a:ext cx="308610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9338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DD6896-209E-5DD6-6D38-081085B8F5C0}"/>
              </a:ext>
            </a:extLst>
          </p:cNvPr>
          <p:cNvSpPr>
            <a:spLocks noGrp="1"/>
          </p:cNvSpPr>
          <p:nvPr>
            <p:ph type="title"/>
          </p:nvPr>
        </p:nvSpPr>
        <p:spPr>
          <a:xfrm>
            <a:off x="2601801" y="503459"/>
            <a:ext cx="6988397" cy="886638"/>
          </a:xfrm>
        </p:spPr>
        <p:txBody>
          <a:bodyPr/>
          <a:lstStyle/>
          <a:p>
            <a:r>
              <a:rPr lang="es-MX" sz="4300" b="1" u="sng" dirty="0">
                <a:latin typeface="Times New Roman" panose="02020603050405020304" pitchFamily="18" charset="0"/>
                <a:cs typeface="Times New Roman" panose="02020603050405020304" pitchFamily="18" charset="0"/>
              </a:rPr>
              <a:t>DIÓXIDO DE CARBONO</a:t>
            </a:r>
            <a:endParaRPr lang="es-GT" sz="4300" b="1" u="sng"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A3A6068B-0DC7-11A5-A9EB-3EB2E48E7297}"/>
              </a:ext>
            </a:extLst>
          </p:cNvPr>
          <p:cNvSpPr>
            <a:spLocks noGrp="1"/>
          </p:cNvSpPr>
          <p:nvPr>
            <p:ph idx="1"/>
          </p:nvPr>
        </p:nvSpPr>
        <p:spPr>
          <a:xfrm>
            <a:off x="2589212" y="1550504"/>
            <a:ext cx="8714892" cy="3432313"/>
          </a:xfrm>
        </p:spPr>
        <p:txBody>
          <a:bodyPr>
            <a:normAutofit lnSpcReduction="10000"/>
          </a:bodyPr>
          <a:lstStyle/>
          <a:p>
            <a:pPr marL="0" indent="0" algn="l" fontAlgn="base">
              <a:buNone/>
            </a:pPr>
            <a:r>
              <a:rPr lang="es-MX" sz="1700" dirty="0">
                <a:solidFill>
                  <a:schemeClr val="tx1"/>
                </a:solidFill>
                <a:latin typeface="Times New Roman" panose="02020603050405020304" pitchFamily="18" charset="0"/>
                <a:cs typeface="Times New Roman" panose="02020603050405020304" pitchFamily="18" charset="0"/>
              </a:rPr>
              <a:t>El dióxido de carbono es el principal gas de efecto invernadero antropogénico (a causa del hombre).</a:t>
            </a:r>
          </a:p>
          <a:p>
            <a:pPr marL="0" indent="0" algn="l" fontAlgn="base">
              <a:buNone/>
            </a:pPr>
            <a:r>
              <a:rPr lang="es-MX" sz="1700" dirty="0">
                <a:solidFill>
                  <a:schemeClr val="tx1"/>
                </a:solidFill>
                <a:latin typeface="Times New Roman" panose="02020603050405020304" pitchFamily="18" charset="0"/>
                <a:cs typeface="Times New Roman" panose="02020603050405020304" pitchFamily="18" charset="0"/>
              </a:rPr>
              <a:t>Las principales fuentes de emisiones de CO2 son el uso de combustibles fósiles para medios de transporte, industria y creación de electricidad. Algunas acciones que pueden mitigar su impacto son:</a:t>
            </a:r>
          </a:p>
          <a:p>
            <a:pPr fontAlgn="base">
              <a:buFont typeface="Wingdings" panose="05000000000000000000" pitchFamily="2" charset="2"/>
              <a:buChar char="q"/>
            </a:pPr>
            <a:r>
              <a:rPr lang="es-MX" sz="1700" dirty="0">
                <a:solidFill>
                  <a:schemeClr val="tx1"/>
                </a:solidFill>
                <a:latin typeface="Times New Roman" panose="02020603050405020304" pitchFamily="18" charset="0"/>
                <a:cs typeface="Times New Roman" panose="02020603050405020304" pitchFamily="18" charset="0"/>
              </a:rPr>
              <a:t>Aplicar la eficiencia y conservación energética.</a:t>
            </a:r>
          </a:p>
          <a:p>
            <a:pPr fontAlgn="base">
              <a:buFont typeface="Wingdings" panose="05000000000000000000" pitchFamily="2" charset="2"/>
              <a:buChar char="q"/>
            </a:pPr>
            <a:r>
              <a:rPr lang="es-MX" sz="1700" dirty="0">
                <a:solidFill>
                  <a:schemeClr val="tx1"/>
                </a:solidFill>
                <a:latin typeface="Times New Roman" panose="02020603050405020304" pitchFamily="18" charset="0"/>
                <a:cs typeface="Times New Roman" panose="02020603050405020304" pitchFamily="18" charset="0"/>
              </a:rPr>
              <a:t>Cambiar a combustibles alternativos como </a:t>
            </a:r>
            <a:r>
              <a:rPr lang="es-MX" sz="1700"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biocombustibles</a:t>
            </a:r>
            <a:r>
              <a:rPr lang="es-MX" sz="1700" dirty="0">
                <a:solidFill>
                  <a:schemeClr val="tx1"/>
                </a:solidFill>
                <a:latin typeface="Times New Roman" panose="02020603050405020304" pitchFamily="18" charset="0"/>
                <a:cs typeface="Times New Roman" panose="02020603050405020304" pitchFamily="18" charset="0"/>
              </a:rPr>
              <a:t>.</a:t>
            </a:r>
          </a:p>
          <a:p>
            <a:pPr fontAlgn="base">
              <a:buFont typeface="Wingdings" panose="05000000000000000000" pitchFamily="2" charset="2"/>
              <a:buChar char="q"/>
            </a:pPr>
            <a:r>
              <a:rPr lang="es-MX" sz="1700" dirty="0">
                <a:solidFill>
                  <a:schemeClr val="tx1"/>
                </a:solidFill>
                <a:latin typeface="Times New Roman" panose="02020603050405020304" pitchFamily="18" charset="0"/>
                <a:cs typeface="Times New Roman" panose="02020603050405020304" pitchFamily="18" charset="0"/>
              </a:rPr>
              <a:t>Realizar medidas de captura y secuestro de CO2 a través de la reforestación o su reincorporación en procesos industriales.</a:t>
            </a:r>
          </a:p>
          <a:p>
            <a:pPr marL="0" indent="0">
              <a:buNone/>
            </a:pPr>
            <a:br>
              <a:rPr lang="es-MX" sz="1600" dirty="0">
                <a:effectLst/>
              </a:rPr>
            </a:br>
            <a:endParaRPr lang="es-MX" sz="1700" dirty="0">
              <a:solidFill>
                <a:schemeClr val="tx1"/>
              </a:solidFill>
              <a:latin typeface="Times New Roman" panose="02020603050405020304" pitchFamily="18" charset="0"/>
              <a:cs typeface="Times New Roman" panose="02020603050405020304" pitchFamily="18" charset="0"/>
            </a:endParaRPr>
          </a:p>
          <a:p>
            <a:endParaRPr lang="es-GT" dirty="0"/>
          </a:p>
        </p:txBody>
      </p:sp>
      <p:pic>
        <p:nvPicPr>
          <p:cNvPr id="3074" name="Picture 2" descr="co2 - dioxido de carbono">
            <a:extLst>
              <a:ext uri="{FF2B5EF4-FFF2-40B4-BE49-F238E27FC236}">
                <a16:creationId xmlns:a16="http://schemas.microsoft.com/office/drawing/2014/main" id="{15912024-A5C6-CAB5-A57B-F0F6B3FE28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399" y="4404799"/>
            <a:ext cx="4267201" cy="2101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445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DD6896-209E-5DD6-6D38-081085B8F5C0}"/>
              </a:ext>
            </a:extLst>
          </p:cNvPr>
          <p:cNvSpPr>
            <a:spLocks noGrp="1"/>
          </p:cNvSpPr>
          <p:nvPr>
            <p:ph type="title"/>
          </p:nvPr>
        </p:nvSpPr>
        <p:spPr>
          <a:xfrm>
            <a:off x="4132427" y="523337"/>
            <a:ext cx="3927145" cy="846881"/>
          </a:xfrm>
        </p:spPr>
        <p:txBody>
          <a:bodyPr>
            <a:normAutofit fontScale="90000"/>
          </a:bodyPr>
          <a:lstStyle/>
          <a:p>
            <a:r>
              <a:rPr lang="es-MX" sz="4300" b="1" u="sng" dirty="0">
                <a:latin typeface="Times New Roman" panose="02020603050405020304" pitchFamily="18" charset="0"/>
                <a:cs typeface="Times New Roman" panose="02020603050405020304" pitchFamily="18" charset="0"/>
              </a:rPr>
              <a:t>METANO </a:t>
            </a:r>
            <a:r>
              <a:rPr lang="es-GT" sz="4300" b="1" u="sng" dirty="0">
                <a:latin typeface="Times New Roman" panose="02020603050405020304" pitchFamily="18" charset="0"/>
                <a:cs typeface="Times New Roman" panose="02020603050405020304" pitchFamily="18" charset="0"/>
              </a:rPr>
              <a:t>(CH4)</a:t>
            </a:r>
            <a:br>
              <a:rPr lang="es-GT" sz="4300" b="1" u="sng" dirty="0">
                <a:latin typeface="Times New Roman" panose="02020603050405020304" pitchFamily="18" charset="0"/>
                <a:cs typeface="Times New Roman" panose="02020603050405020304" pitchFamily="18" charset="0"/>
              </a:rPr>
            </a:br>
            <a:endParaRPr lang="es-GT" sz="4300" b="1" u="sng"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A3A6068B-0DC7-11A5-A9EB-3EB2E48E7297}"/>
              </a:ext>
            </a:extLst>
          </p:cNvPr>
          <p:cNvSpPr>
            <a:spLocks noGrp="1"/>
          </p:cNvSpPr>
          <p:nvPr>
            <p:ph idx="1"/>
          </p:nvPr>
        </p:nvSpPr>
        <p:spPr>
          <a:xfrm>
            <a:off x="2589212" y="1696278"/>
            <a:ext cx="8915400" cy="1470992"/>
          </a:xfrm>
        </p:spPr>
        <p:txBody>
          <a:bodyPr/>
          <a:lstStyle/>
          <a:p>
            <a:pPr marL="0" indent="0">
              <a:buNone/>
            </a:pPr>
            <a:r>
              <a:rPr lang="es-MX" sz="1700" dirty="0">
                <a:solidFill>
                  <a:schemeClr val="tx1"/>
                </a:solidFill>
                <a:latin typeface="Times New Roman" panose="02020603050405020304" pitchFamily="18" charset="0"/>
                <a:cs typeface="Times New Roman" panose="02020603050405020304" pitchFamily="18" charset="0"/>
              </a:rPr>
              <a:t>El gas metano es uno de los gases contaminantes de más alto impacto. Tiene hasta 72 veces mayor potencial de calentamiento global que el dióxido de carbono. Sus principales fuentes de generación son las actividades agropecuarias, la generación y tratamiento de residuos sólidos, el tratamiento de aguas residuales y la producción o distribución de gas natural y petróleo.</a:t>
            </a:r>
          </a:p>
          <a:p>
            <a:pPr marL="0" indent="0">
              <a:buNone/>
            </a:pPr>
            <a:endParaRPr lang="es-GT" sz="1700" dirty="0">
              <a:solidFill>
                <a:schemeClr val="tx1"/>
              </a:solidFill>
              <a:latin typeface="Times New Roman" panose="02020603050405020304" pitchFamily="18" charset="0"/>
              <a:cs typeface="Times New Roman" panose="02020603050405020304" pitchFamily="18" charset="0"/>
            </a:endParaRPr>
          </a:p>
        </p:txBody>
      </p:sp>
      <p:pic>
        <p:nvPicPr>
          <p:cNvPr id="4098" name="Picture 2" descr="Gases de efecto invernadero que dañan el planeta: el metano">
            <a:extLst>
              <a:ext uri="{FF2B5EF4-FFF2-40B4-BE49-F238E27FC236}">
                <a16:creationId xmlns:a16="http://schemas.microsoft.com/office/drawing/2014/main" id="{E599982E-96B8-4C42-9F3D-9E0DD18A96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24907" y="3167270"/>
            <a:ext cx="4244009" cy="2829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877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D3160B-AEB6-214E-CB21-EC41696C4414}"/>
              </a:ext>
            </a:extLst>
          </p:cNvPr>
          <p:cNvSpPr>
            <a:spLocks noGrp="1"/>
          </p:cNvSpPr>
          <p:nvPr>
            <p:ph type="title"/>
          </p:nvPr>
        </p:nvSpPr>
        <p:spPr/>
        <p:txBody>
          <a:bodyPr/>
          <a:lstStyle/>
          <a:p>
            <a:endParaRPr lang="es-GT"/>
          </a:p>
        </p:txBody>
      </p:sp>
      <p:sp>
        <p:nvSpPr>
          <p:cNvPr id="3" name="Marcador de contenido 2">
            <a:extLst>
              <a:ext uri="{FF2B5EF4-FFF2-40B4-BE49-F238E27FC236}">
                <a16:creationId xmlns:a16="http://schemas.microsoft.com/office/drawing/2014/main" id="{8F7F525B-55A6-8559-AABD-981D7BE9F4B2}"/>
              </a:ext>
            </a:extLst>
          </p:cNvPr>
          <p:cNvSpPr>
            <a:spLocks noGrp="1"/>
          </p:cNvSpPr>
          <p:nvPr>
            <p:ph idx="1"/>
          </p:nvPr>
        </p:nvSpPr>
        <p:spPr/>
        <p:txBody>
          <a:bodyPr/>
          <a:lstStyle/>
          <a:p>
            <a:endParaRPr lang="es-GT"/>
          </a:p>
        </p:txBody>
      </p:sp>
    </p:spTree>
    <p:extLst>
      <p:ext uri="{BB962C8B-B14F-4D97-AF65-F5344CB8AC3E}">
        <p14:creationId xmlns:p14="http://schemas.microsoft.com/office/powerpoint/2010/main" val="26224984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BIBLIOGRAFIA</a:t>
            </a:r>
          </a:p>
        </p:txBody>
      </p:sp>
      <p:sp>
        <p:nvSpPr>
          <p:cNvPr id="3" name="Marcador de contenido 2"/>
          <p:cNvSpPr>
            <a:spLocks noGrp="1"/>
          </p:cNvSpPr>
          <p:nvPr>
            <p:ph idx="1"/>
          </p:nvPr>
        </p:nvSpPr>
        <p:spPr/>
        <p:txBody>
          <a:bodyPr/>
          <a:lstStyle/>
          <a:p>
            <a:r>
              <a:rPr lang="es-GT" dirty="0">
                <a:hlinkClick r:id="rId2"/>
              </a:rPr>
              <a:t>https://retoexperimenta.es/2020/que-es-la-presion-gas/#:~:text=La%20presi%C3%B3n%20de%20un%20gas%20es%20la%20fuerza%20que%20ejercen,monta%C3%B1a%2C%20es%20mucho%20m%C3%A1s%20grande</a:t>
            </a:r>
            <a:r>
              <a:rPr lang="es-GT" dirty="0"/>
              <a:t>.</a:t>
            </a:r>
          </a:p>
          <a:p>
            <a:r>
              <a:rPr lang="es-GT" dirty="0">
                <a:hlinkClick r:id="rId3"/>
              </a:rPr>
              <a:t>https://www.equiposylaboratorio.com/portal/articulo-ampliado/que-son-los-gases-y-tipos</a:t>
            </a:r>
            <a:endParaRPr lang="es-GT" dirty="0"/>
          </a:p>
          <a:p>
            <a:r>
              <a:rPr lang="es-GT" dirty="0">
                <a:hlinkClick r:id="rId4"/>
              </a:rPr>
              <a:t>https://www.educaplus.org/gases/con_temperatura.html</a:t>
            </a:r>
            <a:endParaRPr lang="es-GT" dirty="0"/>
          </a:p>
          <a:p>
            <a:endParaRPr lang="es-GT" dirty="0"/>
          </a:p>
        </p:txBody>
      </p:sp>
    </p:spTree>
    <p:extLst>
      <p:ext uri="{BB962C8B-B14F-4D97-AF65-F5344CB8AC3E}">
        <p14:creationId xmlns:p14="http://schemas.microsoft.com/office/powerpoint/2010/main" val="2817205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a:bodyPr>
          <a:lstStyle/>
          <a:p>
            <a:r>
              <a:rPr lang="es-GT" sz="4000" b="1" dirty="0">
                <a:latin typeface="Arial" panose="020B0604020202020204" pitchFamily="34" charset="0"/>
                <a:cs typeface="Arial" panose="020B0604020202020204" pitchFamily="34" charset="0"/>
              </a:rPr>
              <a:t>QUE SON LOS GASES</a:t>
            </a:r>
          </a:p>
        </p:txBody>
      </p:sp>
      <p:sp>
        <p:nvSpPr>
          <p:cNvPr id="5" name="Marcador de contenido 4"/>
          <p:cNvSpPr>
            <a:spLocks noGrp="1"/>
          </p:cNvSpPr>
          <p:nvPr>
            <p:ph idx="1"/>
          </p:nvPr>
        </p:nvSpPr>
        <p:spPr/>
        <p:txBody>
          <a:bodyPr>
            <a:normAutofit fontScale="92500" lnSpcReduction="10000"/>
          </a:bodyPr>
          <a:lstStyle/>
          <a:p>
            <a:r>
              <a:rPr lang="es-GT" sz="2400" dirty="0">
                <a:latin typeface="Arial" panose="020B0604020202020204" pitchFamily="34" charset="0"/>
                <a:cs typeface="Arial" panose="020B0604020202020204" pitchFamily="34" charset="0"/>
              </a:rPr>
              <a:t>Se denomina gas al estado de agregación de la materia en el que las sustancias no tienen forma ni volumen propio, adoptando el de los recipientes que las contienen. Las moléculas que constituyen un gas casi no son atraídas unas por otras, por lo que se mueven en el vacío a gran velocidad y muy separadas unas de otras.</a:t>
            </a:r>
          </a:p>
          <a:p>
            <a:endParaRPr lang="es-GT" sz="2400" dirty="0">
              <a:latin typeface="Arial" panose="020B0604020202020204" pitchFamily="34" charset="0"/>
              <a:cs typeface="Arial" panose="020B0604020202020204" pitchFamily="34" charset="0"/>
            </a:endParaRPr>
          </a:p>
          <a:p>
            <a:r>
              <a:rPr lang="es-GT" sz="2400" dirty="0">
                <a:latin typeface="Arial" panose="020B0604020202020204" pitchFamily="34" charset="0"/>
                <a:cs typeface="Arial" panose="020B0604020202020204" pitchFamily="34" charset="0"/>
              </a:rPr>
              <a:t>Las moléculas de un gas se encuentran prácticamente libres, de modo que son capaces de distribuirse por todo el espacio en el cual son contenidos. Las fuerzas gravitatorias y de atracción entre las moléculas son despreciables, en comparación con la velocidad a que se mueven las moléculas.</a:t>
            </a:r>
          </a:p>
        </p:txBody>
      </p:sp>
    </p:spTree>
    <p:extLst>
      <p:ext uri="{BB962C8B-B14F-4D97-AF65-F5344CB8AC3E}">
        <p14:creationId xmlns:p14="http://schemas.microsoft.com/office/powerpoint/2010/main" val="742054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1" dirty="0"/>
              <a:t>COMPORTAMIENTO DE LOS GASES</a:t>
            </a:r>
          </a:p>
        </p:txBody>
      </p:sp>
      <p:sp>
        <p:nvSpPr>
          <p:cNvPr id="3" name="Marcador de contenido 2"/>
          <p:cNvSpPr>
            <a:spLocks noGrp="1"/>
          </p:cNvSpPr>
          <p:nvPr>
            <p:ph idx="1"/>
          </p:nvPr>
        </p:nvSpPr>
        <p:spPr/>
        <p:txBody>
          <a:bodyPr>
            <a:normAutofit fontScale="85000" lnSpcReduction="10000"/>
          </a:bodyPr>
          <a:lstStyle/>
          <a:p>
            <a:r>
              <a:rPr lang="es-GT" sz="2400" dirty="0">
                <a:latin typeface="Arial" panose="020B0604020202020204" pitchFamily="34" charset="0"/>
                <a:cs typeface="Arial" panose="020B0604020202020204" pitchFamily="34" charset="0"/>
              </a:rPr>
              <a:t>Un gas tiende a ser activo químicamente debido a que su superficie molecular es también grande, es decir, al estar sus partículas en continuo movimiento chocando unas con otras, esto hace más fácil el contacto entre una sustancia y otra, aumentando la velocidad de reacción en comparación con los líquidos o los sólidos.</a:t>
            </a:r>
          </a:p>
          <a:p>
            <a:pPr marL="0" indent="0">
              <a:buNone/>
            </a:pPr>
            <a:endParaRPr lang="es-GT" sz="2400" dirty="0">
              <a:latin typeface="Arial" panose="020B0604020202020204" pitchFamily="34" charset="0"/>
              <a:cs typeface="Arial" panose="020B0604020202020204" pitchFamily="34" charset="0"/>
            </a:endParaRPr>
          </a:p>
          <a:p>
            <a:r>
              <a:rPr lang="es-GT" sz="2400" dirty="0">
                <a:latin typeface="Arial" panose="020B0604020202020204" pitchFamily="34" charset="0"/>
                <a:cs typeface="Arial" panose="020B0604020202020204" pitchFamily="34" charset="0"/>
              </a:rPr>
              <a:t>Para el comportamiento térmico de partículas de la materia existen cuatro cantidades medibles que son de gran interés: presión, volumen, temperatura y masa de la muestra del material (o mejor aún cantidad de sustancia, medida en moles) Cualquier gas se considera como un fluido, porque tiene las propiedades que le permiten comportarse como tal.</a:t>
            </a:r>
          </a:p>
          <a:p>
            <a:endParaRPr lang="es-GT" dirty="0"/>
          </a:p>
        </p:txBody>
      </p:sp>
    </p:spTree>
    <p:extLst>
      <p:ext uri="{BB962C8B-B14F-4D97-AF65-F5344CB8AC3E}">
        <p14:creationId xmlns:p14="http://schemas.microsoft.com/office/powerpoint/2010/main" val="891549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22289" y="875764"/>
            <a:ext cx="10515600" cy="5661807"/>
          </a:xfrm>
        </p:spPr>
        <p:txBody>
          <a:bodyPr/>
          <a:lstStyle/>
          <a:p>
            <a:r>
              <a:rPr lang="es-GT" sz="2400" b="1" dirty="0">
                <a:latin typeface="Arial" panose="020B0604020202020204" pitchFamily="34" charset="0"/>
                <a:cs typeface="Arial" panose="020B0604020202020204" pitchFamily="34" charset="0"/>
              </a:rPr>
              <a:t>Presión:</a:t>
            </a:r>
          </a:p>
          <a:p>
            <a:pPr marL="0" indent="0">
              <a:buNone/>
            </a:pPr>
            <a:r>
              <a:rPr lang="es-GT" sz="2400" dirty="0">
                <a:latin typeface="Arial" panose="020B0604020202020204" pitchFamily="34" charset="0"/>
                <a:cs typeface="Arial" panose="020B0604020202020204" pitchFamily="34" charset="0"/>
              </a:rPr>
              <a:t>La presión de un gas es la fuerza que ejercen sus moléculas sobre las paredes del recipiente que lo contiene. A nivel del mar, la presión atmosférica es elevada y por tanto el globo tiene un tamaño más reducido, pero si este mismo globo lo subimos a la cima de una montaña, es mucho más grande.</a:t>
            </a:r>
          </a:p>
          <a:p>
            <a:pPr marL="0" indent="0">
              <a:buNone/>
            </a:pPr>
            <a:endParaRPr lang="es-GT" sz="2400" dirty="0">
              <a:latin typeface="Arial" panose="020B0604020202020204" pitchFamily="34" charset="0"/>
              <a:cs typeface="Arial" panose="020B0604020202020204" pitchFamily="34" charset="0"/>
            </a:endParaRPr>
          </a:p>
          <a:p>
            <a:r>
              <a:rPr lang="es-GT" sz="2400" b="1" dirty="0">
                <a:latin typeface="Arial" panose="020B0604020202020204" pitchFamily="34" charset="0"/>
                <a:cs typeface="Arial" panose="020B0604020202020204" pitchFamily="34" charset="0"/>
              </a:rPr>
              <a:t>Volumen:</a:t>
            </a:r>
          </a:p>
          <a:p>
            <a:pPr marL="0" indent="0">
              <a:buNone/>
            </a:pPr>
            <a:r>
              <a:rPr lang="es-GT" sz="2400" dirty="0">
                <a:latin typeface="Arial" panose="020B0604020202020204" pitchFamily="34" charset="0"/>
                <a:cs typeface="Arial" panose="020B0604020202020204" pitchFamily="34" charset="0"/>
              </a:rPr>
              <a:t>No tienen forma ni volumen fijos. En ellos es muy característica la gran variación de volumen que experimentan al cambiar las condiciones de temperatura y presión.</a:t>
            </a:r>
            <a:endParaRPr lang="es-GT" sz="2400" b="1" dirty="0">
              <a:latin typeface="Arial" panose="020B0604020202020204" pitchFamily="34" charset="0"/>
              <a:cs typeface="Arial" panose="020B0604020202020204" pitchFamily="34" charset="0"/>
            </a:endParaRPr>
          </a:p>
          <a:p>
            <a:endParaRPr lang="es-GT" dirty="0"/>
          </a:p>
          <a:p>
            <a:endParaRPr lang="es-GT" dirty="0"/>
          </a:p>
          <a:p>
            <a:endParaRPr lang="es-GT" dirty="0"/>
          </a:p>
        </p:txBody>
      </p:sp>
    </p:spTree>
    <p:extLst>
      <p:ext uri="{BB962C8B-B14F-4D97-AF65-F5344CB8AC3E}">
        <p14:creationId xmlns:p14="http://schemas.microsoft.com/office/powerpoint/2010/main" val="544193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93501" y="1337860"/>
            <a:ext cx="10515600" cy="5520140"/>
          </a:xfrm>
        </p:spPr>
        <p:txBody>
          <a:bodyPr>
            <a:normAutofit/>
          </a:bodyPr>
          <a:lstStyle/>
          <a:p>
            <a:r>
              <a:rPr lang="es-GT" sz="2400" b="1" dirty="0">
                <a:latin typeface="Arial" panose="020B0604020202020204" pitchFamily="34" charset="0"/>
                <a:cs typeface="Arial" panose="020B0604020202020204" pitchFamily="34" charset="0"/>
              </a:rPr>
              <a:t>Temperatura:</a:t>
            </a:r>
          </a:p>
          <a:p>
            <a:pPr marL="0" indent="0">
              <a:buNone/>
            </a:pPr>
            <a:r>
              <a:rPr lang="es-GT" sz="2400" dirty="0">
                <a:latin typeface="Arial" panose="020B0604020202020204" pitchFamily="34" charset="0"/>
                <a:cs typeface="Arial" panose="020B0604020202020204" pitchFamily="34" charset="0"/>
              </a:rPr>
              <a:t>Hay un estado estándar para cada temperatura. Así, si un gas está a t = 0 °C significa que sus condiciones estándar son po = 105 Pa a t = 0 °C. }</a:t>
            </a:r>
          </a:p>
          <a:p>
            <a:pPr marL="0" indent="0">
              <a:buNone/>
            </a:pPr>
            <a:endParaRPr lang="es-GT" sz="2400" dirty="0">
              <a:latin typeface="Arial" panose="020B0604020202020204" pitchFamily="34" charset="0"/>
              <a:cs typeface="Arial" panose="020B0604020202020204" pitchFamily="34" charset="0"/>
            </a:endParaRPr>
          </a:p>
          <a:p>
            <a:r>
              <a:rPr lang="es-GT" sz="2400" b="1" dirty="0">
                <a:latin typeface="Arial" panose="020B0604020202020204" pitchFamily="34" charset="0"/>
                <a:cs typeface="Arial" panose="020B0604020202020204" pitchFamily="34" charset="0"/>
              </a:rPr>
              <a:t>Masa de la muestra del material:</a:t>
            </a:r>
          </a:p>
          <a:p>
            <a:pPr marL="0" indent="0">
              <a:buNone/>
            </a:pPr>
            <a:r>
              <a:rPr lang="es-GT" sz="2400" dirty="0">
                <a:latin typeface="Arial" panose="020B0604020202020204" pitchFamily="34" charset="0"/>
                <a:cs typeface="Arial" panose="020B0604020202020204" pitchFamily="34" charset="0"/>
              </a:rPr>
              <a:t>La masa molecular de un gas puede determinarse midiendo el volumen que ocupa una determinada masa de este a una presión (P) y temperatura (T) conocida, y aplicando la ecuación de los gases perfectos como método aproximativo.</a:t>
            </a:r>
            <a:endParaRPr lang="es-GT"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7452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CCD27FA-78F7-1414-B394-8E077580C3F8}"/>
              </a:ext>
            </a:extLst>
          </p:cNvPr>
          <p:cNvSpPr txBox="1"/>
          <p:nvPr/>
        </p:nvSpPr>
        <p:spPr>
          <a:xfrm>
            <a:off x="5397623" y="1074198"/>
            <a:ext cx="3426781" cy="3770263"/>
          </a:xfrm>
          <a:prstGeom prst="rect">
            <a:avLst/>
          </a:prstGeom>
          <a:noFill/>
        </p:spPr>
        <p:txBody>
          <a:bodyPr wrap="square" rtlCol="0">
            <a:spAutoFit/>
          </a:bodyPr>
          <a:lstStyle/>
          <a:p>
            <a:r>
              <a:rPr lang="es-MX" sz="23900" b="1" dirty="0"/>
              <a:t>2</a:t>
            </a:r>
            <a:endParaRPr lang="es-GT" sz="23900" b="1" dirty="0"/>
          </a:p>
        </p:txBody>
      </p:sp>
    </p:spTree>
    <p:extLst>
      <p:ext uri="{BB962C8B-B14F-4D97-AF65-F5344CB8AC3E}">
        <p14:creationId xmlns:p14="http://schemas.microsoft.com/office/powerpoint/2010/main" val="1548129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B994E53-A345-E166-98BB-96A3A0BD94A8}"/>
              </a:ext>
            </a:extLst>
          </p:cNvPr>
          <p:cNvSpPr>
            <a:spLocks noGrp="1"/>
          </p:cNvSpPr>
          <p:nvPr>
            <p:ph idx="1"/>
          </p:nvPr>
        </p:nvSpPr>
        <p:spPr>
          <a:xfrm>
            <a:off x="2589211" y="1145219"/>
            <a:ext cx="9209211" cy="4962618"/>
          </a:xfrm>
        </p:spPr>
        <p:txBody>
          <a:bodyPr>
            <a:normAutofit fontScale="47500" lnSpcReduction="20000"/>
          </a:bodyPr>
          <a:lstStyle/>
          <a:p>
            <a:pPr rtl="0">
              <a:spcBef>
                <a:spcPts val="0"/>
              </a:spcBef>
              <a:spcAft>
                <a:spcPts val="0"/>
              </a:spcAft>
            </a:pPr>
            <a:r>
              <a:rPr lang="es-MX" sz="5900" b="1" i="0" u="none" strike="noStrike" dirty="0">
                <a:solidFill>
                  <a:srgbClr val="000000"/>
                </a:solidFill>
                <a:effectLst/>
                <a:latin typeface="Arial" panose="020B0604020202020204" pitchFamily="34" charset="0"/>
              </a:rPr>
              <a:t>¿Qué es el gas natural?</a:t>
            </a:r>
            <a:endParaRPr lang="es-MX" sz="5900" b="0" dirty="0">
              <a:effectLst/>
            </a:endParaRPr>
          </a:p>
          <a:p>
            <a:pPr indent="457200" rtl="0">
              <a:spcBef>
                <a:spcPts val="0"/>
              </a:spcBef>
              <a:spcAft>
                <a:spcPts val="0"/>
              </a:spcAft>
            </a:pPr>
            <a:r>
              <a:rPr lang="es-MX" sz="5900" b="0" i="0" u="none" strike="noStrike" dirty="0">
                <a:solidFill>
                  <a:srgbClr val="000000"/>
                </a:solidFill>
                <a:effectLst/>
                <a:latin typeface="Arial" panose="020B0604020202020204" pitchFamily="34" charset="0"/>
              </a:rPr>
              <a:t>El gas natural es una mezcla de hidrocarburos y pequeñas cantidades de compuestos no hidrocarburos en fase gaseosa o en solución con el petróleo crudo que hay en los yacimientos.</a:t>
            </a:r>
          </a:p>
          <a:p>
            <a:pPr indent="0" rtl="0">
              <a:spcBef>
                <a:spcPts val="0"/>
              </a:spcBef>
              <a:spcAft>
                <a:spcPts val="0"/>
              </a:spcAft>
              <a:buNone/>
            </a:pPr>
            <a:endParaRPr lang="es-MX" sz="5900" b="0" dirty="0">
              <a:effectLst/>
            </a:endParaRPr>
          </a:p>
          <a:p>
            <a:pPr indent="457200" rtl="0">
              <a:spcBef>
                <a:spcPts val="0"/>
              </a:spcBef>
              <a:spcAft>
                <a:spcPts val="0"/>
              </a:spcAft>
            </a:pPr>
            <a:r>
              <a:rPr lang="es-MX" sz="5900" b="0" i="0" u="none" strike="noStrike" dirty="0">
                <a:solidFill>
                  <a:srgbClr val="000000"/>
                </a:solidFill>
                <a:effectLst/>
                <a:latin typeface="Arial" panose="020B0604020202020204" pitchFamily="34" charset="0"/>
              </a:rPr>
              <a:t>Constituye una importante fuente de energía fósil liberada por su combustión. Es una mezcla de hidrocarburos gaseosos ligeros que se extrae, bien sea de yacimientos independientes (gas libre), o junto a yacimientos petrolíferos o de carbón (gas asociado a otros hidrocarburos gases y líquidos peligrosos).</a:t>
            </a:r>
            <a:endParaRPr lang="es-MX" sz="5900" b="0" dirty="0">
              <a:effectLst/>
            </a:endParaRPr>
          </a:p>
          <a:p>
            <a:pPr marL="0" indent="0">
              <a:buNone/>
            </a:pPr>
            <a:br>
              <a:rPr lang="es-MX" sz="5900" dirty="0"/>
            </a:br>
            <a:br>
              <a:rPr lang="es-MX" dirty="0"/>
            </a:br>
            <a:endParaRPr lang="es-GT" dirty="0"/>
          </a:p>
        </p:txBody>
      </p:sp>
    </p:spTree>
    <p:extLst>
      <p:ext uri="{BB962C8B-B14F-4D97-AF65-F5344CB8AC3E}">
        <p14:creationId xmlns:p14="http://schemas.microsoft.com/office/powerpoint/2010/main" val="4029749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3BDE1B-7670-32CC-0691-7E688704223D}"/>
              </a:ext>
            </a:extLst>
          </p:cNvPr>
          <p:cNvSpPr>
            <a:spLocks noGrp="1"/>
          </p:cNvSpPr>
          <p:nvPr>
            <p:ph type="title"/>
          </p:nvPr>
        </p:nvSpPr>
        <p:spPr/>
        <p:txBody>
          <a:bodyPr>
            <a:normAutofit/>
          </a:bodyPr>
          <a:lstStyle/>
          <a:p>
            <a:pPr algn="ctr"/>
            <a:r>
              <a:rPr lang="es-MX" sz="4400" b="1" dirty="0"/>
              <a:t>Composición</a:t>
            </a:r>
            <a:endParaRPr lang="es-GT" sz="4400" b="1" dirty="0"/>
          </a:p>
        </p:txBody>
      </p:sp>
      <p:sp>
        <p:nvSpPr>
          <p:cNvPr id="3" name="Marcador de contenido 2">
            <a:extLst>
              <a:ext uri="{FF2B5EF4-FFF2-40B4-BE49-F238E27FC236}">
                <a16:creationId xmlns:a16="http://schemas.microsoft.com/office/drawing/2014/main" id="{9137CEAC-0511-E3F5-1AD7-350B2233C144}"/>
              </a:ext>
            </a:extLst>
          </p:cNvPr>
          <p:cNvSpPr>
            <a:spLocks noGrp="1"/>
          </p:cNvSpPr>
          <p:nvPr>
            <p:ph idx="1"/>
          </p:nvPr>
        </p:nvSpPr>
        <p:spPr/>
        <p:txBody>
          <a:bodyPr>
            <a:normAutofit fontScale="92500" lnSpcReduction="10000"/>
          </a:bodyPr>
          <a:lstStyle/>
          <a:p>
            <a:pPr indent="457200" rtl="0">
              <a:spcBef>
                <a:spcPts val="0"/>
              </a:spcBef>
              <a:spcAft>
                <a:spcPts val="0"/>
              </a:spcAft>
            </a:pPr>
            <a:r>
              <a:rPr lang="es-MX" sz="3200" b="0" i="0" u="none" strike="noStrike" dirty="0">
                <a:solidFill>
                  <a:srgbClr val="000000"/>
                </a:solidFill>
                <a:effectLst/>
                <a:latin typeface="Arial" panose="020B0604020202020204" pitchFamily="34" charset="0"/>
              </a:rPr>
              <a:t> Aunque su composición varía en función del yacimiento, su principal especie química es el gas metano al 79 - 97 % en composición molar. Además contiene otros gases como etano, propano, butano, nitrógeno, dióxido de carbono, impurezas (vapor de agua, derivados del azufre) y trazas de hidrocarburos más pesados, mercaptanos, gases nobles, etc. </a:t>
            </a:r>
            <a:br>
              <a:rPr lang="es-MX" dirty="0"/>
            </a:br>
            <a:endParaRPr lang="es-GT" dirty="0"/>
          </a:p>
        </p:txBody>
      </p:sp>
    </p:spTree>
    <p:extLst>
      <p:ext uri="{BB962C8B-B14F-4D97-AF65-F5344CB8AC3E}">
        <p14:creationId xmlns:p14="http://schemas.microsoft.com/office/powerpoint/2010/main" val="4087725391"/>
      </p:ext>
    </p:extLst>
  </p:cSld>
  <p:clrMapOvr>
    <a:masterClrMapping/>
  </p:clrMapOvr>
</p:sld>
</file>

<file path=ppt/theme/theme1.xml><?xml version="1.0" encoding="utf-8"?>
<a:theme xmlns:a="http://schemas.openxmlformats.org/drawingml/2006/main" name="Tema 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ema espiral" id="{0555A4C6-C115-49AD-8AFC-8490350C5851}" vid="{2447D294-2BB6-4C1E-A5AA-9CCB3DD88FD0}"/>
    </a:ext>
  </a:extLst>
</a:theme>
</file>

<file path=docProps/app.xml><?xml version="1.0" encoding="utf-8"?>
<Properties xmlns="http://schemas.openxmlformats.org/officeDocument/2006/extended-properties" xmlns:vt="http://schemas.openxmlformats.org/officeDocument/2006/docPropsVTypes">
  <Template>Tema espiral</Template>
  <TotalTime>125</TotalTime>
  <Words>1909</Words>
  <Application>Microsoft Office PowerPoint</Application>
  <PresentationFormat>Panorámica</PresentationFormat>
  <Paragraphs>104</Paragraphs>
  <Slides>27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27</vt:i4>
      </vt:variant>
    </vt:vector>
  </HeadingPairs>
  <TitlesOfParts>
    <vt:vector size="33" baseType="lpstr">
      <vt:lpstr>Arial</vt:lpstr>
      <vt:lpstr>Century Gothic</vt:lpstr>
      <vt:lpstr>Times New Roman</vt:lpstr>
      <vt:lpstr>Wingdings</vt:lpstr>
      <vt:lpstr>Wingdings 3</vt:lpstr>
      <vt:lpstr>Tema espiral</vt:lpstr>
      <vt:lpstr>Presentación de PowerPoint</vt:lpstr>
      <vt:lpstr>Presentación de PowerPoint</vt:lpstr>
      <vt:lpstr>QUE SON LOS GASES</vt:lpstr>
      <vt:lpstr>COMPORTAMIENTO DE LOS GASES</vt:lpstr>
      <vt:lpstr>Presentación de PowerPoint</vt:lpstr>
      <vt:lpstr>Presentación de PowerPoint</vt:lpstr>
      <vt:lpstr>Presentación de PowerPoint</vt:lpstr>
      <vt:lpstr>Presentación de PowerPoint</vt:lpstr>
      <vt:lpstr>Composición</vt:lpstr>
      <vt:lpstr>Composición de los Gases</vt:lpstr>
      <vt:lpstr>Presentación de PowerPoint</vt:lpstr>
      <vt:lpstr>Presentación de PowerPoint</vt:lpstr>
      <vt:lpstr>POR CONDICIONES, CARACTERISTICAS Y COMPORTAMIENTO SE  CLASIFICAN EN GRUPOS </vt:lpstr>
      <vt:lpstr>Presentación de PowerPoint</vt:lpstr>
      <vt:lpstr>Presentación de PowerPoint</vt:lpstr>
      <vt:lpstr>Presentación de PowerPoint</vt:lpstr>
      <vt:lpstr>Presentación de PowerPoint</vt:lpstr>
      <vt:lpstr>GASES CONTAMINANTES</vt:lpstr>
      <vt:lpstr>LLUVIA ÁCIDA</vt:lpstr>
      <vt:lpstr>CONSECUENCIAS DE LA LLUVIA ÁCIDA</vt:lpstr>
      <vt:lpstr>CÚALES SON LAS CAUSAS</vt:lpstr>
      <vt:lpstr>LOS 3 GASES MÁS CONTAMINANTES E IMPORTANTES</vt:lpstr>
      <vt:lpstr>MONÓXIDO DE CARBONO</vt:lpstr>
      <vt:lpstr>DIÓXIDO DE CARBONO</vt:lpstr>
      <vt:lpstr>METANO (CH4) </vt:lpstr>
      <vt:lpstr>Presentación de PowerPoint</vt:lpstr>
      <vt:lpstr>BIBLIOGRAFIA</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 SON LOS GASES?</dc:title>
  <dc:creator>Laptop</dc:creator>
  <cp:lastModifiedBy>Ivan Rivera</cp:lastModifiedBy>
  <cp:revision>6</cp:revision>
  <dcterms:created xsi:type="dcterms:W3CDTF">2023-03-07T18:21:41Z</dcterms:created>
  <dcterms:modified xsi:type="dcterms:W3CDTF">2023-03-09T15:15:26Z</dcterms:modified>
</cp:coreProperties>
</file>