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60" r:id="rId6"/>
    <p:sldId id="300" r:id="rId7"/>
    <p:sldId id="303" r:id="rId8"/>
    <p:sldId id="299" r:id="rId9"/>
    <p:sldId id="301" r:id="rId10"/>
    <p:sldId id="288" r:id="rId11"/>
    <p:sldId id="289" r:id="rId12"/>
    <p:sldId id="290" r:id="rId13"/>
    <p:sldId id="311" r:id="rId14"/>
    <p:sldId id="312" r:id="rId15"/>
    <p:sldId id="313" r:id="rId16"/>
    <p:sldId id="314" r:id="rId17"/>
    <p:sldId id="315" r:id="rId18"/>
    <p:sldId id="316" r:id="rId19"/>
    <p:sldId id="317" r:id="rId20"/>
    <p:sldId id="319" r:id="rId21"/>
    <p:sldId id="320" r:id="rId22"/>
    <p:sldId id="321" r:id="rId23"/>
    <p:sldId id="322" r:id="rId24"/>
    <p:sldId id="266" r:id="rId25"/>
    <p:sldId id="267" r:id="rId26"/>
    <p:sldId id="268" r:id="rId27"/>
    <p:sldId id="323" r:id="rId28"/>
    <p:sldId id="324" r:id="rId29"/>
    <p:sldId id="265" r:id="rId30"/>
    <p:sldId id="293" r:id="rId31"/>
    <p:sldId id="294" r:id="rId32"/>
    <p:sldId id="295" r:id="rId33"/>
    <p:sldId id="296" r:id="rId34"/>
    <p:sldId id="297" r:id="rId35"/>
    <p:sldId id="298" r:id="rId36"/>
    <p:sldId id="262" r:id="rId37"/>
    <p:sldId id="263" r:id="rId38"/>
    <p:sldId id="307" r:id="rId39"/>
    <p:sldId id="308" r:id="rId40"/>
    <p:sldId id="25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94804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45206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561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159646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4902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71686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7464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91382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27377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00201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42944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8C958A-7B1A-474B-86A6-B5E268114D13}" type="datetimeFigureOut">
              <a:rPr lang="es-GT" smtClean="0"/>
              <a:t>9/03/2023</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99520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78C958A-7B1A-474B-86A6-B5E268114D13}" type="datetimeFigureOut">
              <a:rPr lang="es-GT" smtClean="0"/>
              <a:t>9/03/2023</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52045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958A-7B1A-474B-86A6-B5E268114D13}" type="datetimeFigureOut">
              <a:rPr lang="es-GT" smtClean="0"/>
              <a:t>9/03/2023</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62721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5061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45404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8C958A-7B1A-474B-86A6-B5E268114D13}" type="datetimeFigureOut">
              <a:rPr lang="es-GT" smtClean="0"/>
              <a:t>9/03/2023</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29205F-59F7-4E00-AAE4-85355B83C328}" type="slidenum">
              <a:rPr lang="es-GT" smtClean="0"/>
              <a:t>‹Nº›</a:t>
            </a:fld>
            <a:endParaRPr lang="es-GT"/>
          </a:p>
        </p:txBody>
      </p:sp>
    </p:spTree>
    <p:extLst>
      <p:ext uri="{BB962C8B-B14F-4D97-AF65-F5344CB8AC3E}">
        <p14:creationId xmlns:p14="http://schemas.microsoft.com/office/powerpoint/2010/main" val="4019395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es.wikipedia.org/wiki/Ox%C3%ADgeno" TargetMode="External"/><Relationship Id="rId2" Type="http://schemas.openxmlformats.org/officeDocument/2006/relationships/hyperlink" Target="https://es.wikipedia.org/wiki/Carbono" TargetMode="External"/><Relationship Id="rId1" Type="http://schemas.openxmlformats.org/officeDocument/2006/relationships/slideLayout" Target="../slideLayouts/slideLayout2.xml"/><Relationship Id="rId4" Type="http://schemas.openxmlformats.org/officeDocument/2006/relationships/hyperlink" Target="https://es.wikipedia.org/wiki/Hidr%C3%B3gen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es.wikipedia.org/wiki/Hidr%C3%B3geno" TargetMode="External"/><Relationship Id="rId7" Type="http://schemas.openxmlformats.org/officeDocument/2006/relationships/hyperlink" Target="https://es.wikipedia.org/wiki/Sulfito_de_sodio" TargetMode="External"/><Relationship Id="rId12" Type="http://schemas.openxmlformats.org/officeDocument/2006/relationships/image" Target="../media/image23.png"/><Relationship Id="rId2" Type="http://schemas.openxmlformats.org/officeDocument/2006/relationships/hyperlink" Target="https://es.wikipedia.org/wiki/Hidronio" TargetMode="External"/><Relationship Id="rId1" Type="http://schemas.openxmlformats.org/officeDocument/2006/relationships/slideLayout" Target="../slideLayouts/slideLayout3.xml"/><Relationship Id="rId6" Type="http://schemas.openxmlformats.org/officeDocument/2006/relationships/hyperlink" Target="https://es.wikipedia.org/wiki/Permanganato_de_potasio" TargetMode="External"/><Relationship Id="rId11" Type="http://schemas.openxmlformats.org/officeDocument/2006/relationships/image" Target="../media/image22.png"/><Relationship Id="rId5" Type="http://schemas.openxmlformats.org/officeDocument/2006/relationships/hyperlink" Target="https://es.wikipedia.org/wiki/Ox%C3%ADgeno" TargetMode="External"/><Relationship Id="rId10" Type="http://schemas.openxmlformats.org/officeDocument/2006/relationships/image" Target="../media/image21.png"/><Relationship Id="rId4" Type="http://schemas.openxmlformats.org/officeDocument/2006/relationships/hyperlink" Target="https://es.wikipedia.org/wiki/Agua" TargetMode="External"/><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es.wikipedia.org/wiki/Hidr%C3%B3geno" TargetMode="Externa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hyperlink" Target="https://es.wikipedia.org/wiki/Hidr%C3%B3xido" TargetMode="Externa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hyperlink" Target="https://es.wikipedia.org/wiki/Ox%C3%ADgeno" TargetMode="External"/><Relationship Id="rId10" Type="http://schemas.openxmlformats.org/officeDocument/2006/relationships/image" Target="../media/image28.png"/><Relationship Id="rId4" Type="http://schemas.openxmlformats.org/officeDocument/2006/relationships/hyperlink" Target="https://es.wikipedia.org/wiki/Agua" TargetMode="External"/><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manosverdes.co/biocombustibles-formas-de-mejorar-calidad-de-vid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equiposylaboratorio.com/portal/articulo-ampliado/que-son-los-gases-y-tipos" TargetMode="External"/><Relationship Id="rId2" Type="http://schemas.openxmlformats.org/officeDocument/2006/relationships/hyperlink" Target="https://retoexperimenta.es/2020/que-es-la-presion-gas/#:~:text=La%20presi%C3%B3n%20de%20un%20gas%20es%20la%20fuerza%20que%20ejercen,monta%C3%B1a%2C%20es%20mucho%20m%C3%A1s%20grande" TargetMode="External"/><Relationship Id="rId1" Type="http://schemas.openxmlformats.org/officeDocument/2006/relationships/slideLayout" Target="../slideLayouts/slideLayout2.xml"/><Relationship Id="rId4" Type="http://schemas.openxmlformats.org/officeDocument/2006/relationships/hyperlink" Target="https://www.educaplus.org/gases/con_temperatur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3CC1AE2-A54A-1A2D-538C-CEE6457FCD1E}"/>
              </a:ext>
            </a:extLst>
          </p:cNvPr>
          <p:cNvSpPr>
            <a:spLocks noGrp="1"/>
          </p:cNvSpPr>
          <p:nvPr>
            <p:ph type="subTitle" idx="1"/>
          </p:nvPr>
        </p:nvSpPr>
        <p:spPr>
          <a:xfrm>
            <a:off x="1852366" y="470517"/>
            <a:ext cx="9058290" cy="6019059"/>
          </a:xfrm>
        </p:spPr>
        <p:txBody>
          <a:bodyPr>
            <a:normAutofit/>
          </a:bodyPr>
          <a:lstStyle/>
          <a:p>
            <a:pPr algn="ctr">
              <a:spcBef>
                <a:spcPts val="0"/>
              </a:spcBef>
            </a:pPr>
            <a:r>
              <a:rPr lang="es-GT" dirty="0"/>
              <a:t>Universidad de San Carlos de Guatemala</a:t>
            </a:r>
          </a:p>
          <a:p>
            <a:pPr algn="ctr">
              <a:spcBef>
                <a:spcPts val="0"/>
              </a:spcBef>
            </a:pPr>
            <a:r>
              <a:rPr lang="es-GT" dirty="0"/>
              <a:t>Centro Universitario de Occidente </a:t>
            </a:r>
          </a:p>
          <a:p>
            <a:pPr algn="ctr">
              <a:spcBef>
                <a:spcPts val="0"/>
              </a:spcBef>
            </a:pPr>
            <a:r>
              <a:rPr lang="es-GT" dirty="0"/>
              <a:t>División de Ciencias de Ingeniería</a:t>
            </a:r>
          </a:p>
          <a:p>
            <a:pPr algn="ctr">
              <a:spcBef>
                <a:spcPts val="0"/>
              </a:spcBef>
            </a:pPr>
            <a:r>
              <a:rPr lang="es-GT" dirty="0"/>
              <a:t>Laboratorio de Química 2</a:t>
            </a:r>
          </a:p>
          <a:p>
            <a:pPr algn="ctr">
              <a:spcBef>
                <a:spcPts val="0"/>
              </a:spcBef>
            </a:pPr>
            <a:r>
              <a:rPr lang="es-GT" dirty="0"/>
              <a:t>Lic. Carlos Enrique Catillo Martínez</a:t>
            </a:r>
          </a:p>
          <a:p>
            <a:pPr algn="ctr">
              <a:spcBef>
                <a:spcPts val="0"/>
              </a:spcBef>
            </a:pPr>
            <a:endParaRPr lang="es-MX" sz="2800" b="1" dirty="0"/>
          </a:p>
          <a:p>
            <a:pPr algn="ctr">
              <a:spcBef>
                <a:spcPts val="0"/>
              </a:spcBef>
            </a:pPr>
            <a:r>
              <a:rPr lang="es-MX" sz="4800" b="1" dirty="0"/>
              <a:t>INVESTIGACIÓN </a:t>
            </a:r>
          </a:p>
          <a:p>
            <a:pPr algn="ctr">
              <a:spcBef>
                <a:spcPts val="0"/>
              </a:spcBef>
            </a:pPr>
            <a:r>
              <a:rPr lang="es-MX" sz="4800" b="1" dirty="0"/>
              <a:t>GASES </a:t>
            </a:r>
          </a:p>
          <a:p>
            <a:pPr algn="ctr">
              <a:spcBef>
                <a:spcPts val="0"/>
              </a:spcBef>
            </a:pPr>
            <a:endParaRPr lang="es-MX" sz="2800" b="1" dirty="0"/>
          </a:p>
          <a:p>
            <a:pPr>
              <a:spcBef>
                <a:spcPts val="0"/>
              </a:spcBef>
            </a:pPr>
            <a:r>
              <a:rPr lang="es-GT" b="1" dirty="0"/>
              <a:t>		</a:t>
            </a:r>
            <a:r>
              <a:rPr lang="es-GT" b="1" dirty="0">
                <a:latin typeface="Arial" panose="020B0604020202020204" pitchFamily="34" charset="0"/>
                <a:cs typeface="Arial" panose="020B0604020202020204" pitchFamily="34" charset="0"/>
              </a:rPr>
              <a:t>José Miguel Marroquín Moreno 		 202231386</a:t>
            </a:r>
          </a:p>
          <a:p>
            <a:pPr>
              <a:spcBef>
                <a:spcPts val="0"/>
              </a:spcBef>
            </a:pPr>
            <a:r>
              <a:rPr lang="es-GT" b="1" dirty="0">
                <a:latin typeface="Arial" panose="020B0604020202020204" pitchFamily="34" charset="0"/>
                <a:cs typeface="Arial" panose="020B0604020202020204" pitchFamily="34" charset="0"/>
              </a:rPr>
              <a:t>		Ruby Dulce </a:t>
            </a:r>
            <a:r>
              <a:rPr lang="es-GT" b="1" dirty="0" err="1">
                <a:latin typeface="Arial" panose="020B0604020202020204" pitchFamily="34" charset="0"/>
                <a:cs typeface="Arial" panose="020B0604020202020204" pitchFamily="34" charset="0"/>
              </a:rPr>
              <a:t>Rocio</a:t>
            </a:r>
            <a:r>
              <a:rPr lang="es-GT" b="1" dirty="0">
                <a:latin typeface="Arial" panose="020B0604020202020204" pitchFamily="34" charset="0"/>
                <a:cs typeface="Arial" panose="020B0604020202020204" pitchFamily="34" charset="0"/>
              </a:rPr>
              <a:t> Agustín Rodas 	 201230160</a:t>
            </a:r>
          </a:p>
          <a:p>
            <a:pPr>
              <a:spcBef>
                <a:spcPts val="0"/>
              </a:spcBef>
            </a:pPr>
            <a:r>
              <a:rPr lang="es-GT" b="1" dirty="0">
                <a:latin typeface="Arial" panose="020B0604020202020204" pitchFamily="34" charset="0"/>
                <a:cs typeface="Arial" panose="020B0604020202020204" pitchFamily="34" charset="0"/>
              </a:rPr>
              <a:t>		Wilmer Otoniel Álvarez García 		 202232148</a:t>
            </a:r>
          </a:p>
          <a:p>
            <a:pPr>
              <a:spcBef>
                <a:spcPts val="0"/>
              </a:spcBef>
            </a:pPr>
            <a:r>
              <a:rPr lang="es-GT" b="1" dirty="0">
                <a:latin typeface="Arial" panose="020B0604020202020204" pitchFamily="34" charset="0"/>
                <a:cs typeface="Arial" panose="020B0604020202020204" pitchFamily="34" charset="0"/>
              </a:rPr>
              <a:t>		Dulce María Santos López 			 202232207</a:t>
            </a:r>
          </a:p>
          <a:p>
            <a:pPr>
              <a:spcBef>
                <a:spcPts val="0"/>
              </a:spcBef>
            </a:pPr>
            <a:r>
              <a:rPr lang="es-GT" b="1" dirty="0">
                <a:latin typeface="Arial" panose="020B0604020202020204" pitchFamily="34" charset="0"/>
                <a:cs typeface="Arial" panose="020B0604020202020204" pitchFamily="34" charset="0"/>
              </a:rPr>
              <a:t>		Juan Carlos </a:t>
            </a:r>
            <a:r>
              <a:rPr lang="es-GT" b="1" dirty="0" err="1">
                <a:latin typeface="Arial" panose="020B0604020202020204" pitchFamily="34" charset="0"/>
                <a:cs typeface="Arial" panose="020B0604020202020204" pitchFamily="34" charset="0"/>
              </a:rPr>
              <a:t>Sosof</a:t>
            </a:r>
            <a:r>
              <a:rPr lang="es-GT" b="1" dirty="0">
                <a:latin typeface="Arial" panose="020B0604020202020204" pitchFamily="34" charset="0"/>
                <a:cs typeface="Arial" panose="020B0604020202020204" pitchFamily="34" charset="0"/>
              </a:rPr>
              <a:t> García 			 202231229</a:t>
            </a:r>
          </a:p>
          <a:p>
            <a:pPr>
              <a:spcBef>
                <a:spcPts val="0"/>
              </a:spcBef>
            </a:pPr>
            <a:r>
              <a:rPr lang="es-GT" b="1" dirty="0">
                <a:latin typeface="Arial" panose="020B0604020202020204" pitchFamily="34" charset="0"/>
                <a:cs typeface="Arial" panose="020B0604020202020204" pitchFamily="34" charset="0"/>
              </a:rPr>
              <a:t>		Brayan Alfredo García Méndez 		 201632262</a:t>
            </a:r>
          </a:p>
          <a:p>
            <a:pPr>
              <a:spcBef>
                <a:spcPts val="0"/>
              </a:spcBef>
            </a:pPr>
            <a:r>
              <a:rPr lang="es-GT" b="1" dirty="0">
                <a:latin typeface="Arial" panose="020B0604020202020204" pitchFamily="34" charset="0"/>
                <a:cs typeface="Arial" panose="020B0604020202020204" pitchFamily="34" charset="0"/>
              </a:rPr>
              <a:t>		Marlon Ivan Carreto Rivera 			 201230088</a:t>
            </a:r>
          </a:p>
        </p:txBody>
      </p:sp>
    </p:spTree>
    <p:extLst>
      <p:ext uri="{BB962C8B-B14F-4D97-AF65-F5344CB8AC3E}">
        <p14:creationId xmlns:p14="http://schemas.microsoft.com/office/powerpoint/2010/main" val="26450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293223" y="1905000"/>
            <a:ext cx="6270171" cy="4508863"/>
          </a:xfrm>
        </p:spPr>
        <p:txBody>
          <a:bodyPr>
            <a:normAutofit/>
          </a:bodyPr>
          <a:lstStyle/>
          <a:p>
            <a:pPr>
              <a:buFont typeface="Wingdings" panose="05000000000000000000" pitchFamily="2" charset="2"/>
              <a:buChar char="v"/>
            </a:pPr>
            <a:r>
              <a:rPr lang="es-ES" sz="1400" dirty="0">
                <a:latin typeface="Arial" panose="020B0604020202020204" pitchFamily="34" charset="0"/>
                <a:cs typeface="Arial" panose="020B0604020202020204" pitchFamily="34" charset="0"/>
              </a:rPr>
              <a:t>En cuanto a las propiedades químicas, conducen a la existencia de los siguientes tipos de gases:</a:t>
            </a: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inertes:</a:t>
            </a:r>
            <a:r>
              <a:rPr lang="es-ES" sz="1400" dirty="0">
                <a:latin typeface="Arial" panose="020B0604020202020204" pitchFamily="34" charset="0"/>
                <a:cs typeface="Arial" panose="020B0604020202020204" pitchFamily="34" charset="0"/>
              </a:rPr>
              <a:t> No arden, no mantienen la combustión y en su seno no es posible la vida, argón, nitrógeno, etc. </a:t>
            </a: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comburentes:</a:t>
            </a:r>
            <a:r>
              <a:rPr lang="es-ES" sz="1400" dirty="0">
                <a:latin typeface="Arial" panose="020B0604020202020204" pitchFamily="34" charset="0"/>
                <a:cs typeface="Arial" panose="020B0604020202020204" pitchFamily="34" charset="0"/>
              </a:rPr>
              <a:t> Son indispensables para mantener la combustión, oxígeno, protóxido de nitrógeno, etc.</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Gases combustibles:</a:t>
            </a:r>
            <a:r>
              <a:rPr lang="es-ES" sz="1400" dirty="0">
                <a:latin typeface="Arial" panose="020B0604020202020204" pitchFamily="34" charset="0"/>
                <a:cs typeface="Arial" panose="020B0604020202020204" pitchFamily="34" charset="0"/>
              </a:rPr>
              <a:t> Arden fácilmente en presencia del aire o de otro oxidante, hidrógeno, acetileno.</a:t>
            </a:r>
          </a:p>
          <a:p>
            <a:pPr>
              <a:buFont typeface="Wingdings" panose="05000000000000000000" pitchFamily="2" charset="2"/>
              <a:buChar char="Ø"/>
            </a:pP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Gases corrosivos:</a:t>
            </a:r>
            <a:r>
              <a:rPr lang="es-ES" sz="1400" dirty="0">
                <a:latin typeface="Arial" panose="020B0604020202020204" pitchFamily="34" charset="0"/>
                <a:cs typeface="Arial" panose="020B0604020202020204" pitchFamily="34" charset="0"/>
              </a:rPr>
              <a:t> Capaces de atacar a los materiales y destruir los tejidos cutáneos, cloro.</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tóxicos:</a:t>
            </a:r>
            <a:r>
              <a:rPr lang="es-ES" sz="1400" dirty="0">
                <a:latin typeface="Arial" panose="020B0604020202020204" pitchFamily="34" charset="0"/>
                <a:cs typeface="Arial" panose="020B0604020202020204" pitchFamily="34" charset="0"/>
              </a:rPr>
              <a:t> Producen interacciones en el organismo vivo, pudiendo provocar la muerte a determinadas concentraciones, monóxido de carbono.</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descr="gases - aeros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2390503"/>
            <a:ext cx="3644537" cy="35661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fontScale="90000"/>
          </a:bodyPr>
          <a:lstStyle/>
          <a:p>
            <a:pPr algn="ctr"/>
            <a:r>
              <a:rPr lang="es-ES" sz="2800" b="1" dirty="0">
                <a:solidFill>
                  <a:schemeClr val="tx1"/>
                </a:solidFill>
                <a:latin typeface="Arial" panose="020B0604020202020204" pitchFamily="34" charset="0"/>
                <a:cs typeface="Arial" panose="020B0604020202020204" pitchFamily="34" charset="0"/>
              </a:rPr>
              <a:t>LOS GASES POR CONDICIONES, CARACTERISTICAS Y COMPORTAMIENTO SE  CLASIFICAN EN GRUPOS </a:t>
            </a:r>
          </a:p>
        </p:txBody>
      </p:sp>
    </p:spTree>
    <p:extLst>
      <p:ext uri="{BB962C8B-B14F-4D97-AF65-F5344CB8AC3E}">
        <p14:creationId xmlns:p14="http://schemas.microsoft.com/office/powerpoint/2010/main" val="38257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802676" y="1143667"/>
            <a:ext cx="5068387" cy="4603824"/>
          </a:xfrm>
          <a:prstGeom prst="rect">
            <a:avLst/>
          </a:prstGeom>
        </p:spPr>
        <p:txBody>
          <a:bodyPr wrap="square">
            <a:spAutoFit/>
          </a:bodyPr>
          <a:lstStyle/>
          <a:p>
            <a:pPr marL="171450" indent="-171450" algn="just">
              <a:lnSpc>
                <a:spcPts val="1500"/>
              </a:lnSpc>
              <a:spcBef>
                <a:spcPts val="60"/>
              </a:spcBef>
              <a:spcAft>
                <a:spcPts val="40"/>
              </a:spcAft>
              <a:buClr>
                <a:schemeClr val="accent1"/>
              </a:buClr>
              <a:buFont typeface="Wingdings" panose="05000000000000000000" pitchFamily="2" charset="2"/>
              <a:buChar char="v"/>
            </a:pPr>
            <a:r>
              <a:rPr lang="es-ES" sz="1400" b="0" i="0" dirty="0">
                <a:effectLst/>
                <a:latin typeface="Arial" panose="020B0604020202020204" pitchFamily="34" charset="0"/>
                <a:cs typeface="Arial" panose="020B0604020202020204" pitchFamily="34" charset="0"/>
              </a:rPr>
              <a:t>Establecidas las anteriores premisas, es necesario clasificar los distintos tipos de gases que se emplean:</a:t>
            </a:r>
          </a:p>
          <a:p>
            <a:pPr algn="just">
              <a:lnSpc>
                <a:spcPts val="1500"/>
              </a:lnSpc>
              <a:spcBef>
                <a:spcPts val="60"/>
              </a:spcBef>
              <a:spcAft>
                <a:spcPts val="40"/>
              </a:spcAft>
            </a:pPr>
            <a:endParaRPr lang="es-ES" sz="1400" dirty="0">
              <a:latin typeface="Arial" panose="020B0604020202020204" pitchFamily="34" charset="0"/>
              <a:cs typeface="Arial" panose="020B0604020202020204" pitchFamily="34" charset="0"/>
            </a:endParaRPr>
          </a:p>
          <a:p>
            <a:pPr marL="171450" indent="-171450">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comprimido:</a:t>
            </a:r>
            <a:r>
              <a:rPr lang="es-ES" sz="1400" b="0" i="0" dirty="0">
                <a:effectLst/>
                <a:latin typeface="Arial" panose="020B0604020202020204" pitchFamily="34" charset="0"/>
                <a:cs typeface="Arial" panose="020B0604020202020204" pitchFamily="34" charset="0"/>
              </a:rPr>
              <a:t> Gas o mezcla de gases cuya temperatura crítica es menor o igual a - 10º C, </a:t>
            </a:r>
            <a:r>
              <a:rPr lang="es-ES" sz="1400" dirty="0">
                <a:latin typeface="Arial" panose="020B0604020202020204" pitchFamily="34" charset="0"/>
                <a:cs typeface="Arial" panose="020B0604020202020204" pitchFamily="34" charset="0"/>
              </a:rPr>
              <a:t>se mantiene en un envase bajo presión .</a:t>
            </a:r>
          </a:p>
          <a:p>
            <a:pPr marL="171450" indent="-171450">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licuado:</a:t>
            </a:r>
            <a:r>
              <a:rPr lang="es-ES" sz="1400" b="0" i="0" dirty="0">
                <a:effectLst/>
                <a:latin typeface="Arial" panose="020B0604020202020204" pitchFamily="34" charset="0"/>
                <a:cs typeface="Arial" panose="020B0604020202020204" pitchFamily="34" charset="0"/>
              </a:rPr>
              <a:t> Gas o mezcla de gases cuya temperatura crítica es mayor o igual a - 10º C.</a:t>
            </a: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inflamable:</a:t>
            </a:r>
            <a:r>
              <a:rPr lang="es-ES" sz="1400" b="0" i="0" dirty="0">
                <a:effectLst/>
                <a:latin typeface="Arial" panose="020B0604020202020204" pitchFamily="34" charset="0"/>
                <a:cs typeface="Arial" panose="020B0604020202020204" pitchFamily="34" charset="0"/>
              </a:rPr>
              <a:t> Gas o mezcla de gases cuyo límite de inflamabilidad inferior es menor o igual al 13%, o que tenga un campo de inflamabilidad mayor de 12%.</a:t>
            </a:r>
          </a:p>
          <a:p>
            <a:pPr marL="228600" indent="-22860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tóxico:</a:t>
            </a:r>
            <a:r>
              <a:rPr lang="es-ES" sz="1400" b="0" i="0" dirty="0">
                <a:effectLst/>
                <a:latin typeface="Arial" panose="020B0604020202020204" pitchFamily="34" charset="0"/>
                <a:cs typeface="Arial" panose="020B0604020202020204" pitchFamily="34" charset="0"/>
              </a:rPr>
              <a:t> Aquel cuyo límite de máxima concentración tolerable durante 8 horas/día y 40 horas/semana, (T.L.V.), es inferior a 50 ppm.</a:t>
            </a: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corrosivo:</a:t>
            </a:r>
            <a:r>
              <a:rPr lang="es-ES" sz="1400" b="0" i="0" dirty="0">
                <a:effectLst/>
                <a:latin typeface="Arial" panose="020B0604020202020204" pitchFamily="34" charset="0"/>
                <a:cs typeface="Arial" panose="020B0604020202020204" pitchFamily="34" charset="0"/>
              </a:rPr>
              <a:t> Aquel que produce una corrosión de más de 6 mm/año, en un acero A33 UNE 36077-73, a una temperatura de 55ºC.</a:t>
            </a:r>
            <a:endParaRPr lang="es-ES" sz="1400" dirty="0">
              <a:latin typeface="Arial" panose="020B0604020202020204" pitchFamily="34" charset="0"/>
              <a:cs typeface="Arial" panose="020B0604020202020204" pitchFamily="34" charset="0"/>
            </a:endParaRP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oxidante:</a:t>
            </a:r>
            <a:r>
              <a:rPr lang="es-ES" sz="1400" b="0" i="0" dirty="0">
                <a:effectLst/>
                <a:latin typeface="Arial" panose="020B0604020202020204" pitchFamily="34" charset="0"/>
                <a:cs typeface="Arial" panose="020B0604020202020204" pitchFamily="34" charset="0"/>
              </a:rPr>
              <a:t> Aquel capaz de soportar la combustión con un oxipotencial superior al del aire.</a:t>
            </a:r>
            <a:endParaRPr lang="es-ES" sz="1400" dirty="0">
              <a:latin typeface="Arial" panose="020B0604020202020204" pitchFamily="34" charset="0"/>
              <a:cs typeface="Arial" panose="020B0604020202020204" pitchFamily="34" charset="0"/>
            </a:endParaRP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criogénico:</a:t>
            </a:r>
            <a:r>
              <a:rPr lang="es-ES" sz="1400" b="0" i="0" dirty="0">
                <a:effectLst/>
                <a:latin typeface="Arial" panose="020B0604020202020204" pitchFamily="34" charset="0"/>
                <a:cs typeface="Arial" panose="020B0604020202020204" pitchFamily="34" charset="0"/>
              </a:rPr>
              <a:t> Aquel cuya temperatura de ebullición a la presión atmosférica, es inferior a 40ºC</a:t>
            </a:r>
            <a:r>
              <a:rPr lang="es-ES" sz="1400" b="0" i="0" dirty="0">
                <a:solidFill>
                  <a:srgbClr val="727272"/>
                </a:solidFill>
                <a:effectLst/>
                <a:latin typeface="Arial" panose="020B0604020202020204" pitchFamily="34" charset="0"/>
                <a:cs typeface="Arial" panose="020B0604020202020204" pitchFamily="34" charset="0"/>
              </a:rPr>
              <a:t>.</a:t>
            </a:r>
          </a:p>
          <a:p>
            <a:br>
              <a:rPr lang="es-ES" sz="1200" dirty="0">
                <a:latin typeface="Arial" panose="020B0604020202020204" pitchFamily="34" charset="0"/>
                <a:cs typeface="Arial" panose="020B0604020202020204" pitchFamily="34" charset="0"/>
              </a:rPr>
            </a:br>
            <a:endParaRPr lang="es-ES" sz="12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7433446" y="1143667"/>
            <a:ext cx="2925400" cy="2019381"/>
          </a:xfrm>
          <a:prstGeom prst="rect">
            <a:avLst/>
          </a:prstGeom>
        </p:spPr>
      </p:pic>
      <p:pic>
        <p:nvPicPr>
          <p:cNvPr id="7" name="Imagen 6"/>
          <p:cNvPicPr>
            <a:picLocks noChangeAspect="1"/>
          </p:cNvPicPr>
          <p:nvPr/>
        </p:nvPicPr>
        <p:blipFill>
          <a:blip r:embed="rId3"/>
          <a:stretch>
            <a:fillRect/>
          </a:stretch>
        </p:blipFill>
        <p:spPr>
          <a:xfrm>
            <a:off x="7136128" y="3332864"/>
            <a:ext cx="4306935" cy="2767489"/>
          </a:xfrm>
          <a:prstGeom prst="rect">
            <a:avLst/>
          </a:prstGeom>
        </p:spPr>
      </p:pic>
    </p:spTree>
    <p:extLst>
      <p:ext uri="{BB962C8B-B14F-4D97-AF65-F5344CB8AC3E}">
        <p14:creationId xmlns:p14="http://schemas.microsoft.com/office/powerpoint/2010/main" val="110403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76400" y="1556050"/>
            <a:ext cx="4306388" cy="3970318"/>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s-ES" sz="1400" dirty="0">
                <a:latin typeface="Arial" panose="020B0604020202020204" pitchFamily="34" charset="0"/>
                <a:cs typeface="Arial" panose="020B0604020202020204" pitchFamily="34" charset="0"/>
              </a:rPr>
              <a:t>utilización propiamente dicha de los gases, y que según el anterior Reglamento de Aparatos a Presión, son las siguientes:</a:t>
            </a:r>
          </a:p>
          <a:p>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 industrial: </a:t>
            </a:r>
            <a:r>
              <a:rPr lang="es-ES" sz="1400" dirty="0">
                <a:latin typeface="Arial" panose="020B0604020202020204" pitchFamily="34" charset="0"/>
                <a:cs typeface="Arial" panose="020B0604020202020204" pitchFamily="34" charset="0"/>
              </a:rPr>
              <a:t>Los principales gases producidos y comercializados por la industria.</a:t>
            </a:r>
          </a:p>
          <a:p>
            <a:pPr marL="285750" indent="-285750">
              <a:buClr>
                <a:schemeClr val="accent1"/>
              </a:buClr>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Mezclas de gases industriales: </a:t>
            </a:r>
            <a:r>
              <a:rPr lang="es-ES" sz="1400" dirty="0">
                <a:latin typeface="Arial" panose="020B0604020202020204" pitchFamily="34" charset="0"/>
                <a:cs typeface="Arial" panose="020B0604020202020204" pitchFamily="34" charset="0"/>
              </a:rPr>
              <a:t>Aquellas mezclas de gases que por su volumen de comercialización y su aplicación, tienen el mismo tratamiento que los gases industriales.</a:t>
            </a:r>
          </a:p>
          <a:p>
            <a:pPr marL="285750" indent="-285750">
              <a:buClr>
                <a:schemeClr val="accent1"/>
              </a:buClr>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b="1" dirty="0">
                <a:latin typeface="Arial" panose="020B0604020202020204" pitchFamily="34" charset="0"/>
                <a:cs typeface="Arial" panose="020B0604020202020204" pitchFamily="34" charset="0"/>
              </a:rPr>
              <a:t>Mezclas de calibración: </a:t>
            </a:r>
            <a:r>
              <a:rPr lang="es-ES" sz="1400" dirty="0">
                <a:latin typeface="Arial" panose="020B0604020202020204" pitchFamily="34" charset="0"/>
                <a:cs typeface="Arial" panose="020B0604020202020204" pitchFamily="34" charset="0"/>
              </a:rPr>
              <a:t>Mezcla de gases, generalmente de precisión, utilizados para la calibración de analizadores, para trabajos específicos de investigación u otras aplicaciones concretas, que requieren cuidado en su fabricación y utilización.</a:t>
            </a:r>
          </a:p>
        </p:txBody>
      </p:sp>
      <p:pic>
        <p:nvPicPr>
          <p:cNvPr id="3" name="Imagen 2"/>
          <p:cNvPicPr>
            <a:picLocks noChangeAspect="1"/>
          </p:cNvPicPr>
          <p:nvPr/>
        </p:nvPicPr>
        <p:blipFill>
          <a:blip r:embed="rId2"/>
          <a:stretch>
            <a:fillRect/>
          </a:stretch>
        </p:blipFill>
        <p:spPr>
          <a:xfrm>
            <a:off x="6204857" y="901336"/>
            <a:ext cx="5174660" cy="5094515"/>
          </a:xfrm>
          <a:prstGeom prst="rect">
            <a:avLst/>
          </a:prstGeom>
        </p:spPr>
      </p:pic>
    </p:spTree>
    <p:extLst>
      <p:ext uri="{BB962C8B-B14F-4D97-AF65-F5344CB8AC3E}">
        <p14:creationId xmlns:p14="http://schemas.microsoft.com/office/powerpoint/2010/main" val="335612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5F319-7E10-3B13-E9FB-07969AA9B69A}"/>
              </a:ext>
            </a:extLst>
          </p:cNvPr>
          <p:cNvSpPr>
            <a:spLocks noGrp="1"/>
          </p:cNvSpPr>
          <p:nvPr>
            <p:ph type="ctrTitle"/>
          </p:nvPr>
        </p:nvSpPr>
        <p:spPr/>
        <p:txBody>
          <a:bodyPr>
            <a:normAutofit/>
          </a:bodyPr>
          <a:lstStyle/>
          <a:p>
            <a:r>
              <a:rPr lang="es-ES" u="sng" dirty="0">
                <a:latin typeface="Arial Nova"/>
              </a:rPr>
              <a:t>CLASIFICACION DE GASES</a:t>
            </a:r>
            <a:br>
              <a:rPr lang="es-ES" u="sng" dirty="0">
                <a:latin typeface="Arial Nova"/>
              </a:rPr>
            </a:br>
            <a:endParaRPr lang="es-ES" dirty="0">
              <a:latin typeface="Arial Nova"/>
            </a:endParaRPr>
          </a:p>
        </p:txBody>
      </p:sp>
    </p:spTree>
    <p:extLst>
      <p:ext uri="{BB962C8B-B14F-4D97-AF65-F5344CB8AC3E}">
        <p14:creationId xmlns:p14="http://schemas.microsoft.com/office/powerpoint/2010/main" val="168841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63A1CA-931F-AE63-2B14-C2E027BBAE3F}"/>
              </a:ext>
            </a:extLst>
          </p:cNvPr>
          <p:cNvSpPr>
            <a:spLocks noGrp="1"/>
          </p:cNvSpPr>
          <p:nvPr>
            <p:ph type="title"/>
          </p:nvPr>
        </p:nvSpPr>
        <p:spPr/>
        <p:txBody>
          <a:bodyPr/>
          <a:lstStyle/>
          <a:p>
            <a:r>
              <a:rPr lang="es-ES" dirty="0">
                <a:latin typeface="Arial Nova"/>
                <a:ea typeface="+mj-lt"/>
                <a:cs typeface="+mj-lt"/>
              </a:rPr>
              <a:t>Pueden clasificarse en Químico y Físico</a:t>
            </a:r>
            <a:endParaRPr lang="es-ES" dirty="0">
              <a:latin typeface="Arial Nova"/>
            </a:endParaRPr>
          </a:p>
        </p:txBody>
      </p:sp>
      <p:sp>
        <p:nvSpPr>
          <p:cNvPr id="3" name="Marcador de contenido 2">
            <a:extLst>
              <a:ext uri="{FF2B5EF4-FFF2-40B4-BE49-F238E27FC236}">
                <a16:creationId xmlns:a16="http://schemas.microsoft.com/office/drawing/2014/main" id="{CEB54A8E-3C39-BA05-3084-A056947B42A5}"/>
              </a:ext>
            </a:extLst>
          </p:cNvPr>
          <p:cNvSpPr>
            <a:spLocks noGrp="1"/>
          </p:cNvSpPr>
          <p:nvPr>
            <p:ph idx="1"/>
          </p:nvPr>
        </p:nvSpPr>
        <p:spPr/>
        <p:txBody>
          <a:bodyPr vert="horz" lIns="91440" tIns="45720" rIns="91440" bIns="45720" rtlCol="0" anchor="t">
            <a:normAutofit/>
          </a:bodyPr>
          <a:lstStyle/>
          <a:p>
            <a:r>
              <a:rPr lang="es-ES" sz="2200" dirty="0">
                <a:latin typeface="Arial Nova"/>
                <a:ea typeface="+mn-lt"/>
                <a:cs typeface="+mn-lt"/>
              </a:rPr>
              <a:t> Desde un punto de vista químico se clasifican en: Inflamables: butano, metano, hidrógeno, propeno. No inflamables: N</a:t>
            </a:r>
            <a:r>
              <a:rPr lang="es-ES" sz="2200" baseline="-25000" dirty="0">
                <a:latin typeface="Arial Nova"/>
                <a:ea typeface="+mn-lt"/>
                <a:cs typeface="+mn-lt"/>
              </a:rPr>
              <a:t>2</a:t>
            </a:r>
            <a:r>
              <a:rPr lang="es-ES" sz="2200" dirty="0">
                <a:latin typeface="Arial Nova"/>
                <a:ea typeface="+mn-lt"/>
                <a:cs typeface="+mn-lt"/>
              </a:rPr>
              <a:t>, O</a:t>
            </a:r>
            <a:r>
              <a:rPr lang="es-ES" sz="2200" baseline="-25000" dirty="0">
                <a:latin typeface="Arial Nova"/>
                <a:ea typeface="+mn-lt"/>
                <a:cs typeface="+mn-lt"/>
              </a:rPr>
              <a:t>2</a:t>
            </a:r>
            <a:r>
              <a:rPr lang="es-ES" sz="2200" dirty="0">
                <a:latin typeface="Arial Nova"/>
                <a:ea typeface="+mn-lt"/>
                <a:cs typeface="+mn-lt"/>
              </a:rPr>
              <a:t>, Helio, CO, Argón.</a:t>
            </a:r>
          </a:p>
          <a:p>
            <a:r>
              <a:rPr lang="es-ES" sz="2200" dirty="0">
                <a:latin typeface="Arial Nova"/>
                <a:ea typeface="+mn-lt"/>
                <a:cs typeface="+mn-lt"/>
              </a:rPr>
              <a:t>El oxígeno es uno de los principales ejemplos de este </a:t>
            </a:r>
            <a:r>
              <a:rPr lang="es-ES" sz="2200" b="1" dirty="0">
                <a:latin typeface="Arial Nova"/>
                <a:ea typeface="+mn-lt"/>
                <a:cs typeface="+mn-lt"/>
              </a:rPr>
              <a:t>tipo de gases</a:t>
            </a:r>
            <a:r>
              <a:rPr lang="es-ES" sz="2200" dirty="0">
                <a:latin typeface="Arial Nova"/>
                <a:ea typeface="+mn-lt"/>
                <a:cs typeface="+mn-lt"/>
              </a:rPr>
              <a:t>. Tienen diferentes usos como la oxidación de oleínas, en procesos de metalización o también en tratamientos médicos y hospitalarios.</a:t>
            </a:r>
            <a:endParaRPr lang="es-ES" sz="2200" dirty="0">
              <a:latin typeface="Arial Nova"/>
            </a:endParaRPr>
          </a:p>
        </p:txBody>
      </p:sp>
    </p:spTree>
    <p:extLst>
      <p:ext uri="{BB962C8B-B14F-4D97-AF65-F5344CB8AC3E}">
        <p14:creationId xmlns:p14="http://schemas.microsoft.com/office/powerpoint/2010/main" val="42897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091F3-15D8-15E7-3C70-059D6C35DF21}"/>
              </a:ext>
            </a:extLst>
          </p:cNvPr>
          <p:cNvSpPr>
            <a:spLocks noGrp="1"/>
          </p:cNvSpPr>
          <p:nvPr>
            <p:ph type="title"/>
          </p:nvPr>
        </p:nvSpPr>
        <p:spPr/>
        <p:txBody>
          <a:bodyPr/>
          <a:lstStyle/>
          <a:p>
            <a:r>
              <a:rPr lang="es-ES" dirty="0">
                <a:latin typeface="Arial Nova"/>
              </a:rPr>
              <a:t>TIPO DE GASES</a:t>
            </a:r>
            <a:r>
              <a:rPr lang="es-ES" dirty="0"/>
              <a:t> </a:t>
            </a:r>
          </a:p>
        </p:txBody>
      </p:sp>
      <p:sp>
        <p:nvSpPr>
          <p:cNvPr id="3" name="Marcador de contenido 2">
            <a:extLst>
              <a:ext uri="{FF2B5EF4-FFF2-40B4-BE49-F238E27FC236}">
                <a16:creationId xmlns:a16="http://schemas.microsoft.com/office/drawing/2014/main" id="{CEB1F782-4425-070A-FAAD-75DA543B339F}"/>
              </a:ext>
            </a:extLst>
          </p:cNvPr>
          <p:cNvSpPr>
            <a:spLocks noGrp="1"/>
          </p:cNvSpPr>
          <p:nvPr>
            <p:ph idx="1"/>
          </p:nvPr>
        </p:nvSpPr>
        <p:spPr/>
        <p:txBody>
          <a:bodyPr vert="horz" lIns="91440" tIns="45720" rIns="91440" bIns="45720" rtlCol="0" anchor="t">
            <a:normAutofit/>
          </a:bodyPr>
          <a:lstStyle/>
          <a:p>
            <a:r>
              <a:rPr lang="es-ES" b="1" dirty="0">
                <a:latin typeface="Arial Nova"/>
                <a:ea typeface="+mn-lt"/>
                <a:cs typeface="+mn-lt"/>
              </a:rPr>
              <a:t>Algunos de estos son el nitrógeno, argón, helio o dióxido de carbono.</a:t>
            </a:r>
            <a:endParaRPr lang="es-ES">
              <a:latin typeface="Arial Nova"/>
            </a:endParaRPr>
          </a:p>
          <a:p>
            <a:r>
              <a:rPr lang="es-ES" dirty="0">
                <a:latin typeface="Arial Nova"/>
                <a:ea typeface="+mn-lt"/>
                <a:cs typeface="+mn-lt"/>
              </a:rPr>
              <a:t>Nitrógeno. ...</a:t>
            </a:r>
            <a:endParaRPr lang="es-ES">
              <a:latin typeface="Arial Nova"/>
            </a:endParaRPr>
          </a:p>
          <a:p>
            <a:r>
              <a:rPr lang="es-ES" dirty="0">
                <a:latin typeface="Arial Nova"/>
                <a:ea typeface="+mn-lt"/>
                <a:cs typeface="+mn-lt"/>
              </a:rPr>
              <a:t>Argón. ...</a:t>
            </a:r>
            <a:endParaRPr lang="es-ES">
              <a:latin typeface="Arial Nova"/>
            </a:endParaRPr>
          </a:p>
          <a:p>
            <a:r>
              <a:rPr lang="es-ES" dirty="0">
                <a:latin typeface="Arial Nova"/>
                <a:ea typeface="+mn-lt"/>
                <a:cs typeface="+mn-lt"/>
              </a:rPr>
              <a:t>Helio. ...</a:t>
            </a:r>
            <a:endParaRPr lang="es-ES">
              <a:latin typeface="Arial Nova"/>
            </a:endParaRPr>
          </a:p>
          <a:p>
            <a:r>
              <a:rPr lang="es-ES" dirty="0">
                <a:latin typeface="Arial Nova"/>
                <a:ea typeface="+mn-lt"/>
                <a:cs typeface="+mn-lt"/>
              </a:rPr>
              <a:t>Dióxido de carbono.</a:t>
            </a:r>
            <a:endParaRPr lang="es-ES">
              <a:latin typeface="Arial Nova"/>
            </a:endParaRPr>
          </a:p>
          <a:p>
            <a:endParaRPr lang="es-ES" dirty="0"/>
          </a:p>
        </p:txBody>
      </p:sp>
    </p:spTree>
    <p:extLst>
      <p:ext uri="{BB962C8B-B14F-4D97-AF65-F5344CB8AC3E}">
        <p14:creationId xmlns:p14="http://schemas.microsoft.com/office/powerpoint/2010/main" val="292583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D91D-84B2-54AE-2258-BB095817E7A1}"/>
              </a:ext>
            </a:extLst>
          </p:cNvPr>
          <p:cNvSpPr>
            <a:spLocks noGrp="1"/>
          </p:cNvSpPr>
          <p:nvPr>
            <p:ph type="title"/>
          </p:nvPr>
        </p:nvSpPr>
        <p:spPr/>
        <p:txBody>
          <a:bodyPr/>
          <a:lstStyle/>
          <a:p>
            <a:r>
              <a:rPr lang="es-ES" dirty="0">
                <a:latin typeface="Arial Nova"/>
              </a:rPr>
              <a:t>EJEMPLO DE GASES</a:t>
            </a:r>
          </a:p>
        </p:txBody>
      </p:sp>
      <p:sp>
        <p:nvSpPr>
          <p:cNvPr id="3" name="Marcador de contenido 2">
            <a:extLst>
              <a:ext uri="{FF2B5EF4-FFF2-40B4-BE49-F238E27FC236}">
                <a16:creationId xmlns:a16="http://schemas.microsoft.com/office/drawing/2014/main" id="{A69DF03F-DA47-2E81-5792-D98B75C2B3C2}"/>
              </a:ext>
            </a:extLst>
          </p:cNvPr>
          <p:cNvSpPr>
            <a:spLocks noGrp="1"/>
          </p:cNvSpPr>
          <p:nvPr>
            <p:ph idx="1"/>
          </p:nvPr>
        </p:nvSpPr>
        <p:spPr/>
        <p:txBody>
          <a:bodyPr vert="horz" lIns="91440" tIns="45720" rIns="91440" bIns="45720" rtlCol="0" anchor="t">
            <a:normAutofit/>
          </a:bodyPr>
          <a:lstStyle/>
          <a:p>
            <a:r>
              <a:rPr lang="es-ES" sz="2400" dirty="0">
                <a:latin typeface="Arial Nova"/>
                <a:ea typeface="+mn-lt"/>
                <a:cs typeface="+mn-lt"/>
              </a:rPr>
              <a:t>A temperatura y presión ambientales los gases pueden ser elementos como el hidrógeno, el oxígeno, el nitrógeno, el cloro, el flúor y los gases nobles, compuestos como el dióxido de carbono o el propano, o mezclas como el aire.</a:t>
            </a:r>
            <a:endParaRPr lang="es-ES" sz="2400" dirty="0">
              <a:latin typeface="Arial Nova"/>
            </a:endParaRPr>
          </a:p>
        </p:txBody>
      </p:sp>
    </p:spTree>
    <p:extLst>
      <p:ext uri="{BB962C8B-B14F-4D97-AF65-F5344CB8AC3E}">
        <p14:creationId xmlns:p14="http://schemas.microsoft.com/office/powerpoint/2010/main" val="125118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2857E-0255-4B15-B513-199A1BCF8342}"/>
              </a:ext>
            </a:extLst>
          </p:cNvPr>
          <p:cNvSpPr>
            <a:spLocks noGrp="1"/>
          </p:cNvSpPr>
          <p:nvPr>
            <p:ph type="title"/>
          </p:nvPr>
        </p:nvSpPr>
        <p:spPr/>
        <p:txBody>
          <a:bodyPr/>
          <a:lstStyle/>
          <a:p>
            <a:r>
              <a:rPr lang="es-ES" dirty="0">
                <a:latin typeface="Arial Nova"/>
              </a:rPr>
              <a:t>FORMULA DE GASES IDEALES</a:t>
            </a:r>
          </a:p>
        </p:txBody>
      </p:sp>
      <p:sp>
        <p:nvSpPr>
          <p:cNvPr id="3" name="Marcador de contenido 2">
            <a:extLst>
              <a:ext uri="{FF2B5EF4-FFF2-40B4-BE49-F238E27FC236}">
                <a16:creationId xmlns:a16="http://schemas.microsoft.com/office/drawing/2014/main" id="{2D1C199A-9563-4782-E313-312D10CA465F}"/>
              </a:ext>
            </a:extLst>
          </p:cNvPr>
          <p:cNvSpPr>
            <a:spLocks noGrp="1"/>
          </p:cNvSpPr>
          <p:nvPr>
            <p:ph idx="1"/>
          </p:nvPr>
        </p:nvSpPr>
        <p:spPr/>
        <p:txBody>
          <a:bodyPr vert="horz" lIns="91440" tIns="45720" rIns="91440" bIns="45720" rtlCol="0" anchor="t">
            <a:normAutofit/>
          </a:bodyPr>
          <a:lstStyle/>
          <a:p>
            <a:r>
              <a:rPr lang="es-ES" dirty="0">
                <a:latin typeface="Arial Nova"/>
                <a:ea typeface="+mn-lt"/>
                <a:cs typeface="+mn-lt"/>
              </a:rPr>
              <a:t>Se define un gas ideal como aquél para el que PV/</a:t>
            </a:r>
            <a:r>
              <a:rPr lang="es-ES" dirty="0" err="1">
                <a:latin typeface="Arial Nova"/>
                <a:ea typeface="+mn-lt"/>
                <a:cs typeface="+mn-lt"/>
              </a:rPr>
              <a:t>nT</a:t>
            </a:r>
            <a:r>
              <a:rPr lang="es-ES" dirty="0">
                <a:latin typeface="Arial Nova"/>
                <a:ea typeface="+mn-lt"/>
                <a:cs typeface="+mn-lt"/>
              </a:rPr>
              <a:t> es constante a todas las presiones. En este caso, la presión, el volumen y la temperatura están relacionados por:</a:t>
            </a:r>
          </a:p>
          <a:p>
            <a:endParaRPr lang="es-ES" dirty="0">
              <a:latin typeface="Arial Nova"/>
              <a:ea typeface="+mn-lt"/>
              <a:cs typeface="+mn-lt"/>
            </a:endParaRPr>
          </a:p>
          <a:p>
            <a:r>
              <a:rPr lang="es-ES" sz="2600" dirty="0">
                <a:solidFill>
                  <a:srgbClr val="002060"/>
                </a:solidFill>
                <a:latin typeface="Arial Nova"/>
                <a:ea typeface="+mn-lt"/>
                <a:cs typeface="+mn-lt"/>
              </a:rPr>
              <a:t> PV=</a:t>
            </a:r>
            <a:r>
              <a:rPr lang="es-ES" sz="2600" dirty="0" err="1">
                <a:solidFill>
                  <a:srgbClr val="002060"/>
                </a:solidFill>
                <a:latin typeface="Arial Nova"/>
                <a:ea typeface="+mn-lt"/>
                <a:cs typeface="+mn-lt"/>
              </a:rPr>
              <a:t>nRT</a:t>
            </a:r>
            <a:r>
              <a:rPr lang="es-ES" dirty="0">
                <a:latin typeface="Arial Nova"/>
                <a:ea typeface="+mn-lt"/>
                <a:cs typeface="+mn-lt"/>
              </a:rPr>
              <a:t> </a:t>
            </a:r>
          </a:p>
          <a:p>
            <a:endParaRPr lang="es-ES" dirty="0">
              <a:latin typeface="Arial Nova"/>
              <a:ea typeface="+mn-lt"/>
              <a:cs typeface="+mn-lt"/>
            </a:endParaRPr>
          </a:p>
          <a:p>
            <a:r>
              <a:rPr lang="es-ES" dirty="0">
                <a:latin typeface="Arial Nova"/>
                <a:ea typeface="+mn-lt"/>
                <a:cs typeface="+mn-lt"/>
              </a:rPr>
              <a:t>(Ley de los gases ideales).</a:t>
            </a:r>
            <a:endParaRPr lang="es-ES" dirty="0">
              <a:latin typeface="Arial Nova"/>
            </a:endParaRPr>
          </a:p>
        </p:txBody>
      </p:sp>
    </p:spTree>
    <p:extLst>
      <p:ext uri="{BB962C8B-B14F-4D97-AF65-F5344CB8AC3E}">
        <p14:creationId xmlns:p14="http://schemas.microsoft.com/office/powerpoint/2010/main" val="356220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3AAD0-EC02-42C6-1FAC-7D4027DE84A7}"/>
              </a:ext>
            </a:extLst>
          </p:cNvPr>
          <p:cNvSpPr>
            <a:spLocks noGrp="1"/>
          </p:cNvSpPr>
          <p:nvPr>
            <p:ph type="title"/>
          </p:nvPr>
        </p:nvSpPr>
        <p:spPr/>
        <p:txBody>
          <a:bodyPr/>
          <a:lstStyle/>
          <a:p>
            <a:r>
              <a:rPr lang="es-ES" dirty="0">
                <a:latin typeface="Arial Nova"/>
              </a:rPr>
              <a:t>FORMULA DE GASES REALES</a:t>
            </a:r>
          </a:p>
        </p:txBody>
      </p:sp>
      <p:sp>
        <p:nvSpPr>
          <p:cNvPr id="3" name="Marcador de contenido 2">
            <a:extLst>
              <a:ext uri="{FF2B5EF4-FFF2-40B4-BE49-F238E27FC236}">
                <a16:creationId xmlns:a16="http://schemas.microsoft.com/office/drawing/2014/main" id="{12C78DBF-AC5D-FC92-26FE-CB98B5CBDF4A}"/>
              </a:ext>
            </a:extLst>
          </p:cNvPr>
          <p:cNvSpPr>
            <a:spLocks noGrp="1"/>
          </p:cNvSpPr>
          <p:nvPr>
            <p:ph idx="1"/>
          </p:nvPr>
        </p:nvSpPr>
        <p:spPr/>
        <p:txBody>
          <a:bodyPr vert="horz" lIns="91440" tIns="45720" rIns="91440" bIns="45720" rtlCol="0" anchor="t">
            <a:normAutofit/>
          </a:bodyPr>
          <a:lstStyle/>
          <a:p>
            <a:r>
              <a:rPr lang="es-ES" dirty="0">
                <a:latin typeface="Arial Nova"/>
                <a:ea typeface="+mn-lt"/>
                <a:cs typeface="+mn-lt"/>
              </a:rPr>
              <a:t>¿Cómo se utiliza la ecuación del gas ideal? La fórmula del gas ideal</a:t>
            </a:r>
          </a:p>
          <a:p>
            <a:endParaRPr lang="es-ES" dirty="0">
              <a:latin typeface="Arial Nova"/>
              <a:ea typeface="+mn-lt"/>
              <a:cs typeface="+mn-lt"/>
            </a:endParaRPr>
          </a:p>
          <a:p>
            <a:r>
              <a:rPr lang="es-ES" sz="2600" dirty="0">
                <a:solidFill>
                  <a:srgbClr val="002060"/>
                </a:solidFill>
                <a:latin typeface="Arial Nova"/>
                <a:ea typeface="+mn-lt"/>
                <a:cs typeface="+mn-lt"/>
              </a:rPr>
              <a:t> PV = </a:t>
            </a:r>
            <a:r>
              <a:rPr lang="es-ES" sz="2600" dirty="0" err="1">
                <a:solidFill>
                  <a:srgbClr val="002060"/>
                </a:solidFill>
                <a:latin typeface="Arial Nova"/>
                <a:ea typeface="+mn-lt"/>
                <a:cs typeface="+mn-lt"/>
              </a:rPr>
              <a:t>nRT</a:t>
            </a:r>
            <a:r>
              <a:rPr lang="es-ES" dirty="0">
                <a:latin typeface="Arial Nova"/>
                <a:ea typeface="+mn-lt"/>
                <a:cs typeface="+mn-lt"/>
              </a:rPr>
              <a:t> </a:t>
            </a:r>
          </a:p>
          <a:p>
            <a:endParaRPr lang="es-ES" dirty="0">
              <a:latin typeface="Arial Nova"/>
              <a:ea typeface="+mn-lt"/>
              <a:cs typeface="+mn-lt"/>
            </a:endParaRPr>
          </a:p>
          <a:p>
            <a:r>
              <a:rPr lang="es-ES" dirty="0">
                <a:latin typeface="Arial Nova"/>
                <a:ea typeface="+mn-lt"/>
                <a:cs typeface="+mn-lt"/>
              </a:rPr>
              <a:t>relaciona la presión, el </a:t>
            </a:r>
            <a:r>
              <a:rPr lang="es-ES" dirty="0" err="1">
                <a:latin typeface="Arial Nova"/>
                <a:ea typeface="+mn-lt"/>
                <a:cs typeface="+mn-lt"/>
              </a:rPr>
              <a:t>volunen</a:t>
            </a:r>
            <a:r>
              <a:rPr lang="es-ES" dirty="0">
                <a:latin typeface="Arial Nova"/>
                <a:ea typeface="+mn-lt"/>
                <a:cs typeface="+mn-lt"/>
              </a:rPr>
              <a:t>, las moles y la temperatura de un gas ideal, teniendo en cuenta una constante R.</a:t>
            </a:r>
            <a:endParaRPr lang="es-ES">
              <a:latin typeface="Arial Nova"/>
            </a:endParaRPr>
          </a:p>
        </p:txBody>
      </p:sp>
    </p:spTree>
    <p:extLst>
      <p:ext uri="{BB962C8B-B14F-4D97-AF65-F5344CB8AC3E}">
        <p14:creationId xmlns:p14="http://schemas.microsoft.com/office/powerpoint/2010/main" val="166733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8835F-1E25-58D3-F0FA-875CBC715405}"/>
              </a:ext>
            </a:extLst>
          </p:cNvPr>
          <p:cNvSpPr>
            <a:spLocks noGrp="1"/>
          </p:cNvSpPr>
          <p:nvPr>
            <p:ph type="title"/>
          </p:nvPr>
        </p:nvSpPr>
        <p:spPr/>
        <p:txBody>
          <a:bodyPr/>
          <a:lstStyle/>
          <a:p>
            <a:r>
              <a:rPr lang="es-ES" dirty="0"/>
              <a:t>FORMULA DE GASES NOBLES</a:t>
            </a:r>
          </a:p>
        </p:txBody>
      </p:sp>
      <p:sp>
        <p:nvSpPr>
          <p:cNvPr id="3" name="Marcador de contenido 2">
            <a:extLst>
              <a:ext uri="{FF2B5EF4-FFF2-40B4-BE49-F238E27FC236}">
                <a16:creationId xmlns:a16="http://schemas.microsoft.com/office/drawing/2014/main" id="{2E6B75F4-095F-8D4E-E4D9-7941B02AF1EF}"/>
              </a:ext>
            </a:extLst>
          </p:cNvPr>
          <p:cNvSpPr>
            <a:spLocks noGrp="1"/>
          </p:cNvSpPr>
          <p:nvPr>
            <p:ph idx="1"/>
          </p:nvPr>
        </p:nvSpPr>
        <p:spPr/>
        <p:txBody>
          <a:bodyPr vert="horz" lIns="91440" tIns="45720" rIns="91440" bIns="45720" rtlCol="0" anchor="t">
            <a:normAutofit/>
          </a:bodyPr>
          <a:lstStyle/>
          <a:p>
            <a:r>
              <a:rPr lang="es-ES" dirty="0">
                <a:latin typeface="Arial Nova"/>
                <a:ea typeface="+mn-lt"/>
                <a:cs typeface="+mn-lt"/>
              </a:rPr>
              <a:t>En este caso, la presión, el volumen y la temperatura están relacionados por:</a:t>
            </a:r>
          </a:p>
          <a:p>
            <a:endParaRPr lang="es-ES" dirty="0">
              <a:latin typeface="Arial Nova"/>
              <a:ea typeface="+mn-lt"/>
              <a:cs typeface="+mn-lt"/>
            </a:endParaRPr>
          </a:p>
          <a:p>
            <a:r>
              <a:rPr lang="es-ES" sz="2600" dirty="0">
                <a:solidFill>
                  <a:srgbClr val="002060"/>
                </a:solidFill>
                <a:latin typeface="Arial Nova"/>
                <a:ea typeface="+mn-lt"/>
                <a:cs typeface="+mn-lt"/>
              </a:rPr>
              <a:t>PV=</a:t>
            </a:r>
            <a:r>
              <a:rPr lang="es-ES" sz="2600" dirty="0" err="1">
                <a:solidFill>
                  <a:srgbClr val="002060"/>
                </a:solidFill>
                <a:latin typeface="Arial Nova"/>
                <a:ea typeface="+mn-lt"/>
                <a:cs typeface="+mn-lt"/>
              </a:rPr>
              <a:t>nRT</a:t>
            </a:r>
            <a:endParaRPr lang="es-ES" dirty="0" err="1">
              <a:latin typeface="Arial Nova"/>
              <a:ea typeface="+mn-lt"/>
              <a:cs typeface="+mn-lt"/>
            </a:endParaRPr>
          </a:p>
          <a:p>
            <a:endParaRPr lang="es-ES" dirty="0">
              <a:latin typeface="Arial Nova"/>
              <a:ea typeface="+mn-lt"/>
              <a:cs typeface="+mn-lt"/>
            </a:endParaRPr>
          </a:p>
          <a:p>
            <a:r>
              <a:rPr lang="es-ES" dirty="0">
                <a:latin typeface="Arial Nova"/>
                <a:ea typeface="+mn-lt"/>
                <a:cs typeface="+mn-lt"/>
              </a:rPr>
              <a:t> (Ley de los gases ideales).</a:t>
            </a:r>
            <a:endParaRPr lang="es-ES" dirty="0">
              <a:latin typeface="Arial Nova"/>
            </a:endParaRPr>
          </a:p>
        </p:txBody>
      </p:sp>
    </p:spTree>
    <p:extLst>
      <p:ext uri="{BB962C8B-B14F-4D97-AF65-F5344CB8AC3E}">
        <p14:creationId xmlns:p14="http://schemas.microsoft.com/office/powerpoint/2010/main" val="88368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GT" sz="4000" b="1" dirty="0">
                <a:latin typeface="Arial" panose="020B0604020202020204" pitchFamily="34" charset="0"/>
                <a:cs typeface="Arial" panose="020B0604020202020204" pitchFamily="34" charset="0"/>
              </a:rPr>
              <a:t>QUE SON LOS GASES</a:t>
            </a:r>
          </a:p>
        </p:txBody>
      </p:sp>
      <p:sp>
        <p:nvSpPr>
          <p:cNvPr id="5" name="Marcador de contenido 4"/>
          <p:cNvSpPr>
            <a:spLocks noGrp="1"/>
          </p:cNvSpPr>
          <p:nvPr>
            <p:ph idx="1"/>
          </p:nvPr>
        </p:nvSpPr>
        <p:spPr/>
        <p:txBody>
          <a:bodyPr>
            <a:normAutofit fontScale="92500" lnSpcReduction="10000"/>
          </a:bodyPr>
          <a:lstStyle/>
          <a:p>
            <a:r>
              <a:rPr lang="es-GT" sz="2400" dirty="0">
                <a:latin typeface="Arial" panose="020B0604020202020204" pitchFamily="34" charset="0"/>
                <a:cs typeface="Arial" panose="020B0604020202020204" pitchFamily="34" charset="0"/>
              </a:rPr>
              <a:t>Se denomina gas al estado de agregación de la materia en el que las sustancias no tienen forma ni volumen propio, adoptando el de los recipientes que las contienen. Las moléculas que constituyen un gas casi no son atraídas unas por otras, por lo que se mueven en el vacío a gran velocidad y muy separadas unas de otras.</a:t>
            </a:r>
          </a:p>
          <a:p>
            <a:endParaRPr lang="es-GT" sz="2400" dirty="0">
              <a:latin typeface="Arial" panose="020B0604020202020204" pitchFamily="34" charset="0"/>
              <a:cs typeface="Arial" panose="020B0604020202020204" pitchFamily="34" charset="0"/>
            </a:endParaRPr>
          </a:p>
          <a:p>
            <a:r>
              <a:rPr lang="es-GT" sz="2400" dirty="0">
                <a:latin typeface="Arial" panose="020B0604020202020204" pitchFamily="34" charset="0"/>
                <a:cs typeface="Arial" panose="020B0604020202020204" pitchFamily="34" charset="0"/>
              </a:rPr>
              <a:t>Las moléculas de un gas se encuentran prácticamente libres, de modo que son capaces de distribuirse por todo el espacio en el cual son contenidos. Las fuerzas gravitatorias y de atracción entre las moléculas son despreciables, en comparación con la velocidad a que se mueven las moléculas.</a:t>
            </a:r>
          </a:p>
        </p:txBody>
      </p:sp>
    </p:spTree>
    <p:extLst>
      <p:ext uri="{BB962C8B-B14F-4D97-AF65-F5344CB8AC3E}">
        <p14:creationId xmlns:p14="http://schemas.microsoft.com/office/powerpoint/2010/main" val="74205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62740" y="367146"/>
            <a:ext cx="8915399" cy="907473"/>
          </a:xfrm>
          <a:noFill/>
          <a:ln>
            <a:noFill/>
          </a:ln>
        </p:spPr>
        <p:style>
          <a:lnRef idx="0">
            <a:scrgbClr r="0" g="0" b="0"/>
          </a:lnRef>
          <a:fillRef idx="0">
            <a:scrgbClr r="0" g="0" b="0"/>
          </a:fillRef>
          <a:effectRef idx="0">
            <a:scrgbClr r="0" g="0" b="0"/>
          </a:effectRef>
          <a:fontRef idx="minor">
            <a:schemeClr val="accent1"/>
          </a:fontRef>
        </p:style>
        <p:txBody>
          <a:bodyPr>
            <a:normAutofit fontScale="90000"/>
          </a:bodyPr>
          <a:lstStyle/>
          <a:p>
            <a:pPr algn="ctr"/>
            <a:r>
              <a:rPr lang="es-GT" sz="4400" b="1" dirty="0">
                <a:solidFill>
                  <a:schemeClr val="tx1"/>
                </a:solidFill>
                <a:latin typeface="Arial" panose="020B0604020202020204" pitchFamily="34" charset="0"/>
                <a:cs typeface="Arial" panose="020B0604020202020204" pitchFamily="34" charset="0"/>
              </a:rPr>
              <a:t>Clasificación de la Estequiometria </a:t>
            </a:r>
          </a:p>
        </p:txBody>
      </p:sp>
      <p:sp>
        <p:nvSpPr>
          <p:cNvPr id="3" name="Subtítulo 2"/>
          <p:cNvSpPr>
            <a:spLocks noGrp="1"/>
          </p:cNvSpPr>
          <p:nvPr>
            <p:ph type="subTitle" idx="1"/>
          </p:nvPr>
        </p:nvSpPr>
        <p:spPr>
          <a:xfrm>
            <a:off x="2062739" y="1618541"/>
            <a:ext cx="8915400" cy="4738715"/>
          </a:xfrm>
        </p:spPr>
        <p:txBody>
          <a:bodyPr>
            <a:normAutofit/>
          </a:bodyPr>
          <a:lstStyle/>
          <a:p>
            <a:r>
              <a:rPr lang="es-GT" dirty="0">
                <a:solidFill>
                  <a:schemeClr val="tx1"/>
                </a:solidFill>
                <a:latin typeface="Arial" panose="020B0604020202020204" pitchFamily="34" charset="0"/>
                <a:cs typeface="Arial" panose="020B0604020202020204" pitchFamily="34" charset="0"/>
              </a:rPr>
              <a:t>La estequiometria es la ciencia que mide las proporciones cuantitativas o relaciones de masa de los elementos químicos que están implicados (en una reacción química).</a:t>
            </a:r>
          </a:p>
          <a:p>
            <a:r>
              <a:rPr lang="es-GT" dirty="0">
                <a:solidFill>
                  <a:schemeClr val="tx1"/>
                </a:solidFill>
                <a:latin typeface="Arial" panose="020B0604020202020204" pitchFamily="34" charset="0"/>
                <a:cs typeface="Arial" panose="020B0604020202020204" pitchFamily="34" charset="0"/>
              </a:rPr>
              <a:t>También estudia la proporción de los distintos elementos en un compuesto químico y la composición de mezclas químicas de los componentes.</a:t>
            </a:r>
          </a:p>
          <a:p>
            <a:r>
              <a:rPr lang="es-GT" dirty="0">
                <a:solidFill>
                  <a:schemeClr val="tx1"/>
                </a:solidFill>
                <a:latin typeface="Arial" panose="020B0604020202020204" pitchFamily="34" charset="0"/>
                <a:cs typeface="Arial" panose="020B0604020202020204" pitchFamily="34" charset="0"/>
              </a:rPr>
              <a:t>Algunos ejemplos son:</a:t>
            </a:r>
          </a:p>
          <a:p>
            <a:endParaRPr lang="es-GT" dirty="0">
              <a:solidFill>
                <a:schemeClr val="tx1"/>
              </a:solidFill>
              <a:latin typeface="Arial" panose="020B0604020202020204" pitchFamily="34" charset="0"/>
              <a:cs typeface="Arial" panose="020B0604020202020204" pitchFamily="34" charset="0"/>
            </a:endParaRPr>
          </a:p>
          <a:p>
            <a:r>
              <a:rPr lang="es-GT" dirty="0">
                <a:solidFill>
                  <a:schemeClr val="tx1"/>
                </a:solidFill>
                <a:latin typeface="Arial" panose="020B0604020202020204" pitchFamily="34" charset="0"/>
                <a:cs typeface="Arial" panose="020B0604020202020204" pitchFamily="34" charset="0"/>
              </a:rPr>
              <a:t>4g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reaccionan con 32g de O</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para dar 36g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O</a:t>
            </a:r>
          </a:p>
          <a:p>
            <a:r>
              <a:rPr lang="es-GT" dirty="0">
                <a:solidFill>
                  <a:schemeClr val="tx1"/>
                </a:solidFill>
                <a:latin typeface="Arial" panose="020B0604020202020204" pitchFamily="34" charset="0"/>
                <a:cs typeface="Arial" panose="020B0604020202020204" pitchFamily="34" charset="0"/>
              </a:rPr>
              <a:t>2 moles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reaccionan con 1 mol de O</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para dar 2 moles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O</a:t>
            </a:r>
          </a:p>
          <a:p>
            <a:r>
              <a:rPr lang="es-GT" dirty="0">
                <a:solidFill>
                  <a:schemeClr val="tx1"/>
                </a:solidFill>
                <a:latin typeface="Arial" panose="020B0604020202020204" pitchFamily="34" charset="0"/>
                <a:cs typeface="Arial" panose="020B0604020202020204" pitchFamily="34" charset="0"/>
              </a:rPr>
              <a:t>44,82 L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reaccionan con 22,41 L en O</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 en C.N.P.T. para dar 18 </a:t>
            </a:r>
            <a:r>
              <a:rPr lang="es-GT" dirty="0" err="1">
                <a:solidFill>
                  <a:schemeClr val="tx1"/>
                </a:solidFill>
                <a:latin typeface="Arial" panose="020B0604020202020204" pitchFamily="34" charset="0"/>
                <a:cs typeface="Arial" panose="020B0604020202020204" pitchFamily="34" charset="0"/>
              </a:rPr>
              <a:t>mL</a:t>
            </a:r>
            <a:r>
              <a:rPr lang="es-GT" dirty="0">
                <a:solidFill>
                  <a:schemeClr val="tx1"/>
                </a:solidFill>
                <a:latin typeface="Arial" panose="020B0604020202020204" pitchFamily="34" charset="0"/>
                <a:cs typeface="Arial" panose="020B0604020202020204" pitchFamily="34" charset="0"/>
              </a:rPr>
              <a:t> de H</a:t>
            </a:r>
            <a:r>
              <a:rPr lang="es-GT" baseline="-25000" dirty="0">
                <a:solidFill>
                  <a:schemeClr val="tx1"/>
                </a:solidFill>
                <a:latin typeface="Arial" panose="020B0604020202020204" pitchFamily="34" charset="0"/>
                <a:cs typeface="Arial" panose="020B0604020202020204" pitchFamily="34" charset="0"/>
              </a:rPr>
              <a:t>2</a:t>
            </a:r>
            <a:r>
              <a:rPr lang="es-GT" dirty="0">
                <a:solidFill>
                  <a:schemeClr val="tx1"/>
                </a:solidFill>
                <a:latin typeface="Arial" panose="020B0604020202020204" pitchFamily="34" charset="0"/>
                <a:cs typeface="Arial" panose="020B0604020202020204" pitchFamily="34" charset="0"/>
              </a:rPr>
              <a:t>O.</a:t>
            </a:r>
          </a:p>
          <a:p>
            <a:endParaRPr lang="es-GT" dirty="0">
              <a:solidFill>
                <a:schemeClr val="tx1"/>
              </a:solidFill>
              <a:latin typeface="Arial" panose="020B0604020202020204" pitchFamily="34" charset="0"/>
              <a:cs typeface="Arial" panose="020B0604020202020204" pitchFamily="34" charset="0"/>
            </a:endParaRPr>
          </a:p>
          <a:p>
            <a:r>
              <a:rPr lang="es-GT" dirty="0">
                <a:solidFill>
                  <a:schemeClr val="tx1"/>
                </a:solidFill>
                <a:latin typeface="Arial" panose="020B0604020202020204" pitchFamily="34" charset="0"/>
                <a:cs typeface="Arial" panose="020B0604020202020204" pitchFamily="34" charset="0"/>
              </a:rPr>
              <a:t>Existen tres métodos principales para balancear una ecuación </a:t>
            </a:r>
            <a:r>
              <a:rPr lang="es-GT" dirty="0" err="1">
                <a:solidFill>
                  <a:schemeClr val="tx1"/>
                </a:solidFill>
                <a:latin typeface="Arial" panose="020B0604020202020204" pitchFamily="34" charset="0"/>
                <a:cs typeface="Arial" panose="020B0604020202020204" pitchFamily="34" charset="0"/>
              </a:rPr>
              <a:t>estequiométrica</a:t>
            </a:r>
            <a:r>
              <a:rPr lang="es-GT" dirty="0">
                <a:solidFill>
                  <a:schemeClr val="tx1"/>
                </a:solidFill>
                <a:latin typeface="Arial" panose="020B0604020202020204" pitchFamily="34" charset="0"/>
                <a:cs typeface="Arial" panose="020B0604020202020204" pitchFamily="34" charset="0"/>
              </a:rPr>
              <a:t>, que son, el método de tanteo, el método algebraico y el método de ion-electrón para ecuaciones de tipo </a:t>
            </a:r>
            <a:r>
              <a:rPr lang="es-GT" dirty="0" err="1">
                <a:solidFill>
                  <a:schemeClr val="tx1"/>
                </a:solidFill>
                <a:latin typeface="Arial" panose="020B0604020202020204" pitchFamily="34" charset="0"/>
                <a:cs typeface="Arial" panose="020B0604020202020204" pitchFamily="34" charset="0"/>
              </a:rPr>
              <a:t>redox</a:t>
            </a:r>
            <a:r>
              <a:rPr lang="es-GT"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73336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281210"/>
            <a:ext cx="8911687" cy="812804"/>
          </a:xfrm>
        </p:spPr>
        <p:txBody>
          <a:bodyPr>
            <a:normAutofit fontScale="90000"/>
          </a:bodyPr>
          <a:lstStyle/>
          <a:p>
            <a:pPr algn="ctr"/>
            <a:r>
              <a:rPr lang="es-GT" b="1" dirty="0">
                <a:solidFill>
                  <a:schemeClr val="accent1"/>
                </a:solidFill>
              </a:rPr>
              <a:t>Método de balanceo por tanteo</a:t>
            </a:r>
            <a:br>
              <a:rPr lang="es-GT" b="1" dirty="0"/>
            </a:br>
            <a:endParaRPr lang="es-GT" dirty="0"/>
          </a:p>
        </p:txBody>
      </p:sp>
      <p:sp>
        <p:nvSpPr>
          <p:cNvPr id="3" name="Marcador de contenido 2"/>
          <p:cNvSpPr>
            <a:spLocks noGrp="1"/>
          </p:cNvSpPr>
          <p:nvPr>
            <p:ph idx="1"/>
          </p:nvPr>
        </p:nvSpPr>
        <p:spPr>
          <a:xfrm>
            <a:off x="2589212" y="1094015"/>
            <a:ext cx="8915400" cy="5497286"/>
          </a:xfrm>
        </p:spPr>
        <p:txBody>
          <a:bodyPr>
            <a:normAutofit lnSpcReduction="10000"/>
          </a:bodyPr>
          <a:lstStyle/>
          <a:p>
            <a:pPr marL="0" indent="0" algn="just">
              <a:buNone/>
            </a:pPr>
            <a:endParaRPr lang="es-GT" dirty="0">
              <a:solidFill>
                <a:schemeClr val="tx1"/>
              </a:solidFill>
              <a:latin typeface="Arial" panose="020B0604020202020204" pitchFamily="34" charset="0"/>
              <a:cs typeface="Arial" panose="020B0604020202020204" pitchFamily="34" charset="0"/>
            </a:endParaRPr>
          </a:p>
          <a:p>
            <a:pPr marL="0" indent="0">
              <a:buNone/>
            </a:pPr>
            <a:r>
              <a:rPr lang="es-GT" dirty="0">
                <a:solidFill>
                  <a:schemeClr val="tx1"/>
                </a:solidFill>
                <a:latin typeface="Arial" panose="020B0604020202020204" pitchFamily="34" charset="0"/>
                <a:cs typeface="Arial" panose="020B0604020202020204" pitchFamily="34" charset="0"/>
              </a:rPr>
              <a:t>El método de tanteo se basa simplemente en modificar los coeficientes de uno y otro lado de la ecuación hasta que se cumplan las condiciones de balance de masa. No es un método rígido, aunque tiene una serie de delineamientos principales que pueden facilitar el encontrar rápidamente la condición de igualdad.</a:t>
            </a:r>
          </a:p>
          <a:p>
            <a:r>
              <a:rPr lang="es-GT" dirty="0">
                <a:solidFill>
                  <a:schemeClr val="tx1"/>
                </a:solidFill>
                <a:latin typeface="Arial" panose="020B0604020202020204" pitchFamily="34" charset="0"/>
                <a:cs typeface="Arial" panose="020B0604020202020204" pitchFamily="34" charset="0"/>
              </a:rPr>
              <a:t>Se comienza igualando el elemento que participa con mayor estado de oxidación en valor absoluto.</a:t>
            </a:r>
          </a:p>
          <a:p>
            <a:r>
              <a:rPr lang="es-GT" dirty="0">
                <a:solidFill>
                  <a:schemeClr val="tx1"/>
                </a:solidFill>
                <a:latin typeface="Arial" panose="020B0604020202020204" pitchFamily="34" charset="0"/>
                <a:cs typeface="Arial" panose="020B0604020202020204" pitchFamily="34" charset="0"/>
              </a:rPr>
              <a:t>Se continúa ordenadamente por los elementos que participan con menor estado de oxidación.</a:t>
            </a:r>
          </a:p>
          <a:p>
            <a:r>
              <a:rPr lang="es-GT" dirty="0">
                <a:solidFill>
                  <a:schemeClr val="tx1"/>
                </a:solidFill>
                <a:latin typeface="Arial" panose="020B0604020202020204" pitchFamily="34" charset="0"/>
                <a:cs typeface="Arial" panose="020B0604020202020204" pitchFamily="34" charset="0"/>
              </a:rPr>
              <a:t>Si la ecuación contiene oxígeno, conviene balancear el oxígeno en segunda instancia.</a:t>
            </a:r>
          </a:p>
          <a:p>
            <a:r>
              <a:rPr lang="es-GT" dirty="0">
                <a:solidFill>
                  <a:schemeClr val="tx1"/>
                </a:solidFill>
                <a:latin typeface="Arial" panose="020B0604020202020204" pitchFamily="34" charset="0"/>
                <a:cs typeface="Arial" panose="020B0604020202020204" pitchFamily="34" charset="0"/>
              </a:rPr>
              <a:t>Si la ecuación contiene hidrógeno, conviene balancear el hidrógeno en última instancia.</a:t>
            </a:r>
          </a:p>
          <a:p>
            <a:pPr marL="0" indent="0">
              <a:buNone/>
            </a:pPr>
            <a:r>
              <a:rPr lang="es-GT" dirty="0">
                <a:solidFill>
                  <a:schemeClr val="tx1"/>
                </a:solidFill>
                <a:latin typeface="Arial" panose="020B0604020202020204" pitchFamily="34" charset="0"/>
                <a:cs typeface="Arial" panose="020B0604020202020204" pitchFamily="34" charset="0"/>
              </a:rPr>
              <a:t>En el ejemplo, se puede observar que el elemento que participa con un estado de oxidación de mayor valor absoluto es el </a:t>
            </a:r>
            <a:r>
              <a:rPr lang="es-GT" dirty="0">
                <a:solidFill>
                  <a:schemeClr val="tx1"/>
                </a:solidFill>
                <a:latin typeface="Arial" panose="020B0604020202020204" pitchFamily="34" charset="0"/>
                <a:cs typeface="Arial" panose="020B0604020202020204" pitchFamily="34" charset="0"/>
                <a:hlinkClick r:id="rId2" tooltip="Carbono"/>
              </a:rPr>
              <a:t>carbono</a:t>
            </a:r>
            <a:r>
              <a:rPr lang="es-GT" dirty="0">
                <a:solidFill>
                  <a:schemeClr val="tx1"/>
                </a:solidFill>
                <a:latin typeface="Arial" panose="020B0604020202020204" pitchFamily="34" charset="0"/>
                <a:cs typeface="Arial" panose="020B0604020202020204" pitchFamily="34" charset="0"/>
              </a:rPr>
              <a:t> que actúa con estado de oxidación (+4), mientras el </a:t>
            </a:r>
            <a:r>
              <a:rPr lang="es-GT" dirty="0">
                <a:solidFill>
                  <a:schemeClr val="tx1"/>
                </a:solidFill>
                <a:latin typeface="Arial" panose="020B0604020202020204" pitchFamily="34" charset="0"/>
                <a:cs typeface="Arial" panose="020B0604020202020204" pitchFamily="34" charset="0"/>
                <a:hlinkClick r:id="rId3" tooltip="Oxígeno"/>
              </a:rPr>
              <a:t>oxígeno</a:t>
            </a:r>
            <a:r>
              <a:rPr lang="es-GT" dirty="0">
                <a:solidFill>
                  <a:schemeClr val="tx1"/>
                </a:solidFill>
                <a:latin typeface="Arial" panose="020B0604020202020204" pitchFamily="34" charset="0"/>
                <a:cs typeface="Arial" panose="020B0604020202020204" pitchFamily="34" charset="0"/>
              </a:rPr>
              <a:t> lo hace con estado de oxidación (-2) y el </a:t>
            </a:r>
            <a:r>
              <a:rPr lang="es-GT" dirty="0">
                <a:solidFill>
                  <a:schemeClr val="tx1"/>
                </a:solidFill>
                <a:latin typeface="Arial" panose="020B0604020202020204" pitchFamily="34" charset="0"/>
                <a:cs typeface="Arial" panose="020B0604020202020204" pitchFamily="34" charset="0"/>
                <a:hlinkClick r:id="rId4" tooltip="Hidrógeno"/>
              </a:rPr>
              <a:t>hidrógeno</a:t>
            </a:r>
            <a:r>
              <a:rPr lang="es-GT" dirty="0">
                <a:solidFill>
                  <a:schemeClr val="tx1"/>
                </a:solidFill>
                <a:latin typeface="Arial" panose="020B0604020202020204" pitchFamily="34" charset="0"/>
                <a:cs typeface="Arial" panose="020B0604020202020204" pitchFamily="34" charset="0"/>
              </a:rPr>
              <a:t> con (+1).</a:t>
            </a:r>
          </a:p>
        </p:txBody>
      </p:sp>
    </p:spTree>
    <p:extLst>
      <p:ext uri="{BB962C8B-B14F-4D97-AF65-F5344CB8AC3E}">
        <p14:creationId xmlns:p14="http://schemas.microsoft.com/office/powerpoint/2010/main" val="56504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4547" y="767801"/>
            <a:ext cx="9677453" cy="5648353"/>
          </a:xfrm>
        </p:spPr>
        <p:txBody>
          <a:bodyPr>
            <a:normAutofit/>
          </a:bodyPr>
          <a:lstStyle/>
          <a:p>
            <a:r>
              <a:rPr lang="es-GT" sz="3200" b="1" dirty="0">
                <a:solidFill>
                  <a:schemeClr val="accent1"/>
                </a:solidFill>
                <a:latin typeface="Arial" panose="020B0604020202020204" pitchFamily="34" charset="0"/>
                <a:cs typeface="Arial" panose="020B0604020202020204" pitchFamily="34" charset="0"/>
              </a:rPr>
              <a:t>Ejemplo:</a:t>
            </a:r>
            <a:br>
              <a:rPr lang="es-GT" sz="3200" b="1" dirty="0">
                <a:solidFill>
                  <a:schemeClr val="accent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Comenzando con el carbono, se iguala de la forma más sencilla posible, es decir con coeficiente 1 a cada lado de la ecuación, y de ser necesario luego se corrige.</a:t>
            </a: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Se continúa igualando el oxígeno, se puede observar que a la derecha de la ecuación, así como está planteada, hay 3 átomos de oxígeno, mientras que a la izquierda hay una molécula que contiene dos átomos de oxígeno. Como no se deben tocar los subíndices para ajustar una ecuación, simplemente añadimos media molécula más de oxígeno a la izquierda:</a:t>
            </a: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O lo que es lo mismo:</a:t>
            </a:r>
          </a:p>
        </p:txBody>
      </p:sp>
      <p:sp>
        <p:nvSpPr>
          <p:cNvPr id="8" name="CuadroTexto 7"/>
          <p:cNvSpPr txBox="1"/>
          <p:nvPr/>
        </p:nvSpPr>
        <p:spPr>
          <a:xfrm>
            <a:off x="5100975" y="2236357"/>
            <a:ext cx="3736920" cy="369332"/>
          </a:xfrm>
          <a:prstGeom prst="rect">
            <a:avLst/>
          </a:prstGeom>
          <a:noFill/>
        </p:spPr>
        <p:txBody>
          <a:bodyPr wrap="none" rtlCol="0">
            <a:spAutoFit/>
          </a:bodyPr>
          <a:lstStyle/>
          <a:p>
            <a:r>
              <a:rPr lang="es-GT" dirty="0">
                <a:latin typeface="Arial" panose="020B0604020202020204" pitchFamily="34" charset="0"/>
                <a:cs typeface="Arial" panose="020B0604020202020204" pitchFamily="34" charset="0"/>
              </a:rPr>
              <a:t>1CH4 + b * O2 --- 1CO2 + d * H2O</a:t>
            </a:r>
            <a:endParaRPr lang="es-GT" dirty="0"/>
          </a:p>
        </p:txBody>
      </p:sp>
      <p:sp>
        <p:nvSpPr>
          <p:cNvPr id="9" name="CuadroTexto 8"/>
          <p:cNvSpPr txBox="1"/>
          <p:nvPr/>
        </p:nvSpPr>
        <p:spPr>
          <a:xfrm>
            <a:off x="5100975" y="4141589"/>
            <a:ext cx="3941425" cy="646331"/>
          </a:xfrm>
          <a:prstGeom prst="rect">
            <a:avLst/>
          </a:prstGeom>
          <a:noFill/>
        </p:spPr>
        <p:txBody>
          <a:bodyPr wrap="square" rtlCol="0">
            <a:spAutoFit/>
          </a:bodyPr>
          <a:lstStyle/>
          <a:p>
            <a:r>
              <a:rPr lang="es-GT" dirty="0">
                <a:latin typeface="Arial" panose="020B0604020202020204" pitchFamily="34" charset="0"/>
                <a:cs typeface="Arial" panose="020B0604020202020204" pitchFamily="34" charset="0"/>
              </a:rPr>
              <a:t>CH4 + O2 +1/2 O2 --- CO2 + d * H2O</a:t>
            </a:r>
            <a:endParaRPr lang="es-GT" dirty="0"/>
          </a:p>
        </p:txBody>
      </p:sp>
      <p:sp>
        <p:nvSpPr>
          <p:cNvPr id="10" name="CuadroTexto 9"/>
          <p:cNvSpPr txBox="1"/>
          <p:nvPr/>
        </p:nvSpPr>
        <p:spPr>
          <a:xfrm>
            <a:off x="5291253" y="5094205"/>
            <a:ext cx="3751147" cy="369332"/>
          </a:xfrm>
          <a:prstGeom prst="rect">
            <a:avLst/>
          </a:prstGeom>
          <a:noFill/>
        </p:spPr>
        <p:txBody>
          <a:bodyPr wrap="square" rtlCol="0">
            <a:spAutoFit/>
          </a:bodyPr>
          <a:lstStyle/>
          <a:p>
            <a:r>
              <a:rPr lang="es-GT" dirty="0">
                <a:latin typeface="Arial" panose="020B0604020202020204" pitchFamily="34" charset="0"/>
                <a:cs typeface="Arial" panose="020B0604020202020204" pitchFamily="34" charset="0"/>
              </a:rPr>
              <a:t>CH4 + 3/2 O2 --- CO2 + d * H2O</a:t>
            </a:r>
            <a:endParaRPr lang="es-GT" dirty="0"/>
          </a:p>
        </p:txBody>
      </p:sp>
    </p:spTree>
    <p:extLst>
      <p:ext uri="{BB962C8B-B14F-4D97-AF65-F5344CB8AC3E}">
        <p14:creationId xmlns:p14="http://schemas.microsoft.com/office/powerpoint/2010/main" val="204943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38068" y="391884"/>
            <a:ext cx="8911687" cy="6197600"/>
          </a:xfrm>
        </p:spPr>
        <p:txBody>
          <a:bodyPr>
            <a:normAutofit/>
          </a:bodyPr>
          <a:lstStyle/>
          <a:p>
            <a:r>
              <a:rPr lang="es-GT" sz="1800" dirty="0">
                <a:solidFill>
                  <a:schemeClr val="tx1"/>
                </a:solidFill>
                <a:latin typeface="Arial" panose="020B0604020202020204" pitchFamily="34" charset="0"/>
                <a:cs typeface="Arial" panose="020B0604020202020204" pitchFamily="34" charset="0"/>
              </a:rPr>
              <a:t>Luego se iguala el hidrógeno. A la izquierda de la ecuación hay cuatro átomos de hidrógeno, mientras que a la derecha hay dos. Se añade un coeficiente 2 frente a la molécula de agua para balancear el hidrógeno:</a:t>
            </a: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El hidrógeno queda balanceado, sin embargo ahora se puede observar que a la izquierda de la ecuación hay 3 átomos de oxígeno (3/2 de molécula) mientras que a la derecha hay 4 átomos de oxígeno (2 en el óxido de carbono (II) y 2 en las moléculas de agua). Se balancea nuevamente el oxígeno agregando un átomo más (1/2 molécula más) a la izquierda:</a:t>
            </a: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O lo que es lo mismo:</a:t>
            </a: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br>
              <a:rPr lang="es-GT" sz="1800" dirty="0">
                <a:solidFill>
                  <a:schemeClr val="tx1"/>
                </a:solidFill>
                <a:latin typeface="Arial" panose="020B0604020202020204" pitchFamily="34" charset="0"/>
                <a:cs typeface="Arial" panose="020B0604020202020204" pitchFamily="34" charset="0"/>
              </a:rPr>
            </a:br>
            <a:r>
              <a:rPr lang="es-GT" sz="1800" dirty="0">
                <a:solidFill>
                  <a:schemeClr val="tx1"/>
                </a:solidFill>
                <a:latin typeface="Arial" panose="020B0604020202020204" pitchFamily="34" charset="0"/>
                <a:cs typeface="Arial" panose="020B0604020202020204" pitchFamily="34" charset="0"/>
              </a:rPr>
              <a:t>Ahora la ecuación queda perfectamente balanceada. El método de tanteo es útil para balancear rápidamente ecuaciones sencillas, sin embargo se torna sumamente engorroso para balancear ecuaciones en las cuales hay más de tres o cuatro elementos que cambian sus estados de oxidación</a:t>
            </a:r>
            <a:br>
              <a:rPr lang="es-GT" sz="1800" dirty="0">
                <a:solidFill>
                  <a:schemeClr val="tx1"/>
                </a:solidFill>
                <a:latin typeface="Arial" panose="020B0604020202020204" pitchFamily="34" charset="0"/>
                <a:cs typeface="Arial" panose="020B0604020202020204" pitchFamily="34" charset="0"/>
              </a:rPr>
            </a:br>
            <a:endParaRPr lang="es-GT" sz="1800" dirty="0">
              <a:solidFill>
                <a:schemeClr val="tx1"/>
              </a:solidFill>
              <a:latin typeface="Arial" panose="020B0604020202020204" pitchFamily="34" charset="0"/>
              <a:cs typeface="Arial" panose="020B0604020202020204" pitchFamily="34" charset="0"/>
            </a:endParaRPr>
          </a:p>
        </p:txBody>
      </p:sp>
      <p:sp>
        <p:nvSpPr>
          <p:cNvPr id="5" name="CuadroTexto 4"/>
          <p:cNvSpPr txBox="1"/>
          <p:nvPr/>
        </p:nvSpPr>
        <p:spPr>
          <a:xfrm>
            <a:off x="5196107" y="1363540"/>
            <a:ext cx="3715657" cy="369332"/>
          </a:xfrm>
          <a:prstGeom prst="rect">
            <a:avLst/>
          </a:prstGeom>
          <a:noFill/>
        </p:spPr>
        <p:txBody>
          <a:bodyPr wrap="square" rtlCol="0">
            <a:spAutoFit/>
          </a:bodyPr>
          <a:lstStyle/>
          <a:p>
            <a:r>
              <a:rPr lang="es-GT" dirty="0">
                <a:latin typeface="Arial" panose="020B0604020202020204" pitchFamily="34" charset="0"/>
                <a:cs typeface="Arial" panose="020B0604020202020204" pitchFamily="34" charset="0"/>
              </a:rPr>
              <a:t>CH4 + 3/2 O2 --- CO2 + 2 H2 O </a:t>
            </a:r>
            <a:endParaRPr lang="es-GT" dirty="0"/>
          </a:p>
        </p:txBody>
      </p:sp>
      <p:sp>
        <p:nvSpPr>
          <p:cNvPr id="7" name="CuadroTexto 6"/>
          <p:cNvSpPr txBox="1"/>
          <p:nvPr/>
        </p:nvSpPr>
        <p:spPr>
          <a:xfrm>
            <a:off x="4542963" y="3306018"/>
            <a:ext cx="4470400" cy="369332"/>
          </a:xfrm>
          <a:prstGeom prst="rect">
            <a:avLst/>
          </a:prstGeom>
          <a:noFill/>
        </p:spPr>
        <p:txBody>
          <a:bodyPr wrap="square" rtlCol="0">
            <a:spAutoFit/>
          </a:bodyPr>
          <a:lstStyle/>
          <a:p>
            <a:r>
              <a:rPr lang="es-GT" dirty="0">
                <a:latin typeface="Arial" panose="020B0604020202020204" pitchFamily="34" charset="0"/>
                <a:cs typeface="Arial" panose="020B0604020202020204" pitchFamily="34" charset="0"/>
              </a:rPr>
              <a:t>CH4 + 3/2 O2 + 1/2 O2 --- CO2 + 2H2O</a:t>
            </a:r>
            <a:endParaRPr lang="es-GT" dirty="0"/>
          </a:p>
        </p:txBody>
      </p:sp>
      <p:sp>
        <p:nvSpPr>
          <p:cNvPr id="9" name="CuadroTexto 8"/>
          <p:cNvSpPr txBox="1"/>
          <p:nvPr/>
        </p:nvSpPr>
        <p:spPr>
          <a:xfrm>
            <a:off x="5196106" y="4277674"/>
            <a:ext cx="3164113" cy="369332"/>
          </a:xfrm>
          <a:prstGeom prst="rect">
            <a:avLst/>
          </a:prstGeom>
          <a:noFill/>
        </p:spPr>
        <p:txBody>
          <a:bodyPr wrap="square" rtlCol="0">
            <a:spAutoFit/>
          </a:bodyPr>
          <a:lstStyle/>
          <a:p>
            <a:r>
              <a:rPr lang="es-GT" dirty="0">
                <a:latin typeface="Arial" panose="020B0604020202020204" pitchFamily="34" charset="0"/>
                <a:cs typeface="Arial" panose="020B0604020202020204" pitchFamily="34" charset="0"/>
              </a:rPr>
              <a:t>CH4 + 2 O2 --- CO2 + 2 H2O</a:t>
            </a:r>
            <a:endParaRPr lang="es-GT" dirty="0"/>
          </a:p>
        </p:txBody>
      </p:sp>
    </p:spTree>
    <p:extLst>
      <p:ext uri="{BB962C8B-B14F-4D97-AF65-F5344CB8AC3E}">
        <p14:creationId xmlns:p14="http://schemas.microsoft.com/office/powerpoint/2010/main" val="406544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49512" y="50544"/>
            <a:ext cx="8915399" cy="608250"/>
          </a:xfrm>
        </p:spPr>
        <p:txBody>
          <a:bodyPr/>
          <a:lstStyle/>
          <a:p>
            <a:pPr algn="ctr"/>
            <a:r>
              <a:rPr lang="es-GT" sz="3200" b="1" dirty="0">
                <a:solidFill>
                  <a:schemeClr val="accent1"/>
                </a:solidFill>
                <a:latin typeface="Arial" panose="020B0604020202020204" pitchFamily="34" charset="0"/>
                <a:cs typeface="Arial" panose="020B0604020202020204" pitchFamily="34" charset="0"/>
              </a:rPr>
              <a:t>Método de balanceo algebraico</a:t>
            </a:r>
            <a:endParaRPr lang="es-GT" dirty="0"/>
          </a:p>
        </p:txBody>
      </p:sp>
      <p:sp>
        <p:nvSpPr>
          <p:cNvPr id="3" name="Marcador de texto 2"/>
          <p:cNvSpPr>
            <a:spLocks noGrp="1"/>
          </p:cNvSpPr>
          <p:nvPr>
            <p:ph type="body" idx="1"/>
          </p:nvPr>
        </p:nvSpPr>
        <p:spPr>
          <a:xfrm>
            <a:off x="2614612" y="658794"/>
            <a:ext cx="8915399" cy="5969804"/>
          </a:xfrm>
        </p:spPr>
        <p:txBody>
          <a:bodyPr>
            <a:normAutofit/>
          </a:bodyPr>
          <a:lstStyle/>
          <a:p>
            <a:r>
              <a:rPr lang="es-GT" sz="1800" dirty="0">
                <a:solidFill>
                  <a:schemeClr val="tx1"/>
                </a:solidFill>
                <a:latin typeface="Arial" panose="020B0604020202020204" pitchFamily="34" charset="0"/>
                <a:cs typeface="Arial" panose="020B0604020202020204" pitchFamily="34" charset="0"/>
              </a:rPr>
              <a:t>El método algebraico se basa en el planteamiento de un sistema de ecuaciones en la cual los coeficientes </a:t>
            </a:r>
            <a:r>
              <a:rPr lang="es-GT" sz="1800" dirty="0" err="1">
                <a:solidFill>
                  <a:schemeClr val="tx1"/>
                </a:solidFill>
                <a:latin typeface="Arial" panose="020B0604020202020204" pitchFamily="34" charset="0"/>
                <a:cs typeface="Arial" panose="020B0604020202020204" pitchFamily="34" charset="0"/>
              </a:rPr>
              <a:t>estequiométricos</a:t>
            </a:r>
            <a:r>
              <a:rPr lang="es-GT" sz="1800" dirty="0">
                <a:solidFill>
                  <a:schemeClr val="tx1"/>
                </a:solidFill>
                <a:latin typeface="Arial" panose="020B0604020202020204" pitchFamily="34" charset="0"/>
                <a:cs typeface="Arial" panose="020B0604020202020204" pitchFamily="34" charset="0"/>
              </a:rPr>
              <a:t> participan como incógnitas, procediendo luego despejar estas incógnitas. Es posible sin embargo que muchas veces queden planteados sistemas de ecuaciones con más incógnitas que ecuaciones, en esos casos la solución se halla igualando cualquiera de los coeficientes a 1 y luego despejando el resto en relación con él. Finalmente se multiplican todos los coeficientes por un número de modo tal de encontrar la menor relación posible entre coeficientes enteros.</a:t>
            </a:r>
          </a:p>
          <a:p>
            <a:r>
              <a:rPr lang="es-GT" sz="1800" dirty="0">
                <a:solidFill>
                  <a:schemeClr val="tx1"/>
                </a:solidFill>
                <a:latin typeface="Arial" panose="020B0604020202020204" pitchFamily="34" charset="0"/>
                <a:cs typeface="Arial" panose="020B0604020202020204" pitchFamily="34" charset="0"/>
              </a:rPr>
              <a:t>En el ejemplo:</a:t>
            </a:r>
          </a:p>
          <a:p>
            <a:r>
              <a:rPr lang="es-GT" sz="1800" dirty="0">
                <a:solidFill>
                  <a:schemeClr val="tx1"/>
                </a:solidFill>
                <a:latin typeface="Arial" panose="020B0604020202020204" pitchFamily="34" charset="0"/>
                <a:cs typeface="Arial" panose="020B0604020202020204" pitchFamily="34" charset="0"/>
              </a:rPr>
              <a:t>para el elemento hidrógeno (H) hay 4·a átomos en los reactivos y 2·d átomos en los productos. De esta manera se puede plantear una condición de igualdad para el hidrógeno:</a:t>
            </a:r>
            <a:endParaRPr lang="es-GT" dirty="0"/>
          </a:p>
          <a:p>
            <a:r>
              <a:rPr lang="es-GT" sz="1800" dirty="0">
                <a:solidFill>
                  <a:schemeClr val="tx1"/>
                </a:solidFill>
                <a:latin typeface="Arial" panose="020B0604020202020204" pitchFamily="34" charset="0"/>
                <a:cs typeface="Arial" panose="020B0604020202020204" pitchFamily="34" charset="0"/>
              </a:rPr>
              <a:t>Hidrogeno: 4 a = 2 *d</a:t>
            </a:r>
          </a:p>
          <a:p>
            <a:r>
              <a:rPr lang="es-GT" sz="1800" dirty="0">
                <a:solidFill>
                  <a:schemeClr val="tx1"/>
                </a:solidFill>
                <a:latin typeface="Arial" panose="020B0604020202020204" pitchFamily="34" charset="0"/>
                <a:cs typeface="Arial" panose="020B0604020202020204" pitchFamily="34" charset="0"/>
              </a:rPr>
              <a:t>Y procediendo de la misma forma para el resto de los elementos participantes se obtiene un sistema de ecuaciones:</a:t>
            </a:r>
          </a:p>
          <a:p>
            <a:r>
              <a:rPr lang="es-GT" sz="1800" dirty="0">
                <a:solidFill>
                  <a:schemeClr val="tx1"/>
                </a:solidFill>
                <a:latin typeface="Arial" panose="020B0604020202020204" pitchFamily="34" charset="0"/>
                <a:cs typeface="Arial" panose="020B0604020202020204" pitchFamily="34" charset="0"/>
              </a:rPr>
              <a:t>Hidrogeno: 4*a = 2*d</a:t>
            </a:r>
          </a:p>
          <a:p>
            <a:r>
              <a:rPr lang="es-GT" sz="1800" dirty="0">
                <a:solidFill>
                  <a:schemeClr val="tx1"/>
                </a:solidFill>
                <a:latin typeface="Arial" panose="020B0604020202020204" pitchFamily="34" charset="0"/>
                <a:cs typeface="Arial" panose="020B0604020202020204" pitchFamily="34" charset="0"/>
              </a:rPr>
              <a:t>Oxigeno: 2*b = 2*c + d </a:t>
            </a:r>
          </a:p>
          <a:p>
            <a:r>
              <a:rPr lang="es-GT" sz="1800" dirty="0">
                <a:solidFill>
                  <a:schemeClr val="tx1"/>
                </a:solidFill>
                <a:latin typeface="Arial" panose="020B0604020202020204" pitchFamily="34" charset="0"/>
                <a:cs typeface="Arial" panose="020B0604020202020204" pitchFamily="34" charset="0"/>
              </a:rPr>
              <a:t>Carbono: a = c </a:t>
            </a:r>
          </a:p>
        </p:txBody>
      </p:sp>
      <p:pic>
        <p:nvPicPr>
          <p:cNvPr id="4" name="Imagen 3"/>
          <p:cNvPicPr>
            <a:picLocks noChangeAspect="1"/>
          </p:cNvPicPr>
          <p:nvPr/>
        </p:nvPicPr>
        <p:blipFill>
          <a:blip r:embed="rId2"/>
          <a:stretch>
            <a:fillRect/>
          </a:stretch>
        </p:blipFill>
        <p:spPr>
          <a:xfrm>
            <a:off x="4157270" y="2995594"/>
            <a:ext cx="3751287" cy="344506"/>
          </a:xfrm>
          <a:prstGeom prst="rect">
            <a:avLst/>
          </a:prstGeom>
        </p:spPr>
      </p:pic>
    </p:spTree>
    <p:extLst>
      <p:ext uri="{BB962C8B-B14F-4D97-AF65-F5344CB8AC3E}">
        <p14:creationId xmlns:p14="http://schemas.microsoft.com/office/powerpoint/2010/main" val="40715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486026" y="203200"/>
            <a:ext cx="9018586" cy="6197599"/>
          </a:xfrm>
        </p:spPr>
        <p:txBody>
          <a:bodyPr>
            <a:normAutofit/>
          </a:bodyPr>
          <a:lstStyle/>
          <a:p>
            <a:r>
              <a:rPr lang="es-GT" sz="1800" dirty="0">
                <a:solidFill>
                  <a:schemeClr val="tx1"/>
                </a:solidFill>
                <a:latin typeface="Arial" panose="020B0604020202020204" pitchFamily="34" charset="0"/>
                <a:cs typeface="Arial" panose="020B0604020202020204" pitchFamily="34" charset="0"/>
              </a:rPr>
              <a:t>Con lo que tenemos un sistema lineal de tres ecuaciones con cuatro incógnitas homogéneo:</a:t>
            </a: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Al ser un sistema homogéneo tenemos la solución trivial: </a:t>
            </a:r>
          </a:p>
          <a:p>
            <a:r>
              <a:rPr lang="es-GT" sz="1800" dirty="0">
                <a:solidFill>
                  <a:schemeClr val="tx1"/>
                </a:solidFill>
                <a:latin typeface="Arial" panose="020B0604020202020204" pitchFamily="34" charset="0"/>
                <a:cs typeface="Arial" panose="020B0604020202020204" pitchFamily="34" charset="0"/>
              </a:rPr>
              <a:t>Pero debemos buscar una solución que no sea trivial, ya que esta implicaría que no hay «ningún» átomo, y no describe el planteo químico, proseguimos a simplificar:</a:t>
            </a: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Si, la tercera ecuación, la cambiamos de signo, la multiplicamos por dos y le sumamos la primera tendremos:</a:t>
            </a:r>
          </a:p>
          <a:p>
            <a:endParaRPr lang="es-GT" sz="1800" dirty="0">
              <a:solidFill>
                <a:schemeClr val="tx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4913961" y="754019"/>
            <a:ext cx="2884566" cy="970903"/>
          </a:xfrm>
          <a:prstGeom prst="rect">
            <a:avLst/>
          </a:prstGeom>
        </p:spPr>
      </p:pic>
      <p:pic>
        <p:nvPicPr>
          <p:cNvPr id="5" name="Imagen 4"/>
          <p:cNvPicPr>
            <a:picLocks noChangeAspect="1"/>
          </p:cNvPicPr>
          <p:nvPr/>
        </p:nvPicPr>
        <p:blipFill>
          <a:blip r:embed="rId3"/>
          <a:stretch>
            <a:fillRect/>
          </a:stretch>
        </p:blipFill>
        <p:spPr>
          <a:xfrm>
            <a:off x="8458286" y="2128408"/>
            <a:ext cx="2324219" cy="265624"/>
          </a:xfrm>
          <a:prstGeom prst="rect">
            <a:avLst/>
          </a:prstGeom>
        </p:spPr>
      </p:pic>
      <p:pic>
        <p:nvPicPr>
          <p:cNvPr id="6" name="Imagen 5"/>
          <p:cNvPicPr>
            <a:picLocks noChangeAspect="1"/>
          </p:cNvPicPr>
          <p:nvPr/>
        </p:nvPicPr>
        <p:blipFill>
          <a:blip r:embed="rId4"/>
          <a:stretch>
            <a:fillRect/>
          </a:stretch>
        </p:blipFill>
        <p:spPr>
          <a:xfrm>
            <a:off x="4913961" y="3301999"/>
            <a:ext cx="2884566" cy="909825"/>
          </a:xfrm>
          <a:prstGeom prst="rect">
            <a:avLst/>
          </a:prstGeom>
        </p:spPr>
      </p:pic>
      <p:pic>
        <p:nvPicPr>
          <p:cNvPr id="7" name="Imagen 6"/>
          <p:cNvPicPr>
            <a:picLocks noChangeAspect="1"/>
          </p:cNvPicPr>
          <p:nvPr/>
        </p:nvPicPr>
        <p:blipFill>
          <a:blip r:embed="rId5"/>
          <a:stretch>
            <a:fillRect/>
          </a:stretch>
        </p:blipFill>
        <p:spPr>
          <a:xfrm>
            <a:off x="4512154" y="5152753"/>
            <a:ext cx="4689903" cy="1248046"/>
          </a:xfrm>
          <a:prstGeom prst="rect">
            <a:avLst/>
          </a:prstGeom>
        </p:spPr>
      </p:pic>
    </p:spTree>
    <p:extLst>
      <p:ext uri="{BB962C8B-B14F-4D97-AF65-F5344CB8AC3E}">
        <p14:creationId xmlns:p14="http://schemas.microsoft.com/office/powerpoint/2010/main" val="3606585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097972" y="33117"/>
            <a:ext cx="8819468" cy="6599912"/>
          </a:xfrm>
        </p:spPr>
        <p:txBody>
          <a:bodyPr>
            <a:normAutofit/>
          </a:bodyPr>
          <a:lstStyle/>
          <a:p>
            <a:r>
              <a:rPr lang="es-GT" sz="1800" dirty="0">
                <a:solidFill>
                  <a:schemeClr val="tx1"/>
                </a:solidFill>
                <a:latin typeface="Arial" panose="020B0604020202020204" pitchFamily="34" charset="0"/>
                <a:cs typeface="Arial" panose="020B0604020202020204" pitchFamily="34" charset="0"/>
              </a:rPr>
              <a:t>Pasando </a:t>
            </a:r>
            <a:r>
              <a:rPr lang="es-GT" sz="1800" b="1" dirty="0">
                <a:solidFill>
                  <a:schemeClr val="tx1"/>
                </a:solidFill>
                <a:latin typeface="Arial" panose="020B0604020202020204" pitchFamily="34" charset="0"/>
                <a:cs typeface="Arial" panose="020B0604020202020204" pitchFamily="34" charset="0"/>
              </a:rPr>
              <a:t>d</a:t>
            </a:r>
            <a:r>
              <a:rPr lang="es-GT" sz="1800" dirty="0">
                <a:solidFill>
                  <a:schemeClr val="tx1"/>
                </a:solidFill>
                <a:latin typeface="Arial" panose="020B0604020202020204" pitchFamily="34" charset="0"/>
                <a:cs typeface="Arial" panose="020B0604020202020204" pitchFamily="34" charset="0"/>
              </a:rPr>
              <a:t> al segundo miembro, tenemos:</a:t>
            </a: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Con lo que tenemos el sistema resuelto en función de </a:t>
            </a:r>
            <a:r>
              <a:rPr lang="es-GT" sz="1800" b="1" dirty="0">
                <a:solidFill>
                  <a:schemeClr val="tx1"/>
                </a:solidFill>
                <a:latin typeface="Arial" panose="020B0604020202020204" pitchFamily="34" charset="0"/>
                <a:cs typeface="Arial" panose="020B0604020202020204" pitchFamily="34" charset="0"/>
              </a:rPr>
              <a:t>d</a:t>
            </a:r>
            <a:r>
              <a:rPr lang="es-GT" sz="1800" dirty="0">
                <a:solidFill>
                  <a:schemeClr val="tx1"/>
                </a:solidFill>
                <a:latin typeface="Arial" panose="020B0604020202020204" pitchFamily="34" charset="0"/>
                <a:cs typeface="Arial" panose="020B0604020202020204" pitchFamily="34" charset="0"/>
              </a:rPr>
              <a:t>:</a:t>
            </a: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Se trata en encontrar el menor valor de </a:t>
            </a:r>
            <a:r>
              <a:rPr lang="es-GT" sz="1800" b="1" dirty="0">
                <a:solidFill>
                  <a:schemeClr val="tx1"/>
                </a:solidFill>
                <a:latin typeface="Arial" panose="020B0604020202020204" pitchFamily="34" charset="0"/>
                <a:cs typeface="Arial" panose="020B0604020202020204" pitchFamily="34" charset="0"/>
              </a:rPr>
              <a:t>d</a:t>
            </a:r>
            <a:r>
              <a:rPr lang="es-GT" sz="1800" dirty="0">
                <a:solidFill>
                  <a:schemeClr val="tx1"/>
                </a:solidFill>
                <a:latin typeface="Arial" panose="020B0604020202020204" pitchFamily="34" charset="0"/>
                <a:cs typeface="Arial" panose="020B0604020202020204" pitchFamily="34" charset="0"/>
              </a:rPr>
              <a:t> que garantice que todos los coeficientes sean números enteros, en este caso haciendo </a:t>
            </a:r>
            <a:r>
              <a:rPr lang="es-GT" sz="1800" b="1" dirty="0">
                <a:solidFill>
                  <a:schemeClr val="tx1"/>
                </a:solidFill>
                <a:latin typeface="Arial" panose="020B0604020202020204" pitchFamily="34" charset="0"/>
                <a:cs typeface="Arial" panose="020B0604020202020204" pitchFamily="34" charset="0"/>
              </a:rPr>
              <a:t>d</a:t>
            </a:r>
            <a:r>
              <a:rPr lang="es-GT" sz="1800" dirty="0">
                <a:solidFill>
                  <a:schemeClr val="tx1"/>
                </a:solidFill>
                <a:latin typeface="Arial" panose="020B0604020202020204" pitchFamily="34" charset="0"/>
                <a:cs typeface="Arial" panose="020B0604020202020204" pitchFamily="34" charset="0"/>
              </a:rPr>
              <a:t>= 2, tendremos:</a:t>
            </a: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Sustituyendo los coeficientes </a:t>
            </a:r>
            <a:r>
              <a:rPr lang="es-GT" sz="1800" dirty="0" err="1">
                <a:solidFill>
                  <a:schemeClr val="tx1"/>
                </a:solidFill>
                <a:latin typeface="Arial" panose="020B0604020202020204" pitchFamily="34" charset="0"/>
                <a:cs typeface="Arial" panose="020B0604020202020204" pitchFamily="34" charset="0"/>
              </a:rPr>
              <a:t>estequimétricos</a:t>
            </a:r>
            <a:r>
              <a:rPr lang="es-GT" sz="1800" dirty="0">
                <a:solidFill>
                  <a:schemeClr val="tx1"/>
                </a:solidFill>
                <a:latin typeface="Arial" panose="020B0604020202020204" pitchFamily="34" charset="0"/>
                <a:cs typeface="Arial" panose="020B0604020202020204" pitchFamily="34" charset="0"/>
              </a:rPr>
              <a:t> en la ecuación de la reacción, se obtiene la ecuación ajustada de la reacción:</a:t>
            </a:r>
          </a:p>
          <a:p>
            <a:endParaRPr lang="es-GT" sz="1800" dirty="0">
              <a:solidFill>
                <a:schemeClr val="tx1"/>
              </a:solidFill>
              <a:latin typeface="Arial" panose="020B0604020202020204" pitchFamily="34" charset="0"/>
              <a:cs typeface="Arial" panose="020B0604020202020204" pitchFamily="34" charset="0"/>
            </a:endParaRPr>
          </a:p>
          <a:p>
            <a:r>
              <a:rPr lang="es-GT" sz="1800" dirty="0">
                <a:solidFill>
                  <a:schemeClr val="tx1"/>
                </a:solidFill>
                <a:latin typeface="Arial" panose="020B0604020202020204" pitchFamily="34" charset="0"/>
                <a:cs typeface="Arial" panose="020B0604020202020204" pitchFamily="34" charset="0"/>
              </a:rPr>
              <a:t>Ésta dice que </a:t>
            </a:r>
            <a:r>
              <a:rPr lang="es-GT" sz="1800" b="1" dirty="0">
                <a:solidFill>
                  <a:schemeClr val="tx1"/>
                </a:solidFill>
                <a:latin typeface="Arial" panose="020B0604020202020204" pitchFamily="34" charset="0"/>
                <a:cs typeface="Arial" panose="020B0604020202020204" pitchFamily="34" charset="0"/>
              </a:rPr>
              <a:t>1</a:t>
            </a:r>
            <a:r>
              <a:rPr lang="es-GT" sz="1800" dirty="0">
                <a:solidFill>
                  <a:schemeClr val="tx1"/>
                </a:solidFill>
                <a:latin typeface="Arial" panose="020B0604020202020204" pitchFamily="34" charset="0"/>
                <a:cs typeface="Arial" panose="020B0604020202020204" pitchFamily="34" charset="0"/>
              </a:rPr>
              <a:t> molécula de metano reacciona con </a:t>
            </a:r>
            <a:r>
              <a:rPr lang="es-GT" sz="1800" b="1" dirty="0">
                <a:solidFill>
                  <a:schemeClr val="tx1"/>
                </a:solidFill>
                <a:latin typeface="Arial" panose="020B0604020202020204" pitchFamily="34" charset="0"/>
                <a:cs typeface="Arial" panose="020B0604020202020204" pitchFamily="34" charset="0"/>
              </a:rPr>
              <a:t>2</a:t>
            </a:r>
            <a:r>
              <a:rPr lang="es-GT" sz="1800" dirty="0">
                <a:solidFill>
                  <a:schemeClr val="tx1"/>
                </a:solidFill>
                <a:latin typeface="Arial" panose="020B0604020202020204" pitchFamily="34" charset="0"/>
                <a:cs typeface="Arial" panose="020B0604020202020204" pitchFamily="34" charset="0"/>
              </a:rPr>
              <a:t> moléculas de oxígeno para dar </a:t>
            </a:r>
            <a:r>
              <a:rPr lang="es-GT" sz="1800" b="1" dirty="0">
                <a:solidFill>
                  <a:schemeClr val="tx1"/>
                </a:solidFill>
                <a:latin typeface="Arial" panose="020B0604020202020204" pitchFamily="34" charset="0"/>
                <a:cs typeface="Arial" panose="020B0604020202020204" pitchFamily="34" charset="0"/>
              </a:rPr>
              <a:t>1</a:t>
            </a:r>
            <a:r>
              <a:rPr lang="es-GT" sz="1800" dirty="0">
                <a:solidFill>
                  <a:schemeClr val="tx1"/>
                </a:solidFill>
                <a:latin typeface="Arial" panose="020B0604020202020204" pitchFamily="34" charset="0"/>
                <a:cs typeface="Arial" panose="020B0604020202020204" pitchFamily="34" charset="0"/>
              </a:rPr>
              <a:t> molécula de dióxido de carbono y </a:t>
            </a:r>
            <a:r>
              <a:rPr lang="es-GT" sz="1800" b="1" dirty="0">
                <a:solidFill>
                  <a:schemeClr val="tx1"/>
                </a:solidFill>
                <a:latin typeface="Arial" panose="020B0604020202020204" pitchFamily="34" charset="0"/>
                <a:cs typeface="Arial" panose="020B0604020202020204" pitchFamily="34" charset="0"/>
              </a:rPr>
              <a:t>2</a:t>
            </a:r>
            <a:r>
              <a:rPr lang="es-GT" sz="1800" dirty="0">
                <a:solidFill>
                  <a:schemeClr val="tx1"/>
                </a:solidFill>
                <a:latin typeface="Arial" panose="020B0604020202020204" pitchFamily="34" charset="0"/>
                <a:cs typeface="Arial" panose="020B0604020202020204" pitchFamily="34" charset="0"/>
              </a:rPr>
              <a:t> moléculas de agua.</a:t>
            </a:r>
          </a:p>
        </p:txBody>
      </p:sp>
      <p:pic>
        <p:nvPicPr>
          <p:cNvPr id="4" name="Imagen 3"/>
          <p:cNvPicPr>
            <a:picLocks noChangeAspect="1"/>
          </p:cNvPicPr>
          <p:nvPr/>
        </p:nvPicPr>
        <p:blipFill rotWithShape="1">
          <a:blip r:embed="rId2"/>
          <a:srcRect l="3850" t="9875" r="4930" b="14425"/>
          <a:stretch/>
        </p:blipFill>
        <p:spPr>
          <a:xfrm>
            <a:off x="5116510" y="379943"/>
            <a:ext cx="2148115" cy="827314"/>
          </a:xfrm>
          <a:prstGeom prst="rect">
            <a:avLst/>
          </a:prstGeom>
        </p:spPr>
      </p:pic>
      <p:pic>
        <p:nvPicPr>
          <p:cNvPr id="5" name="Imagen 4"/>
          <p:cNvPicPr>
            <a:picLocks noChangeAspect="1"/>
          </p:cNvPicPr>
          <p:nvPr/>
        </p:nvPicPr>
        <p:blipFill rotWithShape="1">
          <a:blip r:embed="rId3"/>
          <a:srcRect l="5596" r="-5596" b="2699"/>
          <a:stretch/>
        </p:blipFill>
        <p:spPr>
          <a:xfrm>
            <a:off x="5671769" y="1554083"/>
            <a:ext cx="1037595" cy="1238755"/>
          </a:xfrm>
          <a:prstGeom prst="rect">
            <a:avLst/>
          </a:prstGeom>
        </p:spPr>
      </p:pic>
      <p:pic>
        <p:nvPicPr>
          <p:cNvPr id="6" name="Imagen 5"/>
          <p:cNvPicPr>
            <a:picLocks noChangeAspect="1"/>
          </p:cNvPicPr>
          <p:nvPr/>
        </p:nvPicPr>
        <p:blipFill rotWithShape="1">
          <a:blip r:embed="rId4"/>
          <a:srcRect l="10112" t="2505" r="12952" b="5974"/>
          <a:stretch/>
        </p:blipFill>
        <p:spPr>
          <a:xfrm>
            <a:off x="5791423" y="3454399"/>
            <a:ext cx="798285" cy="1190171"/>
          </a:xfrm>
          <a:prstGeom prst="rect">
            <a:avLst/>
          </a:prstGeom>
        </p:spPr>
      </p:pic>
      <p:pic>
        <p:nvPicPr>
          <p:cNvPr id="7" name="Imagen 6"/>
          <p:cNvPicPr>
            <a:picLocks noChangeAspect="1"/>
          </p:cNvPicPr>
          <p:nvPr/>
        </p:nvPicPr>
        <p:blipFill rotWithShape="1">
          <a:blip r:embed="rId5"/>
          <a:srcRect t="21609" b="20705"/>
          <a:stretch/>
        </p:blipFill>
        <p:spPr>
          <a:xfrm>
            <a:off x="4782011" y="5397265"/>
            <a:ext cx="3451390" cy="261257"/>
          </a:xfrm>
          <a:prstGeom prst="rect">
            <a:avLst/>
          </a:prstGeom>
        </p:spPr>
      </p:pic>
    </p:spTree>
    <p:extLst>
      <p:ext uri="{BB962C8B-B14F-4D97-AF65-F5344CB8AC3E}">
        <p14:creationId xmlns:p14="http://schemas.microsoft.com/office/powerpoint/2010/main" val="360613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304801"/>
            <a:ext cx="7062788" cy="696685"/>
          </a:xfrm>
        </p:spPr>
        <p:txBody>
          <a:bodyPr>
            <a:normAutofit fontScale="90000"/>
          </a:bodyPr>
          <a:lstStyle/>
          <a:p>
            <a:pPr algn="ctr"/>
            <a:r>
              <a:rPr lang="es-GT" sz="3600" b="1" dirty="0">
                <a:solidFill>
                  <a:srgbClr val="C00000"/>
                </a:solidFill>
                <a:latin typeface="Arial" panose="020B0604020202020204" pitchFamily="34" charset="0"/>
                <a:cs typeface="Arial" panose="020B0604020202020204" pitchFamily="34" charset="0"/>
              </a:rPr>
              <a:t>Balanceo de las ecuaciones </a:t>
            </a:r>
            <a:r>
              <a:rPr lang="es-GT" sz="3600" b="1" dirty="0" err="1">
                <a:solidFill>
                  <a:srgbClr val="C00000"/>
                </a:solidFill>
                <a:latin typeface="Arial" panose="020B0604020202020204" pitchFamily="34" charset="0"/>
                <a:cs typeface="Arial" panose="020B0604020202020204" pitchFamily="34" charset="0"/>
              </a:rPr>
              <a:t>redox</a:t>
            </a:r>
            <a:endParaRPr lang="es-GT" dirty="0">
              <a:solidFill>
                <a:srgbClr val="C00000"/>
              </a:solidFill>
              <a:latin typeface="Arial" panose="020B0604020202020204" pitchFamily="34" charset="0"/>
              <a:cs typeface="Arial" panose="020B0604020202020204" pitchFamily="34" charset="0"/>
            </a:endParaRPr>
          </a:p>
        </p:txBody>
      </p:sp>
      <p:sp>
        <p:nvSpPr>
          <p:cNvPr id="3" name="Marcador de texto 2"/>
          <p:cNvSpPr>
            <a:spLocks noGrp="1"/>
          </p:cNvSpPr>
          <p:nvPr>
            <p:ph type="body" idx="1"/>
          </p:nvPr>
        </p:nvSpPr>
        <p:spPr>
          <a:xfrm>
            <a:off x="2589212" y="1335313"/>
            <a:ext cx="8915399" cy="5196115"/>
          </a:xfrm>
        </p:spPr>
        <p:txBody>
          <a:bodyPr>
            <a:normAutofit/>
          </a:bodyPr>
          <a:lstStyle/>
          <a:p>
            <a:r>
              <a:rPr lang="es-GT" sz="1800" dirty="0">
                <a:solidFill>
                  <a:schemeClr val="tx1"/>
                </a:solidFill>
                <a:latin typeface="Arial" panose="020B0604020202020204" pitchFamily="34" charset="0"/>
                <a:cs typeface="Arial" panose="020B0604020202020204" pitchFamily="34" charset="0"/>
              </a:rPr>
              <a:t>Las reacciones electroquímicas se pueden balancear por el método ion-electrón donde la reacción global se divide en dos </a:t>
            </a:r>
            <a:r>
              <a:rPr lang="es-GT" sz="1800" i="1" dirty="0">
                <a:solidFill>
                  <a:schemeClr val="tx1"/>
                </a:solidFill>
                <a:latin typeface="Arial" panose="020B0604020202020204" pitchFamily="34" charset="0"/>
                <a:cs typeface="Arial" panose="020B0604020202020204" pitchFamily="34" charset="0"/>
              </a:rPr>
              <a:t>semirreacciones</a:t>
            </a:r>
            <a:r>
              <a:rPr lang="es-GT" sz="1800" dirty="0">
                <a:solidFill>
                  <a:schemeClr val="tx1"/>
                </a:solidFill>
                <a:latin typeface="Arial" panose="020B0604020202020204" pitchFamily="34" charset="0"/>
                <a:cs typeface="Arial" panose="020B0604020202020204" pitchFamily="34" charset="0"/>
              </a:rPr>
              <a:t> (una de oxidación y otra de reducción), se efectúa el balance de carga y elemento, agregando H</a:t>
            </a:r>
            <a:r>
              <a:rPr lang="es-GT" sz="1800" baseline="30000" dirty="0">
                <a:solidFill>
                  <a:schemeClr val="tx1"/>
                </a:solidFill>
                <a:latin typeface="Arial" panose="020B0604020202020204" pitchFamily="34" charset="0"/>
                <a:cs typeface="Arial" panose="020B0604020202020204" pitchFamily="34" charset="0"/>
              </a:rPr>
              <a:t>+</a:t>
            </a:r>
            <a:r>
              <a:rPr lang="es-GT" sz="1800" dirty="0">
                <a:solidFill>
                  <a:schemeClr val="tx1"/>
                </a:solidFill>
                <a:latin typeface="Arial" panose="020B0604020202020204" pitchFamily="34" charset="0"/>
                <a:cs typeface="Arial" panose="020B0604020202020204" pitchFamily="34" charset="0"/>
              </a:rPr>
              <a:t>, OH</a:t>
            </a:r>
            <a:r>
              <a:rPr lang="es-GT" sz="1800" baseline="30000" dirty="0">
                <a:solidFill>
                  <a:schemeClr val="tx1"/>
                </a:solidFill>
                <a:latin typeface="Arial" panose="020B0604020202020204" pitchFamily="34" charset="0"/>
                <a:cs typeface="Arial" panose="020B0604020202020204" pitchFamily="34" charset="0"/>
              </a:rPr>
              <a:t>−</a:t>
            </a:r>
            <a:r>
              <a:rPr lang="es-GT" sz="1800" dirty="0">
                <a:solidFill>
                  <a:schemeClr val="tx1"/>
                </a:solidFill>
                <a:latin typeface="Arial" panose="020B0604020202020204" pitchFamily="34" charset="0"/>
                <a:cs typeface="Arial" panose="020B0604020202020204" pitchFamily="34" charset="0"/>
              </a:rPr>
              <a:t>, H</a:t>
            </a:r>
            <a:r>
              <a:rPr lang="es-GT" sz="1800" baseline="-25000" dirty="0">
                <a:solidFill>
                  <a:schemeClr val="tx1"/>
                </a:solidFill>
                <a:latin typeface="Arial" panose="020B0604020202020204" pitchFamily="34" charset="0"/>
                <a:cs typeface="Arial" panose="020B0604020202020204" pitchFamily="34" charset="0"/>
              </a:rPr>
              <a:t>2</a:t>
            </a:r>
            <a:r>
              <a:rPr lang="es-GT" sz="1800" dirty="0">
                <a:solidFill>
                  <a:schemeClr val="tx1"/>
                </a:solidFill>
                <a:latin typeface="Arial" panose="020B0604020202020204" pitchFamily="34" charset="0"/>
                <a:cs typeface="Arial" panose="020B0604020202020204" pitchFamily="34" charset="0"/>
              </a:rPr>
              <a:t>O y/o electrones para compensar los cambios de oxidación. Antes de empezar a balancear se tiene que determinar en que medio ocurre la reacción, debido a que se procede de una manera en particular para cada medio</a:t>
            </a:r>
          </a:p>
          <a:p>
            <a:r>
              <a:rPr lang="es-GT" sz="1800" b="1" dirty="0">
                <a:solidFill>
                  <a:schemeClr val="tx1"/>
                </a:solidFill>
              </a:rPr>
              <a:t>Medio ácido</a:t>
            </a:r>
          </a:p>
          <a:p>
            <a:r>
              <a:rPr lang="es-GT" sz="1800" dirty="0">
                <a:solidFill>
                  <a:schemeClr val="tx1"/>
                </a:solidFill>
                <a:latin typeface="Arial" panose="020B0604020202020204" pitchFamily="34" charset="0"/>
                <a:cs typeface="Arial" panose="020B0604020202020204" pitchFamily="34" charset="0"/>
              </a:rPr>
              <a:t>Se explicará por medio de un ejemplo, cuando </a:t>
            </a:r>
            <a:r>
              <a:rPr lang="es-GT" sz="1800" dirty="0" err="1">
                <a:solidFill>
                  <a:schemeClr val="tx1"/>
                </a:solidFill>
                <a:latin typeface="Arial" panose="020B0604020202020204" pitchFamily="34" charset="0"/>
                <a:cs typeface="Arial" panose="020B0604020202020204" pitchFamily="34" charset="0"/>
              </a:rPr>
              <a:t>manganésica</a:t>
            </a:r>
            <a:r>
              <a:rPr lang="es-GT" sz="1800" dirty="0">
                <a:solidFill>
                  <a:schemeClr val="tx1"/>
                </a:solidFill>
                <a:latin typeface="Arial" panose="020B0604020202020204" pitchFamily="34" charset="0"/>
                <a:cs typeface="Arial" panose="020B0604020202020204" pitchFamily="34" charset="0"/>
              </a:rPr>
              <a:t> reacciona con </a:t>
            </a:r>
            <a:r>
              <a:rPr lang="es-GT" sz="1800" dirty="0" err="1">
                <a:solidFill>
                  <a:schemeClr val="tx1"/>
                </a:solidFill>
                <a:latin typeface="Arial" panose="020B0604020202020204" pitchFamily="34" charset="0"/>
                <a:cs typeface="Arial" panose="020B0604020202020204" pitchFamily="34" charset="0"/>
              </a:rPr>
              <a:t>bismutato</a:t>
            </a:r>
            <a:r>
              <a:rPr lang="es-GT" sz="1800" dirty="0">
                <a:solidFill>
                  <a:schemeClr val="tx1"/>
                </a:solidFill>
                <a:latin typeface="Arial" panose="020B0604020202020204" pitchFamily="34" charset="0"/>
                <a:cs typeface="Arial" panose="020B0604020202020204" pitchFamily="34" charset="0"/>
              </a:rPr>
              <a:t> de sodio.</a:t>
            </a:r>
          </a:p>
          <a:p>
            <a:pPr marL="285750" indent="-285750">
              <a:buFont typeface="Arial" panose="020B0604020202020204" pitchFamily="34" charset="0"/>
              <a:buChar char="•"/>
            </a:pPr>
            <a:r>
              <a:rPr lang="es-GT" sz="1800" dirty="0">
                <a:solidFill>
                  <a:schemeClr val="tx1"/>
                </a:solidFill>
                <a:latin typeface="Arial" panose="020B0604020202020204" pitchFamily="34" charset="0"/>
                <a:cs typeface="Arial" panose="020B0604020202020204" pitchFamily="34" charset="0"/>
              </a:rPr>
              <a:t>El primer paso es escribir la reacción sin balancear:</a:t>
            </a:r>
          </a:p>
          <a:p>
            <a:endParaRPr lang="es-GT" sz="1800" b="1" dirty="0">
              <a:solidFill>
                <a:schemeClr val="tx1"/>
              </a:solidFill>
            </a:endParaRPr>
          </a:p>
          <a:p>
            <a:pPr marL="285750" indent="-285750">
              <a:buFont typeface="Arial" panose="020B0604020202020204" pitchFamily="34" charset="0"/>
              <a:buChar char="•"/>
            </a:pPr>
            <a:r>
              <a:rPr lang="es-GT" sz="1800" dirty="0">
                <a:solidFill>
                  <a:schemeClr val="tx1"/>
                </a:solidFill>
                <a:latin typeface="Arial" panose="020B0604020202020204" pitchFamily="34" charset="0"/>
                <a:cs typeface="Arial" panose="020B0604020202020204" pitchFamily="34" charset="0"/>
              </a:rPr>
              <a:t>.Luego se divide en dos semirreacciones:</a:t>
            </a:r>
          </a:p>
          <a:p>
            <a:pPr marL="285750" indent="-285750">
              <a:buFontTx/>
              <a:buChar char="-"/>
            </a:pPr>
            <a:r>
              <a:rPr lang="es-GT" sz="1800" dirty="0">
                <a:solidFill>
                  <a:schemeClr val="tx1"/>
                </a:solidFill>
                <a:latin typeface="Arial" panose="020B0604020202020204" pitchFamily="34" charset="0"/>
                <a:cs typeface="Arial" panose="020B0604020202020204" pitchFamily="34" charset="0"/>
              </a:rPr>
              <a:t>Reducción:</a:t>
            </a:r>
          </a:p>
          <a:p>
            <a:pPr marL="285750" indent="-285750">
              <a:buFontTx/>
              <a:buChar char="-"/>
            </a:pPr>
            <a:r>
              <a:rPr lang="es-GT" sz="1800" dirty="0">
                <a:solidFill>
                  <a:schemeClr val="tx1"/>
                </a:solidFill>
                <a:latin typeface="Arial" panose="020B0604020202020204" pitchFamily="34" charset="0"/>
                <a:cs typeface="Arial" panose="020B0604020202020204" pitchFamily="34" charset="0"/>
              </a:rPr>
              <a:t>Oxidación: </a:t>
            </a:r>
          </a:p>
        </p:txBody>
      </p:sp>
      <p:pic>
        <p:nvPicPr>
          <p:cNvPr id="8" name="Imagen 7"/>
          <p:cNvPicPr>
            <a:picLocks noChangeAspect="1"/>
          </p:cNvPicPr>
          <p:nvPr/>
        </p:nvPicPr>
        <p:blipFill>
          <a:blip r:embed="rId2"/>
          <a:stretch>
            <a:fillRect/>
          </a:stretch>
        </p:blipFill>
        <p:spPr>
          <a:xfrm>
            <a:off x="4351536" y="4635708"/>
            <a:ext cx="5300464" cy="371721"/>
          </a:xfrm>
          <a:prstGeom prst="rect">
            <a:avLst/>
          </a:prstGeom>
        </p:spPr>
      </p:pic>
      <p:pic>
        <p:nvPicPr>
          <p:cNvPr id="9" name="Imagen 8"/>
          <p:cNvPicPr>
            <a:picLocks noChangeAspect="1"/>
          </p:cNvPicPr>
          <p:nvPr/>
        </p:nvPicPr>
        <p:blipFill>
          <a:blip r:embed="rId3"/>
          <a:stretch>
            <a:fillRect/>
          </a:stretch>
        </p:blipFill>
        <p:spPr>
          <a:xfrm>
            <a:off x="4142718" y="5442363"/>
            <a:ext cx="2221783" cy="327065"/>
          </a:xfrm>
          <a:prstGeom prst="rect">
            <a:avLst/>
          </a:prstGeom>
        </p:spPr>
      </p:pic>
      <p:pic>
        <p:nvPicPr>
          <p:cNvPr id="10" name="Imagen 9"/>
          <p:cNvPicPr>
            <a:picLocks noChangeAspect="1"/>
          </p:cNvPicPr>
          <p:nvPr/>
        </p:nvPicPr>
        <p:blipFill>
          <a:blip r:embed="rId4"/>
          <a:stretch>
            <a:fillRect/>
          </a:stretch>
        </p:blipFill>
        <p:spPr>
          <a:xfrm>
            <a:off x="4151024" y="5865096"/>
            <a:ext cx="1770274" cy="269859"/>
          </a:xfrm>
          <a:prstGeom prst="rect">
            <a:avLst/>
          </a:prstGeom>
        </p:spPr>
      </p:pic>
    </p:spTree>
    <p:extLst>
      <p:ext uri="{BB962C8B-B14F-4D97-AF65-F5344CB8AC3E}">
        <p14:creationId xmlns:p14="http://schemas.microsoft.com/office/powerpoint/2010/main" val="1036467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2589212" y="395416"/>
            <a:ext cx="8915399" cy="6462584"/>
          </a:xfrm>
        </p:spPr>
        <p:txBody>
          <a:bodyPr/>
          <a:lstStyle/>
          <a:p>
            <a:pPr marL="285750" indent="-285750">
              <a:buFont typeface="Arial" panose="020B0604020202020204" pitchFamily="34" charset="0"/>
              <a:buChar char="•"/>
            </a:pPr>
            <a:r>
              <a:rPr lang="es-GT" sz="1800" dirty="0">
                <a:solidFill>
                  <a:schemeClr val="tx1"/>
                </a:solidFill>
                <a:latin typeface="Arial" panose="020B0604020202020204" pitchFamily="34" charset="0"/>
                <a:cs typeface="Arial" panose="020B0604020202020204" pitchFamily="34" charset="0"/>
              </a:rPr>
              <a:t>Cada </a:t>
            </a:r>
            <a:r>
              <a:rPr lang="es-GT" sz="1800" dirty="0" err="1">
                <a:solidFill>
                  <a:schemeClr val="tx1"/>
                </a:solidFill>
                <a:latin typeface="Arial" panose="020B0604020202020204" pitchFamily="34" charset="0"/>
                <a:cs typeface="Arial" panose="020B0604020202020204" pitchFamily="34" charset="0"/>
              </a:rPr>
              <a:t>semirreacción</a:t>
            </a:r>
            <a:r>
              <a:rPr lang="es-GT" sz="1800" dirty="0">
                <a:solidFill>
                  <a:schemeClr val="tx1"/>
                </a:solidFill>
                <a:latin typeface="Arial" panose="020B0604020202020204" pitchFamily="34" charset="0"/>
                <a:cs typeface="Arial" panose="020B0604020202020204" pitchFamily="34" charset="0"/>
              </a:rPr>
              <a:t> se balancea de acuerdo con el número y tipo de átomos y cargas. Como estamos en medio ácido los iones </a:t>
            </a:r>
            <a:r>
              <a:rPr lang="es-GT" sz="1800" dirty="0">
                <a:solidFill>
                  <a:schemeClr val="tx1"/>
                </a:solidFill>
                <a:latin typeface="Arial" panose="020B0604020202020204" pitchFamily="34" charset="0"/>
                <a:cs typeface="Arial" panose="020B0604020202020204" pitchFamily="34" charset="0"/>
                <a:hlinkClick r:id="rId2" tooltip="Hidronio"/>
              </a:rPr>
              <a:t>H</a:t>
            </a:r>
            <a:r>
              <a:rPr lang="es-GT" sz="1800" baseline="30000" dirty="0">
                <a:solidFill>
                  <a:schemeClr val="tx1"/>
                </a:solidFill>
                <a:latin typeface="Arial" panose="020B0604020202020204" pitchFamily="34" charset="0"/>
                <a:cs typeface="Arial" panose="020B0604020202020204" pitchFamily="34" charset="0"/>
                <a:hlinkClick r:id="rId2" tooltip="Hidronio"/>
              </a:rPr>
              <a:t>+</a:t>
            </a:r>
            <a:r>
              <a:rPr lang="es-GT" sz="1800" dirty="0">
                <a:solidFill>
                  <a:schemeClr val="tx1"/>
                </a:solidFill>
                <a:latin typeface="Arial" panose="020B0604020202020204" pitchFamily="34" charset="0"/>
                <a:cs typeface="Arial" panose="020B0604020202020204" pitchFamily="34" charset="0"/>
              </a:rPr>
              <a:t> se agregan para balancear los átomos de </a:t>
            </a:r>
            <a:r>
              <a:rPr lang="es-GT" sz="1800" dirty="0">
                <a:solidFill>
                  <a:schemeClr val="tx1"/>
                </a:solidFill>
                <a:latin typeface="Arial" panose="020B0604020202020204" pitchFamily="34" charset="0"/>
                <a:cs typeface="Arial" panose="020B0604020202020204" pitchFamily="34" charset="0"/>
                <a:hlinkClick r:id="rId3" tooltip="Hidrógeno"/>
              </a:rPr>
              <a:t>H</a:t>
            </a:r>
            <a:r>
              <a:rPr lang="es-GT" sz="1800" dirty="0">
                <a:solidFill>
                  <a:schemeClr val="tx1"/>
                </a:solidFill>
                <a:latin typeface="Arial" panose="020B0604020202020204" pitchFamily="34" charset="0"/>
                <a:cs typeface="Arial" panose="020B0604020202020204" pitchFamily="34" charset="0"/>
              </a:rPr>
              <a:t> y se agrega </a:t>
            </a:r>
            <a:r>
              <a:rPr lang="es-GT" sz="1800" dirty="0">
                <a:solidFill>
                  <a:schemeClr val="tx1"/>
                </a:solidFill>
                <a:latin typeface="Arial" panose="020B0604020202020204" pitchFamily="34" charset="0"/>
                <a:cs typeface="Arial" panose="020B0604020202020204" pitchFamily="34" charset="0"/>
                <a:hlinkClick r:id="rId4" tooltip="Agua"/>
              </a:rPr>
              <a:t>H</a:t>
            </a:r>
            <a:r>
              <a:rPr lang="es-GT" sz="1800" baseline="-25000" dirty="0">
                <a:solidFill>
                  <a:schemeClr val="tx1"/>
                </a:solidFill>
                <a:latin typeface="Arial" panose="020B0604020202020204" pitchFamily="34" charset="0"/>
                <a:cs typeface="Arial" panose="020B0604020202020204" pitchFamily="34" charset="0"/>
                <a:hlinkClick r:id="rId4" tooltip="Agua"/>
              </a:rPr>
              <a:t>2</a:t>
            </a:r>
            <a:r>
              <a:rPr lang="es-GT" sz="1800" dirty="0">
                <a:solidFill>
                  <a:schemeClr val="tx1"/>
                </a:solidFill>
                <a:latin typeface="Arial" panose="020B0604020202020204" pitchFamily="34" charset="0"/>
                <a:cs typeface="Arial" panose="020B0604020202020204" pitchFamily="34" charset="0"/>
                <a:hlinkClick r:id="rId4" tooltip="Agua"/>
              </a:rPr>
              <a:t>O</a:t>
            </a:r>
            <a:r>
              <a:rPr lang="es-GT" sz="1800" dirty="0">
                <a:solidFill>
                  <a:schemeClr val="tx1"/>
                </a:solidFill>
                <a:latin typeface="Arial" panose="020B0604020202020204" pitchFamily="34" charset="0"/>
                <a:cs typeface="Arial" panose="020B0604020202020204" pitchFamily="34" charset="0"/>
              </a:rPr>
              <a:t> para balancear los átomos de </a:t>
            </a:r>
            <a:r>
              <a:rPr lang="es-GT" sz="1800" dirty="0">
                <a:solidFill>
                  <a:schemeClr val="tx1"/>
                </a:solidFill>
                <a:latin typeface="Arial" panose="020B0604020202020204" pitchFamily="34" charset="0"/>
                <a:cs typeface="Arial" panose="020B0604020202020204" pitchFamily="34" charset="0"/>
                <a:hlinkClick r:id="rId5" tooltip="Oxígeno"/>
              </a:rPr>
              <a:t>O</a:t>
            </a:r>
            <a:r>
              <a:rPr lang="es-GT" sz="1800" dirty="0">
                <a:solidFill>
                  <a:schemeClr val="tx1"/>
                </a:solidFill>
                <a:latin typeface="Arial" panose="020B0604020202020204" pitchFamily="34" charset="0"/>
                <a:cs typeface="Arial" panose="020B0604020202020204" pitchFamily="34" charset="0"/>
              </a:rPr>
              <a:t>:</a:t>
            </a:r>
          </a:p>
          <a:p>
            <a:pPr marL="742950" lvl="1" indent="-285750">
              <a:buFontTx/>
              <a:buChar char="-"/>
            </a:pPr>
            <a:r>
              <a:rPr lang="es-GT" dirty="0">
                <a:solidFill>
                  <a:schemeClr val="tx1"/>
                </a:solidFill>
                <a:latin typeface="Arial" panose="020B0604020202020204" pitchFamily="34" charset="0"/>
                <a:cs typeface="Arial" panose="020B0604020202020204" pitchFamily="34" charset="0"/>
              </a:rPr>
              <a:t>Reducción:</a:t>
            </a:r>
            <a:endParaRPr lang="es-GT" dirty="0"/>
          </a:p>
          <a:p>
            <a:pPr marL="742950" lvl="1" indent="-285750">
              <a:buFontTx/>
              <a:buChar char="-"/>
            </a:pPr>
            <a:r>
              <a:rPr lang="es-GT" dirty="0">
                <a:solidFill>
                  <a:schemeClr val="tx1"/>
                </a:solidFill>
                <a:latin typeface="Arial" panose="020B0604020202020204" pitchFamily="34" charset="0"/>
                <a:cs typeface="Arial" panose="020B0604020202020204" pitchFamily="34" charset="0"/>
              </a:rPr>
              <a:t>Oxidación:</a:t>
            </a:r>
          </a:p>
          <a:p>
            <a:pPr marL="742950" lvl="1" indent="-285750">
              <a:buFontTx/>
              <a:buChar char="-"/>
            </a:pPr>
            <a:r>
              <a:rPr lang="es-GT" dirty="0">
                <a:solidFill>
                  <a:schemeClr val="tx1"/>
                </a:solidFill>
                <a:latin typeface="Arial" panose="020B0604020202020204" pitchFamily="34" charset="0"/>
                <a:cs typeface="Arial" panose="020B0604020202020204" pitchFamily="34" charset="0"/>
              </a:rPr>
              <a:t>Oxidación:</a:t>
            </a:r>
          </a:p>
          <a:p>
            <a:pPr marL="742950" lvl="1" indent="-285750">
              <a:buFontTx/>
              <a:buChar char="-"/>
            </a:pPr>
            <a:r>
              <a:rPr lang="es-GT" dirty="0">
                <a:solidFill>
                  <a:schemeClr val="tx1"/>
                </a:solidFill>
                <a:latin typeface="Arial" panose="020B0604020202020204" pitchFamily="34" charset="0"/>
                <a:cs typeface="Arial" panose="020B0604020202020204" pitchFamily="34" charset="0"/>
              </a:rPr>
              <a:t>Reacción balanceada: </a:t>
            </a:r>
          </a:p>
          <a:p>
            <a:pPr marL="742950" lvl="1" indent="-285750">
              <a:buFontTx/>
              <a:buChar char="-"/>
            </a:pPr>
            <a:endParaRPr lang="es-GT"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GT" dirty="0">
                <a:solidFill>
                  <a:schemeClr val="tx1"/>
                </a:solidFill>
                <a:latin typeface="Arial" panose="020B0604020202020204" pitchFamily="34" charset="0"/>
                <a:cs typeface="Arial" panose="020B0604020202020204" pitchFamily="34" charset="0"/>
              </a:rPr>
              <a:t>En algunos casos es necesario agregar </a:t>
            </a:r>
            <a:r>
              <a:rPr lang="es-GT" dirty="0" err="1">
                <a:solidFill>
                  <a:schemeClr val="tx1"/>
                </a:solidFill>
                <a:latin typeface="Arial" panose="020B0604020202020204" pitchFamily="34" charset="0"/>
                <a:cs typeface="Arial" panose="020B0604020202020204" pitchFamily="34" charset="0"/>
              </a:rPr>
              <a:t>contraiones</a:t>
            </a:r>
            <a:r>
              <a:rPr lang="es-GT" dirty="0">
                <a:solidFill>
                  <a:schemeClr val="tx1"/>
                </a:solidFill>
                <a:latin typeface="Arial" panose="020B0604020202020204" pitchFamily="34" charset="0"/>
                <a:cs typeface="Arial" panose="020B0604020202020204" pitchFamily="34" charset="0"/>
              </a:rPr>
              <a:t> para terminar de balancear la ecuación. Para este caso, si se conociera el anión de la sal magnésica, ese sería el </a:t>
            </a:r>
            <a:r>
              <a:rPr lang="es-GT" dirty="0" err="1">
                <a:solidFill>
                  <a:schemeClr val="tx1"/>
                </a:solidFill>
                <a:latin typeface="Arial" panose="020B0604020202020204" pitchFamily="34" charset="0"/>
                <a:cs typeface="Arial" panose="020B0604020202020204" pitchFamily="34" charset="0"/>
              </a:rPr>
              <a:t>contraión</a:t>
            </a:r>
            <a:r>
              <a:rPr lang="es-GT" dirty="0">
                <a:solidFill>
                  <a:schemeClr val="tx1"/>
                </a:solidFill>
                <a:latin typeface="Arial" panose="020B0604020202020204" pitchFamily="34" charset="0"/>
                <a:cs typeface="Arial" panose="020B0604020202020204" pitchFamily="34" charset="0"/>
              </a:rPr>
              <a:t>. Se agrega por igual de ambos lados de la ecuación para terminar de balancearla</a:t>
            </a:r>
          </a:p>
          <a:p>
            <a:pPr lvl="1"/>
            <a:r>
              <a:rPr lang="es-GT" b="1" dirty="0">
                <a:solidFill>
                  <a:schemeClr val="tx1"/>
                </a:solidFill>
                <a:latin typeface="Arial" panose="020B0604020202020204" pitchFamily="34" charset="0"/>
                <a:cs typeface="Arial" panose="020B0604020202020204" pitchFamily="34" charset="0"/>
              </a:rPr>
              <a:t>Medio básico</a:t>
            </a:r>
          </a:p>
          <a:p>
            <a:r>
              <a:rPr lang="es-GT" sz="1800" dirty="0">
                <a:solidFill>
                  <a:schemeClr val="tx1"/>
                </a:solidFill>
                <a:latin typeface="Arial" panose="020B0604020202020204" pitchFamily="34" charset="0"/>
                <a:cs typeface="Arial" panose="020B0604020202020204" pitchFamily="34" charset="0"/>
              </a:rPr>
              <a:t>También se explicará por medio de un ejemplo, cuando el </a:t>
            </a:r>
            <a:r>
              <a:rPr lang="es-GT" sz="1800" dirty="0">
                <a:solidFill>
                  <a:schemeClr val="tx1"/>
                </a:solidFill>
                <a:latin typeface="Arial" panose="020B0604020202020204" pitchFamily="34" charset="0"/>
                <a:cs typeface="Arial" panose="020B0604020202020204" pitchFamily="34" charset="0"/>
                <a:hlinkClick r:id="rId6" tooltip="Permanganato de potasio"/>
              </a:rPr>
              <a:t>permanganato de potasio</a:t>
            </a:r>
            <a:r>
              <a:rPr lang="es-GT" sz="1800" dirty="0">
                <a:solidFill>
                  <a:schemeClr val="tx1"/>
                </a:solidFill>
                <a:latin typeface="Arial" panose="020B0604020202020204" pitchFamily="34" charset="0"/>
                <a:cs typeface="Arial" panose="020B0604020202020204" pitchFamily="34" charset="0"/>
              </a:rPr>
              <a:t> reacciona con el </a:t>
            </a:r>
            <a:r>
              <a:rPr lang="es-GT" sz="1800" dirty="0">
                <a:solidFill>
                  <a:schemeClr val="tx1"/>
                </a:solidFill>
                <a:latin typeface="Arial" panose="020B0604020202020204" pitchFamily="34" charset="0"/>
                <a:cs typeface="Arial" panose="020B0604020202020204" pitchFamily="34" charset="0"/>
                <a:hlinkClick r:id="rId7" tooltip="Sulfito de sodio"/>
              </a:rPr>
              <a:t>sulfito de sodio</a:t>
            </a:r>
            <a:r>
              <a:rPr lang="es-GT" sz="1800" dirty="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s-GT" sz="1800" dirty="0">
                <a:solidFill>
                  <a:schemeClr val="tx1"/>
                </a:solidFill>
                <a:latin typeface="Arial" panose="020B0604020202020204" pitchFamily="34" charset="0"/>
                <a:cs typeface="Arial" panose="020B0604020202020204" pitchFamily="34" charset="0"/>
              </a:rPr>
              <a:t>El primer paso es escribir la reacción sin balancear:</a:t>
            </a:r>
          </a:p>
          <a:p>
            <a:pPr marL="285750" indent="-285750">
              <a:buFont typeface="Arial" panose="020B0604020202020204" pitchFamily="34" charset="0"/>
              <a:buChar char="•"/>
            </a:pPr>
            <a:endParaRPr lang="es-GT" sz="1800" dirty="0">
              <a:solidFill>
                <a:schemeClr val="tx1"/>
              </a:solidFill>
              <a:latin typeface="Arial" panose="020B0604020202020204" pitchFamily="34" charset="0"/>
              <a:cs typeface="Arial" panose="020B0604020202020204" pitchFamily="34" charset="0"/>
            </a:endParaRPr>
          </a:p>
          <a:p>
            <a:pPr lvl="1"/>
            <a:endParaRPr lang="es-GT" dirty="0">
              <a:solidFill>
                <a:schemeClr val="tx1"/>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8"/>
          <a:stretch>
            <a:fillRect/>
          </a:stretch>
        </p:blipFill>
        <p:spPr>
          <a:xfrm>
            <a:off x="4590776" y="1416505"/>
            <a:ext cx="4071310" cy="301083"/>
          </a:xfrm>
          <a:prstGeom prst="rect">
            <a:avLst/>
          </a:prstGeom>
        </p:spPr>
      </p:pic>
      <p:pic>
        <p:nvPicPr>
          <p:cNvPr id="7" name="Imagen 6"/>
          <p:cNvPicPr>
            <a:picLocks noChangeAspect="1"/>
          </p:cNvPicPr>
          <p:nvPr/>
        </p:nvPicPr>
        <p:blipFill>
          <a:blip r:embed="rId9"/>
          <a:stretch>
            <a:fillRect/>
          </a:stretch>
        </p:blipFill>
        <p:spPr>
          <a:xfrm>
            <a:off x="4590776" y="1809990"/>
            <a:ext cx="4337519" cy="290659"/>
          </a:xfrm>
          <a:prstGeom prst="rect">
            <a:avLst/>
          </a:prstGeom>
        </p:spPr>
      </p:pic>
      <p:pic>
        <p:nvPicPr>
          <p:cNvPr id="8" name="Imagen 7"/>
          <p:cNvPicPr>
            <a:picLocks noChangeAspect="1"/>
          </p:cNvPicPr>
          <p:nvPr/>
        </p:nvPicPr>
        <p:blipFill>
          <a:blip r:embed="rId10"/>
          <a:stretch>
            <a:fillRect/>
          </a:stretch>
        </p:blipFill>
        <p:spPr>
          <a:xfrm>
            <a:off x="4590776" y="2193051"/>
            <a:ext cx="4231948" cy="327727"/>
          </a:xfrm>
          <a:prstGeom prst="rect">
            <a:avLst/>
          </a:prstGeom>
        </p:spPr>
      </p:pic>
      <p:pic>
        <p:nvPicPr>
          <p:cNvPr id="9" name="Imagen 8"/>
          <p:cNvPicPr>
            <a:picLocks noChangeAspect="1"/>
          </p:cNvPicPr>
          <p:nvPr/>
        </p:nvPicPr>
        <p:blipFill>
          <a:blip r:embed="rId11"/>
          <a:stretch>
            <a:fillRect/>
          </a:stretch>
        </p:blipFill>
        <p:spPr>
          <a:xfrm>
            <a:off x="3731956" y="2958184"/>
            <a:ext cx="6802905" cy="347955"/>
          </a:xfrm>
          <a:prstGeom prst="rect">
            <a:avLst/>
          </a:prstGeom>
        </p:spPr>
      </p:pic>
      <p:pic>
        <p:nvPicPr>
          <p:cNvPr id="10" name="Imagen 9"/>
          <p:cNvPicPr>
            <a:picLocks noChangeAspect="1"/>
          </p:cNvPicPr>
          <p:nvPr/>
        </p:nvPicPr>
        <p:blipFill>
          <a:blip r:embed="rId12"/>
          <a:stretch>
            <a:fillRect/>
          </a:stretch>
        </p:blipFill>
        <p:spPr>
          <a:xfrm>
            <a:off x="4590776" y="6035102"/>
            <a:ext cx="5061668" cy="242130"/>
          </a:xfrm>
          <a:prstGeom prst="rect">
            <a:avLst/>
          </a:prstGeom>
        </p:spPr>
      </p:pic>
    </p:spTree>
    <p:extLst>
      <p:ext uri="{BB962C8B-B14F-4D97-AF65-F5344CB8AC3E}">
        <p14:creationId xmlns:p14="http://schemas.microsoft.com/office/powerpoint/2010/main" val="160118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3796" y="218302"/>
            <a:ext cx="8915400" cy="6372997"/>
          </a:xfrm>
        </p:spPr>
        <p:txBody>
          <a:bodyPr/>
          <a:lstStyle/>
          <a:p>
            <a:pPr>
              <a:buFont typeface="Arial" panose="020B0604020202020204" pitchFamily="34" charset="0"/>
              <a:buChar char="•"/>
            </a:pPr>
            <a:r>
              <a:rPr lang="es-GT" dirty="0">
                <a:latin typeface="Arial" panose="020B0604020202020204" pitchFamily="34" charset="0"/>
                <a:cs typeface="Arial" panose="020B0604020202020204" pitchFamily="34" charset="0"/>
              </a:rPr>
              <a:t>Luego se divide en dos semirreacciones:</a:t>
            </a:r>
          </a:p>
          <a:p>
            <a:pPr>
              <a:buFontTx/>
              <a:buChar char="-"/>
            </a:pPr>
            <a:r>
              <a:rPr lang="es-GT" dirty="0">
                <a:latin typeface="Arial" panose="020B0604020202020204" pitchFamily="34" charset="0"/>
                <a:cs typeface="Arial" panose="020B0604020202020204" pitchFamily="34" charset="0"/>
              </a:rPr>
              <a:t>Reducción:</a:t>
            </a:r>
          </a:p>
          <a:p>
            <a:pPr>
              <a:buFontTx/>
              <a:buChar char="-"/>
            </a:pPr>
            <a:r>
              <a:rPr lang="es-GT" dirty="0">
                <a:solidFill>
                  <a:schemeClr val="tx1"/>
                </a:solidFill>
                <a:latin typeface="Arial" panose="020B0604020202020204" pitchFamily="34" charset="0"/>
                <a:cs typeface="Arial" panose="020B0604020202020204" pitchFamily="34" charset="0"/>
              </a:rPr>
              <a:t>Oxidación:</a:t>
            </a:r>
          </a:p>
          <a:p>
            <a:pPr>
              <a:buFont typeface="Arial" panose="020B0604020202020204" pitchFamily="34" charset="0"/>
              <a:buChar char="•"/>
            </a:pPr>
            <a:r>
              <a:rPr lang="es-GT" dirty="0">
                <a:solidFill>
                  <a:schemeClr val="tx1"/>
                </a:solidFill>
                <a:latin typeface="Arial" panose="020B0604020202020204" pitchFamily="34" charset="0"/>
                <a:cs typeface="Arial" panose="020B0604020202020204" pitchFamily="34" charset="0"/>
              </a:rPr>
              <a:t>Cada </a:t>
            </a:r>
            <a:r>
              <a:rPr lang="es-GT" dirty="0" err="1">
                <a:solidFill>
                  <a:schemeClr val="tx1"/>
                </a:solidFill>
                <a:latin typeface="Arial" panose="020B0604020202020204" pitchFamily="34" charset="0"/>
                <a:cs typeface="Arial" panose="020B0604020202020204" pitchFamily="34" charset="0"/>
              </a:rPr>
              <a:t>semirreacción</a:t>
            </a:r>
            <a:r>
              <a:rPr lang="es-GT" dirty="0">
                <a:solidFill>
                  <a:schemeClr val="tx1"/>
                </a:solidFill>
                <a:latin typeface="Arial" panose="020B0604020202020204" pitchFamily="34" charset="0"/>
                <a:cs typeface="Arial" panose="020B0604020202020204" pitchFamily="34" charset="0"/>
              </a:rPr>
              <a:t> se balancea de acuerdo con el número y tipo de átomos y cargas. Como estamos en medio alcalino los </a:t>
            </a:r>
            <a:r>
              <a:rPr lang="es-GT" dirty="0">
                <a:solidFill>
                  <a:schemeClr val="tx1"/>
                </a:solidFill>
                <a:latin typeface="Arial" panose="020B0604020202020204" pitchFamily="34" charset="0"/>
                <a:cs typeface="Arial" panose="020B0604020202020204" pitchFamily="34" charset="0"/>
                <a:hlinkClick r:id="rId2" tooltip="Hidróxido"/>
              </a:rPr>
              <a:t>OH</a:t>
            </a:r>
            <a:r>
              <a:rPr lang="es-GT" baseline="30000" dirty="0">
                <a:solidFill>
                  <a:schemeClr val="tx1"/>
                </a:solidFill>
                <a:latin typeface="Arial" panose="020B0604020202020204" pitchFamily="34" charset="0"/>
                <a:cs typeface="Arial" panose="020B0604020202020204" pitchFamily="34" charset="0"/>
                <a:hlinkClick r:id="rId2" tooltip="Hidróxido"/>
              </a:rPr>
              <a:t>−</a:t>
            </a:r>
            <a:r>
              <a:rPr lang="es-GT" dirty="0">
                <a:solidFill>
                  <a:schemeClr val="tx1"/>
                </a:solidFill>
                <a:latin typeface="Arial" panose="020B0604020202020204" pitchFamily="34" charset="0"/>
                <a:cs typeface="Arial" panose="020B0604020202020204" pitchFamily="34" charset="0"/>
              </a:rPr>
              <a:t> se agregan para balancear los átomos de </a:t>
            </a:r>
            <a:r>
              <a:rPr lang="es-GT" dirty="0">
                <a:solidFill>
                  <a:schemeClr val="tx1"/>
                </a:solidFill>
                <a:latin typeface="Arial" panose="020B0604020202020204" pitchFamily="34" charset="0"/>
                <a:cs typeface="Arial" panose="020B0604020202020204" pitchFamily="34" charset="0"/>
                <a:hlinkClick r:id="rId3" tooltip="Hidrógeno"/>
              </a:rPr>
              <a:t>H</a:t>
            </a:r>
            <a:r>
              <a:rPr lang="es-GT" dirty="0">
                <a:solidFill>
                  <a:schemeClr val="tx1"/>
                </a:solidFill>
                <a:latin typeface="Arial" panose="020B0604020202020204" pitchFamily="34" charset="0"/>
                <a:cs typeface="Arial" panose="020B0604020202020204" pitchFamily="34" charset="0"/>
              </a:rPr>
              <a:t> y normalmente se agrega la mitad de moléculas de </a:t>
            </a:r>
            <a:r>
              <a:rPr lang="es-GT" dirty="0">
                <a:solidFill>
                  <a:schemeClr val="tx1"/>
                </a:solidFill>
                <a:latin typeface="Arial" panose="020B0604020202020204" pitchFamily="34" charset="0"/>
                <a:cs typeface="Arial" panose="020B0604020202020204" pitchFamily="34" charset="0"/>
                <a:hlinkClick r:id="rId4" tooltip="Agua"/>
              </a:rPr>
              <a:t>H</a:t>
            </a:r>
            <a:r>
              <a:rPr lang="es-GT" baseline="-25000" dirty="0">
                <a:solidFill>
                  <a:schemeClr val="tx1"/>
                </a:solidFill>
                <a:latin typeface="Arial" panose="020B0604020202020204" pitchFamily="34" charset="0"/>
                <a:cs typeface="Arial" panose="020B0604020202020204" pitchFamily="34" charset="0"/>
                <a:hlinkClick r:id="rId4" tooltip="Agua"/>
              </a:rPr>
              <a:t>2</a:t>
            </a:r>
            <a:r>
              <a:rPr lang="es-GT" dirty="0">
                <a:solidFill>
                  <a:schemeClr val="tx1"/>
                </a:solidFill>
                <a:latin typeface="Arial" panose="020B0604020202020204" pitchFamily="34" charset="0"/>
                <a:cs typeface="Arial" panose="020B0604020202020204" pitchFamily="34" charset="0"/>
                <a:hlinkClick r:id="rId4" tooltip="Agua"/>
              </a:rPr>
              <a:t>O</a:t>
            </a:r>
            <a:r>
              <a:rPr lang="es-GT" dirty="0">
                <a:solidFill>
                  <a:schemeClr val="tx1"/>
                </a:solidFill>
                <a:latin typeface="Arial" panose="020B0604020202020204" pitchFamily="34" charset="0"/>
                <a:cs typeface="Arial" panose="020B0604020202020204" pitchFamily="34" charset="0"/>
              </a:rPr>
              <a:t> del otro lado de la </a:t>
            </a:r>
            <a:r>
              <a:rPr lang="es-GT" dirty="0" err="1">
                <a:solidFill>
                  <a:schemeClr val="tx1"/>
                </a:solidFill>
                <a:latin typeface="Arial" panose="020B0604020202020204" pitchFamily="34" charset="0"/>
                <a:cs typeface="Arial" panose="020B0604020202020204" pitchFamily="34" charset="0"/>
              </a:rPr>
              <a:t>semirreacción</a:t>
            </a:r>
            <a:r>
              <a:rPr lang="es-GT" dirty="0">
                <a:solidFill>
                  <a:schemeClr val="tx1"/>
                </a:solidFill>
                <a:latin typeface="Arial" panose="020B0604020202020204" pitchFamily="34" charset="0"/>
                <a:cs typeface="Arial" panose="020B0604020202020204" pitchFamily="34" charset="0"/>
              </a:rPr>
              <a:t> para balancear los átomos de </a:t>
            </a:r>
            <a:r>
              <a:rPr lang="es-GT" dirty="0">
                <a:solidFill>
                  <a:schemeClr val="tx1"/>
                </a:solidFill>
                <a:latin typeface="Arial" panose="020B0604020202020204" pitchFamily="34" charset="0"/>
                <a:cs typeface="Arial" panose="020B0604020202020204" pitchFamily="34" charset="0"/>
                <a:hlinkClick r:id="rId5" tooltip="Oxígeno"/>
              </a:rPr>
              <a:t>O</a:t>
            </a:r>
            <a:r>
              <a:rPr lang="es-GT" dirty="0">
                <a:solidFill>
                  <a:schemeClr val="tx1"/>
                </a:solidFill>
                <a:latin typeface="Arial" panose="020B0604020202020204" pitchFamily="34" charset="0"/>
                <a:cs typeface="Arial" panose="020B0604020202020204" pitchFamily="34" charset="0"/>
              </a:rPr>
              <a:t>.</a:t>
            </a:r>
          </a:p>
          <a:p>
            <a:pPr>
              <a:buFontTx/>
              <a:buChar char="-"/>
            </a:pPr>
            <a:r>
              <a:rPr lang="es-GT" dirty="0">
                <a:solidFill>
                  <a:schemeClr val="tx1"/>
                </a:solidFill>
                <a:latin typeface="Arial" panose="020B0604020202020204" pitchFamily="34" charset="0"/>
                <a:cs typeface="Arial" panose="020B0604020202020204" pitchFamily="34" charset="0"/>
              </a:rPr>
              <a:t>Reducción:</a:t>
            </a:r>
          </a:p>
          <a:p>
            <a:pPr>
              <a:buFontTx/>
              <a:buChar char="-"/>
            </a:pPr>
            <a:r>
              <a:rPr lang="es-GT" dirty="0">
                <a:solidFill>
                  <a:schemeClr val="tx1"/>
                </a:solidFill>
                <a:latin typeface="Arial" panose="020B0604020202020204" pitchFamily="34" charset="0"/>
                <a:cs typeface="Arial" panose="020B0604020202020204" pitchFamily="34" charset="0"/>
              </a:rPr>
              <a:t>Oxidación:</a:t>
            </a:r>
          </a:p>
          <a:p>
            <a:pPr>
              <a:buFont typeface="Arial" panose="020B0604020202020204" pitchFamily="34" charset="0"/>
              <a:buChar char="•"/>
            </a:pPr>
            <a:r>
              <a:rPr lang="es-GT" dirty="0">
                <a:solidFill>
                  <a:schemeClr val="tx1"/>
                </a:solidFill>
                <a:latin typeface="Arial" panose="020B0604020202020204" pitchFamily="34" charset="0"/>
                <a:cs typeface="Arial" panose="020B0604020202020204" pitchFamily="34" charset="0"/>
              </a:rPr>
              <a:t>Finalmente se multiplica cada </a:t>
            </a:r>
            <a:r>
              <a:rPr lang="es-GT" dirty="0" err="1">
                <a:solidFill>
                  <a:schemeClr val="tx1"/>
                </a:solidFill>
                <a:latin typeface="Arial" panose="020B0604020202020204" pitchFamily="34" charset="0"/>
                <a:cs typeface="Arial" panose="020B0604020202020204" pitchFamily="34" charset="0"/>
              </a:rPr>
              <a:t>semirreacción</a:t>
            </a:r>
            <a:r>
              <a:rPr lang="es-GT" dirty="0">
                <a:solidFill>
                  <a:schemeClr val="tx1"/>
                </a:solidFill>
                <a:latin typeface="Arial" panose="020B0604020202020204" pitchFamily="34" charset="0"/>
                <a:cs typeface="Arial" panose="020B0604020202020204" pitchFamily="34" charset="0"/>
              </a:rPr>
              <a:t> por un factor para que se cancelen los electrones cuando se sumen ambas semirreacciones.</a:t>
            </a:r>
          </a:p>
          <a:p>
            <a:pPr>
              <a:buFontTx/>
              <a:buChar char="-"/>
            </a:pPr>
            <a:r>
              <a:rPr lang="es-GT" dirty="0">
                <a:solidFill>
                  <a:schemeClr val="tx1"/>
                </a:solidFill>
                <a:latin typeface="Arial" panose="020B0604020202020204" pitchFamily="34" charset="0"/>
                <a:cs typeface="Arial" panose="020B0604020202020204" pitchFamily="34" charset="0"/>
              </a:rPr>
              <a:t>Reducción:</a:t>
            </a:r>
          </a:p>
          <a:p>
            <a:pPr>
              <a:buFontTx/>
              <a:buChar char="-"/>
            </a:pPr>
            <a:r>
              <a:rPr lang="es-GT" dirty="0">
                <a:solidFill>
                  <a:schemeClr val="tx1"/>
                </a:solidFill>
                <a:latin typeface="Arial" panose="020B0604020202020204" pitchFamily="34" charset="0"/>
                <a:cs typeface="Arial" panose="020B0604020202020204" pitchFamily="34" charset="0"/>
              </a:rPr>
              <a:t>Oxidación: </a:t>
            </a:r>
          </a:p>
          <a:p>
            <a:pPr marL="0" indent="0">
              <a:buNone/>
            </a:pPr>
            <a:r>
              <a:rPr lang="es-GT" dirty="0">
                <a:solidFill>
                  <a:schemeClr val="tx1"/>
                </a:solidFill>
                <a:latin typeface="Arial" panose="020B0604020202020204" pitchFamily="34" charset="0"/>
                <a:cs typeface="Arial" panose="020B0604020202020204" pitchFamily="34" charset="0"/>
              </a:rPr>
              <a:t>Ecuación balanceada:</a:t>
            </a:r>
          </a:p>
          <a:p>
            <a:pPr>
              <a:buFont typeface="Arial" panose="020B0604020202020204" pitchFamily="34" charset="0"/>
              <a:buChar char="•"/>
            </a:pPr>
            <a:r>
              <a:rPr lang="es-GT" dirty="0">
                <a:solidFill>
                  <a:schemeClr val="tx1"/>
                </a:solidFill>
                <a:latin typeface="Arial" panose="020B0604020202020204" pitchFamily="34" charset="0"/>
                <a:cs typeface="Arial" panose="020B0604020202020204" pitchFamily="34" charset="0"/>
              </a:rPr>
              <a:t>Reacción balanceada:</a:t>
            </a:r>
          </a:p>
          <a:p>
            <a:pPr>
              <a:buFont typeface="Arial" panose="020B0604020202020204" pitchFamily="34" charset="0"/>
              <a:buChar char="•"/>
            </a:pPr>
            <a:r>
              <a:rPr lang="es-GT" dirty="0">
                <a:latin typeface="Arial" panose="020B0604020202020204" pitchFamily="34" charset="0"/>
                <a:cs typeface="Arial" panose="020B0604020202020204" pitchFamily="34" charset="0"/>
              </a:rPr>
              <a:t>En este caso se agregaron </a:t>
            </a:r>
            <a:r>
              <a:rPr lang="es-GT" dirty="0" err="1">
                <a:latin typeface="Arial" panose="020B0604020202020204" pitchFamily="34" charset="0"/>
                <a:cs typeface="Arial" panose="020B0604020202020204" pitchFamily="34" charset="0"/>
              </a:rPr>
              <a:t>contraiones</a:t>
            </a:r>
            <a:r>
              <a:rPr lang="es-GT" dirty="0">
                <a:latin typeface="Arial" panose="020B0604020202020204" pitchFamily="34" charset="0"/>
                <a:cs typeface="Arial" panose="020B0604020202020204" pitchFamily="34" charset="0"/>
              </a:rPr>
              <a:t> para terminar de balancear la ecuación (los cationes K</a:t>
            </a:r>
            <a:r>
              <a:rPr lang="es-GT" baseline="30000" dirty="0">
                <a:latin typeface="Arial" panose="020B0604020202020204" pitchFamily="34" charset="0"/>
                <a:cs typeface="Arial" panose="020B0604020202020204" pitchFamily="34" charset="0"/>
              </a:rPr>
              <a:t>+</a:t>
            </a:r>
            <a:r>
              <a:rPr lang="es-GT" dirty="0">
                <a:latin typeface="Arial" panose="020B0604020202020204" pitchFamily="34" charset="0"/>
                <a:cs typeface="Arial" panose="020B0604020202020204" pitchFamily="34" charset="0"/>
              </a:rPr>
              <a:t> y </a:t>
            </a:r>
            <a:r>
              <a:rPr lang="es-GT" dirty="0" err="1">
                <a:latin typeface="Arial" panose="020B0604020202020204" pitchFamily="34" charset="0"/>
                <a:cs typeface="Arial" panose="020B0604020202020204" pitchFamily="34" charset="0"/>
              </a:rPr>
              <a:t>Na</a:t>
            </a:r>
            <a:r>
              <a:rPr lang="es-GT" baseline="30000" dirty="0">
                <a:latin typeface="Arial" panose="020B0604020202020204" pitchFamily="34" charset="0"/>
                <a:cs typeface="Arial" panose="020B0604020202020204" pitchFamily="34" charset="0"/>
              </a:rPr>
              <a:t>+</a:t>
            </a:r>
            <a:r>
              <a:rPr lang="es-GT" dirty="0">
                <a:latin typeface="Arial" panose="020B0604020202020204" pitchFamily="34" charset="0"/>
                <a:cs typeface="Arial" panose="020B0604020202020204" pitchFamily="34" charset="0"/>
              </a:rPr>
              <a:t>)</a:t>
            </a:r>
          </a:p>
          <a:p>
            <a:pPr>
              <a:buFont typeface="Arial" panose="020B0604020202020204" pitchFamily="34" charset="0"/>
              <a:buChar char="•"/>
            </a:pPr>
            <a:endParaRPr lang="es-GT" dirty="0">
              <a:solidFill>
                <a:schemeClr val="tx1"/>
              </a:solidFill>
              <a:latin typeface="Arial" panose="020B0604020202020204" pitchFamily="34" charset="0"/>
              <a:cs typeface="Arial" panose="020B0604020202020204" pitchFamily="34" charset="0"/>
            </a:endParaRPr>
          </a:p>
          <a:p>
            <a:pPr marL="0" indent="0">
              <a:buNone/>
            </a:pPr>
            <a:endParaRPr lang="es-GT" dirty="0">
              <a:solidFill>
                <a:schemeClr val="tx1"/>
              </a:solidFill>
              <a:latin typeface="Arial" panose="020B0604020202020204" pitchFamily="34" charset="0"/>
              <a:cs typeface="Arial" panose="020B0604020202020204" pitchFamily="34" charset="0"/>
            </a:endParaRPr>
          </a:p>
          <a:p>
            <a:pPr>
              <a:buFontTx/>
              <a:buChar char="-"/>
            </a:pPr>
            <a:endParaRPr lang="es-GT" dirty="0">
              <a:solidFill>
                <a:schemeClr val="tx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6"/>
          <a:stretch>
            <a:fillRect/>
          </a:stretch>
        </p:blipFill>
        <p:spPr>
          <a:xfrm>
            <a:off x="3950592" y="703978"/>
            <a:ext cx="1504916" cy="234779"/>
          </a:xfrm>
          <a:prstGeom prst="rect">
            <a:avLst/>
          </a:prstGeom>
        </p:spPr>
      </p:pic>
      <p:pic>
        <p:nvPicPr>
          <p:cNvPr id="5" name="Imagen 4"/>
          <p:cNvPicPr>
            <a:picLocks noChangeAspect="1"/>
          </p:cNvPicPr>
          <p:nvPr/>
        </p:nvPicPr>
        <p:blipFill>
          <a:blip r:embed="rId7"/>
          <a:stretch>
            <a:fillRect/>
          </a:stretch>
        </p:blipFill>
        <p:spPr>
          <a:xfrm>
            <a:off x="4006197" y="1102178"/>
            <a:ext cx="1393706" cy="296809"/>
          </a:xfrm>
          <a:prstGeom prst="rect">
            <a:avLst/>
          </a:prstGeom>
        </p:spPr>
      </p:pic>
      <p:pic>
        <p:nvPicPr>
          <p:cNvPr id="6" name="Imagen 5"/>
          <p:cNvPicPr>
            <a:picLocks noChangeAspect="1"/>
          </p:cNvPicPr>
          <p:nvPr/>
        </p:nvPicPr>
        <p:blipFill>
          <a:blip r:embed="rId8"/>
          <a:stretch>
            <a:fillRect/>
          </a:stretch>
        </p:blipFill>
        <p:spPr>
          <a:xfrm>
            <a:off x="3875468" y="2579673"/>
            <a:ext cx="3711777" cy="265127"/>
          </a:xfrm>
          <a:prstGeom prst="rect">
            <a:avLst/>
          </a:prstGeom>
        </p:spPr>
      </p:pic>
      <p:pic>
        <p:nvPicPr>
          <p:cNvPr id="7" name="Imagen 6"/>
          <p:cNvPicPr>
            <a:picLocks noChangeAspect="1"/>
          </p:cNvPicPr>
          <p:nvPr/>
        </p:nvPicPr>
        <p:blipFill>
          <a:blip r:embed="rId9"/>
          <a:stretch>
            <a:fillRect/>
          </a:stretch>
        </p:blipFill>
        <p:spPr>
          <a:xfrm>
            <a:off x="3875468" y="3008221"/>
            <a:ext cx="3376232" cy="208713"/>
          </a:xfrm>
          <a:prstGeom prst="rect">
            <a:avLst/>
          </a:prstGeom>
        </p:spPr>
      </p:pic>
      <p:pic>
        <p:nvPicPr>
          <p:cNvPr id="8" name="Imagen 7"/>
          <p:cNvPicPr>
            <a:picLocks noChangeAspect="1"/>
          </p:cNvPicPr>
          <p:nvPr/>
        </p:nvPicPr>
        <p:blipFill>
          <a:blip r:embed="rId10"/>
          <a:stretch>
            <a:fillRect/>
          </a:stretch>
        </p:blipFill>
        <p:spPr>
          <a:xfrm>
            <a:off x="3875468" y="4217614"/>
            <a:ext cx="3826551" cy="268102"/>
          </a:xfrm>
          <a:prstGeom prst="rect">
            <a:avLst/>
          </a:prstGeom>
        </p:spPr>
      </p:pic>
      <p:pic>
        <p:nvPicPr>
          <p:cNvPr id="9" name="Imagen 8"/>
          <p:cNvPicPr>
            <a:picLocks noChangeAspect="1"/>
          </p:cNvPicPr>
          <p:nvPr/>
        </p:nvPicPr>
        <p:blipFill>
          <a:blip r:embed="rId11"/>
          <a:stretch>
            <a:fillRect/>
          </a:stretch>
        </p:blipFill>
        <p:spPr>
          <a:xfrm>
            <a:off x="3875468" y="4589747"/>
            <a:ext cx="3287332" cy="255435"/>
          </a:xfrm>
          <a:prstGeom prst="rect">
            <a:avLst/>
          </a:prstGeom>
        </p:spPr>
      </p:pic>
      <p:pic>
        <p:nvPicPr>
          <p:cNvPr id="10" name="Imagen 9"/>
          <p:cNvPicPr>
            <a:picLocks noChangeAspect="1"/>
          </p:cNvPicPr>
          <p:nvPr/>
        </p:nvPicPr>
        <p:blipFill>
          <a:blip r:embed="rId12"/>
          <a:stretch>
            <a:fillRect/>
          </a:stretch>
        </p:blipFill>
        <p:spPr>
          <a:xfrm>
            <a:off x="4967433" y="5386432"/>
            <a:ext cx="6040163" cy="331149"/>
          </a:xfrm>
          <a:prstGeom prst="rect">
            <a:avLst/>
          </a:prstGeom>
        </p:spPr>
      </p:pic>
    </p:spTree>
    <p:extLst>
      <p:ext uri="{BB962C8B-B14F-4D97-AF65-F5344CB8AC3E}">
        <p14:creationId xmlns:p14="http://schemas.microsoft.com/office/powerpoint/2010/main" val="8919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COMPORTAMIENTO DE LOS GASES</a:t>
            </a:r>
          </a:p>
        </p:txBody>
      </p:sp>
      <p:sp>
        <p:nvSpPr>
          <p:cNvPr id="3" name="Marcador de contenido 2"/>
          <p:cNvSpPr>
            <a:spLocks noGrp="1"/>
          </p:cNvSpPr>
          <p:nvPr>
            <p:ph idx="1"/>
          </p:nvPr>
        </p:nvSpPr>
        <p:spPr/>
        <p:txBody>
          <a:bodyPr>
            <a:normAutofit fontScale="85000" lnSpcReduction="10000"/>
          </a:bodyPr>
          <a:lstStyle/>
          <a:p>
            <a:r>
              <a:rPr lang="es-GT" sz="2400" dirty="0">
                <a:latin typeface="Arial" panose="020B0604020202020204" pitchFamily="34" charset="0"/>
                <a:cs typeface="Arial" panose="020B0604020202020204" pitchFamily="34" charset="0"/>
              </a:rPr>
              <a:t>Un gas tiende a ser activo químicamente debido a que su superficie molecular es también grande, es decir, al estar sus partículas en continuo movimiento chocando unas con otras, esto hace más fácil el contacto entre una sustancia y otra, aumentando la velocidad de reacción en comparación con los líquidos o los sólidos.</a:t>
            </a:r>
          </a:p>
          <a:p>
            <a:pPr marL="0" indent="0">
              <a:buNone/>
            </a:pPr>
            <a:endParaRPr lang="es-GT" sz="2400" dirty="0">
              <a:latin typeface="Arial" panose="020B0604020202020204" pitchFamily="34" charset="0"/>
              <a:cs typeface="Arial" panose="020B0604020202020204" pitchFamily="34" charset="0"/>
            </a:endParaRPr>
          </a:p>
          <a:p>
            <a:r>
              <a:rPr lang="es-GT" sz="2400" dirty="0">
                <a:latin typeface="Arial" panose="020B0604020202020204" pitchFamily="34" charset="0"/>
                <a:cs typeface="Arial" panose="020B0604020202020204" pitchFamily="34" charset="0"/>
              </a:rPr>
              <a:t>Para el comportamiento térmico de partículas de la materia existen cuatro cantidades medibles que son de gran interés: presión, volumen, temperatura y masa de la muestra del material (o mejor aún cantidad de sustancia, medida en moles) Cualquier gas se considera como un fluido, porque tiene las propiedades que le permiten comportarse como tal.</a:t>
            </a:r>
          </a:p>
          <a:p>
            <a:endParaRPr lang="es-GT" dirty="0"/>
          </a:p>
        </p:txBody>
      </p:sp>
    </p:spTree>
    <p:extLst>
      <p:ext uri="{BB962C8B-B14F-4D97-AF65-F5344CB8AC3E}">
        <p14:creationId xmlns:p14="http://schemas.microsoft.com/office/powerpoint/2010/main" val="89154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1638300" y="482281"/>
            <a:ext cx="8915399" cy="944113"/>
          </a:xfrm>
        </p:spPr>
        <p:txBody>
          <a:bodyPr>
            <a:normAutofit/>
          </a:bodyPr>
          <a:lstStyle/>
          <a:p>
            <a:pPr algn="ctr"/>
            <a:r>
              <a:rPr lang="es-MX" sz="4800" b="1" u="sng" dirty="0">
                <a:latin typeface="Times New Roman" panose="02020603050405020304" pitchFamily="18" charset="0"/>
                <a:cs typeface="Times New Roman" panose="02020603050405020304" pitchFamily="18" charset="0"/>
              </a:rPr>
              <a:t>GASES CONTAMINANTES</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186609" y="1669775"/>
            <a:ext cx="9104243" cy="4233888"/>
          </a:xfrm>
        </p:spPr>
        <p:txBody>
          <a:bodyPr>
            <a:normAutofit fontScale="92500" lnSpcReduction="10000"/>
          </a:bodyPr>
          <a:lstStyle/>
          <a:p>
            <a:pPr algn="just"/>
            <a:r>
              <a:rPr lang="es-MX" dirty="0">
                <a:solidFill>
                  <a:schemeClr val="tx1"/>
                </a:solidFill>
                <a:latin typeface="Times New Roman" panose="02020603050405020304" pitchFamily="18" charset="0"/>
                <a:cs typeface="Times New Roman" panose="02020603050405020304" pitchFamily="18" charset="0"/>
              </a:rPr>
              <a:t>Los gases contaminantes son residuos que se producen en estado gaseoso. Algunos de ellos son tóxicos para los humanos según sus concentraciones y muy contaminantes para los suelos y el agua. En el caso de los gases de efecto invernadero, estos modifican la química atmosférica y producen el calentamiento global.</a:t>
            </a:r>
          </a:p>
          <a:p>
            <a:pPr algn="just"/>
            <a:r>
              <a:rPr lang="es-MX" dirty="0">
                <a:solidFill>
                  <a:schemeClr val="tx1"/>
                </a:solidFill>
                <a:latin typeface="Times New Roman" panose="02020603050405020304" pitchFamily="18" charset="0"/>
                <a:cs typeface="Times New Roman" panose="02020603050405020304" pitchFamily="18" charset="0"/>
              </a:rPr>
              <a:t>Las principales fuentes de contaminación atmosférica son los procesos industriales, la transformación de energía, la gestión de los residuos, la agricultura, silvicultura y otros usos de la tierra. Estas actividades son responsables de la emisión de:</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Monóxido de carbono (CO).</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Dióxido de azufre (SO2).</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Material particulado (PM).</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Óxidos de nitrógeno (NOx)</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Dióxido de carbono (CO2)</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Metano (CH4)</a:t>
            </a:r>
          </a:p>
        </p:txBody>
      </p:sp>
    </p:spTree>
    <p:extLst>
      <p:ext uri="{BB962C8B-B14F-4D97-AF65-F5344CB8AC3E}">
        <p14:creationId xmlns:p14="http://schemas.microsoft.com/office/powerpoint/2010/main" val="163376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3733006" y="331304"/>
            <a:ext cx="4725987" cy="993943"/>
          </a:xfrm>
        </p:spPr>
        <p:txBody>
          <a:bodyPr>
            <a:normAutofit/>
          </a:bodyPr>
          <a:lstStyle/>
          <a:p>
            <a:r>
              <a:rPr lang="es-MX" sz="4800" b="1" u="sng" dirty="0">
                <a:latin typeface="Times New Roman" panose="02020603050405020304" pitchFamily="18" charset="0"/>
                <a:cs typeface="Times New Roman" panose="02020603050405020304" pitchFamily="18" charset="0"/>
              </a:rPr>
              <a:t>LLUVIA ÁCIDA</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204899" y="1649865"/>
            <a:ext cx="8915399" cy="2213113"/>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La lluvia ácida es un tipo de polución generada en la atmósfera a partir de una reacción química entre varios gases. En concreto, cuando el dióxido de azufre (SO2) y los óxidos de nitrógeno (</a:t>
            </a:r>
            <a:r>
              <a:rPr lang="es-MX" sz="1700" dirty="0" err="1">
                <a:solidFill>
                  <a:schemeClr val="tx1"/>
                </a:solidFill>
                <a:latin typeface="Times New Roman" panose="02020603050405020304" pitchFamily="18" charset="0"/>
                <a:cs typeface="Times New Roman" panose="02020603050405020304" pitchFamily="18" charset="0"/>
              </a:rPr>
              <a:t>NOx</a:t>
            </a:r>
            <a:r>
              <a:rPr lang="es-MX" sz="1700" dirty="0">
                <a:solidFill>
                  <a:schemeClr val="tx1"/>
                </a:solidFill>
                <a:latin typeface="Times New Roman" panose="02020603050405020304" pitchFamily="18" charset="0"/>
                <a:cs typeface="Times New Roman" panose="02020603050405020304" pitchFamily="18" charset="0"/>
              </a:rPr>
              <a:t>) reaccionan con el oxígeno se disuelven en el agua de lluvia, formando los ácidos sulfúrico y nítrico, y contaminando el entorno al que llegan. </a:t>
            </a:r>
          </a:p>
          <a:p>
            <a:pPr algn="just"/>
            <a:r>
              <a:rPr lang="es-MX" sz="1700" dirty="0">
                <a:solidFill>
                  <a:schemeClr val="tx1"/>
                </a:solidFill>
                <a:latin typeface="Times New Roman" panose="02020603050405020304" pitchFamily="18" charset="0"/>
                <a:cs typeface="Times New Roman" panose="02020603050405020304" pitchFamily="18" charset="0"/>
              </a:rPr>
              <a:t>El viento puede provocar que estos corrosivos elementos recorran miles de kilómetros desde el lugar que se originaron, y además de caer con lluvia, también pueden hacerlo con rocío, granizo, nieve o niebla, e incluso en forma de gases y partículas ácidas.</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B17EA42-2109-9BA5-F67F-71FA7F91BE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899" y="3856292"/>
            <a:ext cx="3560539" cy="2670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B6175D-5AB3-0F30-55B5-CF94CCD732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526"/>
          <a:stretch/>
        </p:blipFill>
        <p:spPr bwMode="auto">
          <a:xfrm>
            <a:off x="8297381" y="3856292"/>
            <a:ext cx="2822917" cy="267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61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589212" y="523518"/>
            <a:ext cx="8915399" cy="1557103"/>
          </a:xfrm>
        </p:spPr>
        <p:txBody>
          <a:bodyPr/>
          <a:lstStyle/>
          <a:p>
            <a:pPr algn="ctr"/>
            <a:r>
              <a:rPr lang="es-MX" sz="4300" b="1" u="sng" dirty="0">
                <a:latin typeface="Times New Roman" panose="02020603050405020304" pitchFamily="18" charset="0"/>
                <a:cs typeface="Times New Roman" panose="02020603050405020304" pitchFamily="18" charset="0"/>
              </a:rPr>
              <a:t>CONSECUENCIAS DE LA LLUVIA ÁCIDA</a:t>
            </a:r>
            <a:endParaRPr lang="es-GT" sz="43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589213" y="2305879"/>
            <a:ext cx="8915399" cy="2597425"/>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Una vez que hemos aclarado qué es la lluvia ácida, vamos a revisar cuáles son los diferentes efectos negativos de esta sobre el medio ambiente y la economía. Al volverse más ácida el agua, la vida animal y vegetal de ecosistemas acuáticos se ve afectada, hasta el punto de que puede provocar su desaparición.</a:t>
            </a:r>
          </a:p>
          <a:p>
            <a:pPr algn="just"/>
            <a:r>
              <a:rPr lang="es-MX" sz="1700" dirty="0">
                <a:solidFill>
                  <a:schemeClr val="tx1"/>
                </a:solidFill>
                <a:latin typeface="Times New Roman" panose="02020603050405020304" pitchFamily="18" charset="0"/>
                <a:cs typeface="Times New Roman" panose="02020603050405020304" pitchFamily="18" charset="0"/>
              </a:rPr>
              <a:t>Los contaminantes que causan la lluvia ácida pueden tomar parte en otros problemas ambientales. El exceso de nitrógeno en el agua provoca eutrofización, un crecimiento excesivo de algas y otras plantas verdes que hace disminuir el oxígeno de ríos y mares, y por tanto, reducir su biodiversidad. Los </a:t>
            </a:r>
            <a:r>
              <a:rPr lang="es-MX" sz="1700" dirty="0" err="1">
                <a:solidFill>
                  <a:schemeClr val="tx1"/>
                </a:solidFill>
                <a:latin typeface="Times New Roman" panose="02020603050405020304" pitchFamily="18" charset="0"/>
                <a:cs typeface="Times New Roman" panose="02020603050405020304" pitchFamily="18" charset="0"/>
              </a:rPr>
              <a:t>NOx</a:t>
            </a:r>
            <a:r>
              <a:rPr lang="es-MX" sz="1700" dirty="0">
                <a:solidFill>
                  <a:schemeClr val="tx1"/>
                </a:solidFill>
                <a:latin typeface="Times New Roman" panose="02020603050405020304" pitchFamily="18" charset="0"/>
                <a:cs typeface="Times New Roman" panose="02020603050405020304" pitchFamily="18" charset="0"/>
              </a:rPr>
              <a:t> pueden reaccionar con diversos compuestos orgánicos volátiles, especialmente en lugares soleados, formando ozono troposférico, un gas nocivo para el medio ambiente y la salud. </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1282E879-7D2A-1167-E3DE-76AF0B79C269}"/>
              </a:ext>
            </a:extLst>
          </p:cNvPr>
          <p:cNvPicPr>
            <a:picLocks noChangeAspect="1"/>
          </p:cNvPicPr>
          <p:nvPr/>
        </p:nvPicPr>
        <p:blipFill>
          <a:blip r:embed="rId2"/>
          <a:stretch>
            <a:fillRect/>
          </a:stretch>
        </p:blipFill>
        <p:spPr>
          <a:xfrm>
            <a:off x="5891384" y="4903304"/>
            <a:ext cx="2311053" cy="1729438"/>
          </a:xfrm>
          <a:prstGeom prst="rect">
            <a:avLst/>
          </a:prstGeom>
        </p:spPr>
      </p:pic>
    </p:spTree>
    <p:extLst>
      <p:ext uri="{BB962C8B-B14F-4D97-AF65-F5344CB8AC3E}">
        <p14:creationId xmlns:p14="http://schemas.microsoft.com/office/powerpoint/2010/main" val="314558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116241" y="139274"/>
            <a:ext cx="7959517" cy="1126282"/>
          </a:xfrm>
        </p:spPr>
        <p:txBody>
          <a:bodyPr>
            <a:normAutofit fontScale="90000"/>
          </a:bodyPr>
          <a:lstStyle/>
          <a:p>
            <a:r>
              <a:rPr lang="es-MX" sz="4800" b="1" u="sng" dirty="0">
                <a:latin typeface="Times New Roman" panose="02020603050405020304" pitchFamily="18" charset="0"/>
                <a:cs typeface="Times New Roman" panose="02020603050405020304" pitchFamily="18" charset="0"/>
              </a:rPr>
              <a:t>CÚALES SON LAS CAUSAS</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116241" y="1643271"/>
            <a:ext cx="9388371" cy="1785729"/>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Si bien estos gases contaminantes se pueden generar de forma natural, como por ejemplo a partir de un volcán, los principales responsables de este problema medioambiental a nivel mundial son las emisiones de origen humano causadas por el transporte, las centrales térmicas que queman combustibles fósiles, fundamentalmente carbón, las plantas industriales y el amoníaco del estiércol de las explotaciones ganaderas intensivas. </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B281C1D9-1C8C-FBE4-FAB4-3B9A5EF81C01}"/>
              </a:ext>
            </a:extLst>
          </p:cNvPr>
          <p:cNvPicPr>
            <a:picLocks noChangeAspect="1"/>
          </p:cNvPicPr>
          <p:nvPr/>
        </p:nvPicPr>
        <p:blipFill>
          <a:blip r:embed="rId2"/>
          <a:stretch>
            <a:fillRect/>
          </a:stretch>
        </p:blipFill>
        <p:spPr>
          <a:xfrm>
            <a:off x="5008337" y="3119077"/>
            <a:ext cx="3604177" cy="2636922"/>
          </a:xfrm>
          <a:prstGeom prst="rect">
            <a:avLst/>
          </a:prstGeom>
        </p:spPr>
      </p:pic>
    </p:spTree>
    <p:extLst>
      <p:ext uri="{BB962C8B-B14F-4D97-AF65-F5344CB8AC3E}">
        <p14:creationId xmlns:p14="http://schemas.microsoft.com/office/powerpoint/2010/main" val="2162355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1625911" y="2319129"/>
            <a:ext cx="8940178" cy="2908839"/>
          </a:xfrm>
        </p:spPr>
        <p:txBody>
          <a:bodyPr>
            <a:normAutofit/>
          </a:bodyPr>
          <a:lstStyle/>
          <a:p>
            <a:pPr algn="ctr"/>
            <a:r>
              <a:rPr lang="es-MX" b="1" u="sng" dirty="0">
                <a:latin typeface="Times New Roman" panose="02020603050405020304" pitchFamily="18" charset="0"/>
                <a:cs typeface="Times New Roman" panose="02020603050405020304" pitchFamily="18" charset="0"/>
              </a:rPr>
              <a:t>LOS 3 GASES MÁS CONTAMINANTES E IMPORTANTES</a:t>
            </a:r>
            <a:endParaRPr lang="es-GT"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942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447545" y="507091"/>
            <a:ext cx="7296909" cy="894494"/>
          </a:xfrm>
        </p:spPr>
        <p:txBody>
          <a:bodyPr/>
          <a:lstStyle/>
          <a:p>
            <a:r>
              <a:rPr lang="es-MX" sz="4300" b="1" u="sng" dirty="0">
                <a:latin typeface="Times New Roman" panose="02020603050405020304" pitchFamily="18" charset="0"/>
                <a:cs typeface="Times New Roman" panose="02020603050405020304" pitchFamily="18" charset="0"/>
              </a:rPr>
              <a:t>MONÓXIDO DE CARBONO</a:t>
            </a:r>
            <a:endParaRPr lang="es-GT" sz="43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589214" y="1603513"/>
            <a:ext cx="8277570" cy="1272209"/>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El monóxido de carbono es uno de los gases contaminantes más peligrosos. A bajas concentraciones y con un tiempo de exposición corto, puede llegar a ser mortal para los humanos. Se produce por los procesos de combustión de gas natural, gas propano, gasolina y petróleo. Incluso puede generarse a partir de madera o carbón</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Monóxido de carbono | IQAir">
            <a:extLst>
              <a:ext uri="{FF2B5EF4-FFF2-40B4-BE49-F238E27FC236}">
                <a16:creationId xmlns:a16="http://schemas.microsoft.com/office/drawing/2014/main" id="{C0D762CC-085F-2F50-EB9B-B3D437F4A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2949" y="3077650"/>
            <a:ext cx="30861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338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6896-209E-5DD6-6D38-081085B8F5C0}"/>
              </a:ext>
            </a:extLst>
          </p:cNvPr>
          <p:cNvSpPr>
            <a:spLocks noGrp="1"/>
          </p:cNvSpPr>
          <p:nvPr>
            <p:ph type="title"/>
          </p:nvPr>
        </p:nvSpPr>
        <p:spPr>
          <a:xfrm>
            <a:off x="2601801" y="503459"/>
            <a:ext cx="6988397" cy="886638"/>
          </a:xfrm>
        </p:spPr>
        <p:txBody>
          <a:bodyPr/>
          <a:lstStyle/>
          <a:p>
            <a:r>
              <a:rPr lang="es-MX" sz="4300" b="1" u="sng" dirty="0">
                <a:latin typeface="Times New Roman" panose="02020603050405020304" pitchFamily="18" charset="0"/>
                <a:cs typeface="Times New Roman" panose="02020603050405020304" pitchFamily="18" charset="0"/>
              </a:rPr>
              <a:t>DIÓXIDO DE CARBONO</a:t>
            </a:r>
            <a:endParaRPr lang="es-GT" sz="4300" b="1" u="sng"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3A6068B-0DC7-11A5-A9EB-3EB2E48E7297}"/>
              </a:ext>
            </a:extLst>
          </p:cNvPr>
          <p:cNvSpPr>
            <a:spLocks noGrp="1"/>
          </p:cNvSpPr>
          <p:nvPr>
            <p:ph idx="1"/>
          </p:nvPr>
        </p:nvSpPr>
        <p:spPr>
          <a:xfrm>
            <a:off x="2589212" y="1550504"/>
            <a:ext cx="8714892" cy="3432313"/>
          </a:xfrm>
        </p:spPr>
        <p:txBody>
          <a:bodyPr>
            <a:normAutofit lnSpcReduction="10000"/>
          </a:bodyPr>
          <a:lstStyle/>
          <a:p>
            <a:pPr marL="0" indent="0" algn="l" fontAlgn="base">
              <a:buNone/>
            </a:pPr>
            <a:r>
              <a:rPr lang="es-MX" sz="1700" dirty="0">
                <a:solidFill>
                  <a:schemeClr val="tx1"/>
                </a:solidFill>
                <a:latin typeface="Times New Roman" panose="02020603050405020304" pitchFamily="18" charset="0"/>
                <a:cs typeface="Times New Roman" panose="02020603050405020304" pitchFamily="18" charset="0"/>
              </a:rPr>
              <a:t>El dióxido de carbono es el principal gas de efecto invernadero antropogénico (a causa del hombre).</a:t>
            </a:r>
          </a:p>
          <a:p>
            <a:pPr marL="0" indent="0" algn="l" fontAlgn="base">
              <a:buNone/>
            </a:pPr>
            <a:r>
              <a:rPr lang="es-MX" sz="1700" dirty="0">
                <a:solidFill>
                  <a:schemeClr val="tx1"/>
                </a:solidFill>
                <a:latin typeface="Times New Roman" panose="02020603050405020304" pitchFamily="18" charset="0"/>
                <a:cs typeface="Times New Roman" panose="02020603050405020304" pitchFamily="18" charset="0"/>
              </a:rPr>
              <a:t>Las principales fuentes de emisiones de CO2 son el uso de combustibles fósiles para medios de transporte, industria y creación de electricidad. Algunas acciones que pueden mitigar su impacto son:</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Aplicar la eficiencia y conservación energética.</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Cambiar a combustibles alternativos como </a:t>
            </a:r>
            <a:r>
              <a:rPr lang="es-MX" sz="17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biocombustibles</a:t>
            </a:r>
            <a:r>
              <a:rPr lang="es-MX" sz="1700" dirty="0">
                <a:solidFill>
                  <a:schemeClr val="tx1"/>
                </a:solidFill>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Realizar medidas de captura y secuestro de CO2 a través de la reforestación o su reincorporación en procesos industriales.</a:t>
            </a:r>
          </a:p>
          <a:p>
            <a:pPr marL="0" indent="0">
              <a:buNone/>
            </a:pPr>
            <a:br>
              <a:rPr lang="es-MX" sz="1600" dirty="0">
                <a:effectLst/>
              </a:rPr>
            </a:br>
            <a:endParaRPr lang="es-MX" sz="1700" dirty="0">
              <a:solidFill>
                <a:schemeClr val="tx1"/>
              </a:solidFill>
              <a:latin typeface="Times New Roman" panose="02020603050405020304" pitchFamily="18" charset="0"/>
              <a:cs typeface="Times New Roman" panose="02020603050405020304" pitchFamily="18" charset="0"/>
            </a:endParaRPr>
          </a:p>
          <a:p>
            <a:endParaRPr lang="es-GT" dirty="0"/>
          </a:p>
        </p:txBody>
      </p:sp>
      <p:pic>
        <p:nvPicPr>
          <p:cNvPr id="3074" name="Picture 2" descr="co2 - dioxido de carbono">
            <a:extLst>
              <a:ext uri="{FF2B5EF4-FFF2-40B4-BE49-F238E27FC236}">
                <a16:creationId xmlns:a16="http://schemas.microsoft.com/office/drawing/2014/main" id="{15912024-A5C6-CAB5-A57B-F0F6B3FE2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99" y="4404799"/>
            <a:ext cx="4267201" cy="210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445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6896-209E-5DD6-6D38-081085B8F5C0}"/>
              </a:ext>
            </a:extLst>
          </p:cNvPr>
          <p:cNvSpPr>
            <a:spLocks noGrp="1"/>
          </p:cNvSpPr>
          <p:nvPr>
            <p:ph type="title"/>
          </p:nvPr>
        </p:nvSpPr>
        <p:spPr>
          <a:xfrm>
            <a:off x="4132427" y="523337"/>
            <a:ext cx="3927145" cy="846881"/>
          </a:xfrm>
        </p:spPr>
        <p:txBody>
          <a:bodyPr>
            <a:normAutofit fontScale="90000"/>
          </a:bodyPr>
          <a:lstStyle/>
          <a:p>
            <a:r>
              <a:rPr lang="es-MX" sz="4300" b="1" u="sng" dirty="0">
                <a:latin typeface="Times New Roman" panose="02020603050405020304" pitchFamily="18" charset="0"/>
                <a:cs typeface="Times New Roman" panose="02020603050405020304" pitchFamily="18" charset="0"/>
              </a:rPr>
              <a:t>METANO </a:t>
            </a:r>
            <a:r>
              <a:rPr lang="es-GT" sz="4300" b="1" u="sng" dirty="0">
                <a:latin typeface="Times New Roman" panose="02020603050405020304" pitchFamily="18" charset="0"/>
                <a:cs typeface="Times New Roman" panose="02020603050405020304" pitchFamily="18" charset="0"/>
              </a:rPr>
              <a:t>(CH4)</a:t>
            </a:r>
            <a:br>
              <a:rPr lang="es-GT" sz="4300" b="1" u="sng" dirty="0">
                <a:latin typeface="Times New Roman" panose="02020603050405020304" pitchFamily="18" charset="0"/>
                <a:cs typeface="Times New Roman" panose="02020603050405020304" pitchFamily="18" charset="0"/>
              </a:rPr>
            </a:br>
            <a:endParaRPr lang="es-GT" sz="4300" b="1" u="sng"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3A6068B-0DC7-11A5-A9EB-3EB2E48E7297}"/>
              </a:ext>
            </a:extLst>
          </p:cNvPr>
          <p:cNvSpPr>
            <a:spLocks noGrp="1"/>
          </p:cNvSpPr>
          <p:nvPr>
            <p:ph idx="1"/>
          </p:nvPr>
        </p:nvSpPr>
        <p:spPr>
          <a:xfrm>
            <a:off x="2589212" y="1696278"/>
            <a:ext cx="8915400" cy="1470992"/>
          </a:xfrm>
        </p:spPr>
        <p:txBody>
          <a:bodyPr/>
          <a:lstStyle/>
          <a:p>
            <a:pPr marL="0" indent="0">
              <a:buNone/>
            </a:pPr>
            <a:r>
              <a:rPr lang="es-MX" sz="1700" dirty="0">
                <a:solidFill>
                  <a:schemeClr val="tx1"/>
                </a:solidFill>
                <a:latin typeface="Times New Roman" panose="02020603050405020304" pitchFamily="18" charset="0"/>
                <a:cs typeface="Times New Roman" panose="02020603050405020304" pitchFamily="18" charset="0"/>
              </a:rPr>
              <a:t>El gas metano es uno de los gases contaminantes de más alto impacto. Tiene hasta 72 veces mayor potencial de calentamiento global que el dióxido de carbono. Sus principales fuentes de generación son las actividades agropecuarias, la generación y tratamiento de residuos sólidos, el tratamiento de aguas residuales y la producción o distribución de gas natural y petróleo.</a:t>
            </a:r>
          </a:p>
          <a:p>
            <a:pPr marL="0" indent="0">
              <a:buNone/>
            </a:pP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Gases de efecto invernadero que dañan el planeta: el metano">
            <a:extLst>
              <a:ext uri="{FF2B5EF4-FFF2-40B4-BE49-F238E27FC236}">
                <a16:creationId xmlns:a16="http://schemas.microsoft.com/office/drawing/2014/main" id="{E599982E-96B8-4C42-9F3D-9E0DD18A96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4907" y="3167270"/>
            <a:ext cx="4244009" cy="282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77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82F7A-580C-4E22-83F0-A425F0B02037}"/>
              </a:ext>
            </a:extLst>
          </p:cNvPr>
          <p:cNvSpPr>
            <a:spLocks noGrp="1"/>
          </p:cNvSpPr>
          <p:nvPr>
            <p:ph type="ctrTitle"/>
          </p:nvPr>
        </p:nvSpPr>
        <p:spPr>
          <a:xfrm>
            <a:off x="1557368" y="887136"/>
            <a:ext cx="8915399" cy="1050721"/>
          </a:xfrm>
        </p:spPr>
        <p:txBody>
          <a:bodyPr/>
          <a:lstStyle/>
          <a:p>
            <a:pPr algn="ctr"/>
            <a:r>
              <a:rPr lang="en-US" b="1" dirty="0"/>
              <a:t>Conclusion</a:t>
            </a:r>
            <a:endParaRPr lang="es-GT" b="1" dirty="0"/>
          </a:p>
        </p:txBody>
      </p:sp>
      <p:sp>
        <p:nvSpPr>
          <p:cNvPr id="3" name="Subtítulo 2">
            <a:extLst>
              <a:ext uri="{FF2B5EF4-FFF2-40B4-BE49-F238E27FC236}">
                <a16:creationId xmlns:a16="http://schemas.microsoft.com/office/drawing/2014/main" id="{CE36FDAA-B0E4-4F09-ADD9-8FCFB0E0D76F}"/>
              </a:ext>
            </a:extLst>
          </p:cNvPr>
          <p:cNvSpPr>
            <a:spLocks noGrp="1"/>
          </p:cNvSpPr>
          <p:nvPr>
            <p:ph type="subTitle" idx="1"/>
          </p:nvPr>
        </p:nvSpPr>
        <p:spPr>
          <a:xfrm>
            <a:off x="1557368" y="2571074"/>
            <a:ext cx="8915399" cy="2349070"/>
          </a:xfrm>
        </p:spPr>
        <p:txBody>
          <a:bodyPr>
            <a:normAutofit/>
          </a:bodyPr>
          <a:lstStyle/>
          <a:p>
            <a:r>
              <a:rPr lang="es-ES" dirty="0"/>
              <a:t>La contaminación del aire es motivo de preocupación ciudadana por su incidencia en la salud y en el deterioro del medio ambiente. A pesar del avance en el desarrollo normativo, nacional y autonómico de los últimos años en esta materia, siguen existiendo niveles de contaminación preocupantes, especialmente para las personas que viven en grandes ciudades, en las que se superan en ocasiones los valores límite que fija la normativa europea o recomienda la Organización Mundial de la Salud.</a:t>
            </a:r>
            <a:endParaRPr lang="es-GT" dirty="0"/>
          </a:p>
        </p:txBody>
      </p:sp>
    </p:spTree>
    <p:extLst>
      <p:ext uri="{BB962C8B-B14F-4D97-AF65-F5344CB8AC3E}">
        <p14:creationId xmlns:p14="http://schemas.microsoft.com/office/powerpoint/2010/main" val="3598549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2A904-CE6D-4B82-BF58-9E28E5518F78}"/>
              </a:ext>
            </a:extLst>
          </p:cNvPr>
          <p:cNvSpPr>
            <a:spLocks noGrp="1"/>
          </p:cNvSpPr>
          <p:nvPr>
            <p:ph type="title"/>
          </p:nvPr>
        </p:nvSpPr>
        <p:spPr>
          <a:xfrm>
            <a:off x="1640156" y="498275"/>
            <a:ext cx="8911687" cy="1280890"/>
          </a:xfrm>
        </p:spPr>
        <p:txBody>
          <a:bodyPr/>
          <a:lstStyle/>
          <a:p>
            <a:pPr algn="ctr"/>
            <a:r>
              <a:rPr lang="en-US" b="1" dirty="0"/>
              <a:t>DAÑOS AL MEDIO AMBIENTE </a:t>
            </a:r>
            <a:endParaRPr lang="es-GT" b="1" dirty="0"/>
          </a:p>
        </p:txBody>
      </p:sp>
      <p:sp>
        <p:nvSpPr>
          <p:cNvPr id="3" name="Marcador de contenido 2">
            <a:extLst>
              <a:ext uri="{FF2B5EF4-FFF2-40B4-BE49-F238E27FC236}">
                <a16:creationId xmlns:a16="http://schemas.microsoft.com/office/drawing/2014/main" id="{203A491C-25EB-4D53-AF9F-110F0AE77D8C}"/>
              </a:ext>
            </a:extLst>
          </p:cNvPr>
          <p:cNvSpPr>
            <a:spLocks noGrp="1"/>
          </p:cNvSpPr>
          <p:nvPr>
            <p:ph idx="1"/>
          </p:nvPr>
        </p:nvSpPr>
        <p:spPr>
          <a:xfrm>
            <a:off x="1230195" y="1779165"/>
            <a:ext cx="8915400" cy="4730692"/>
          </a:xfrm>
        </p:spPr>
        <p:txBody>
          <a:bodyPr/>
          <a:lstStyle/>
          <a:p>
            <a:r>
              <a:rPr lang="es-ES" dirty="0"/>
              <a:t>El aire, como bien común indispensable para el correcto desarrollo de los seres vivos y la conservación del patrimonio natural y cultural, debe cumplir con unas normas que garanticen una adecuada calidad.</a:t>
            </a:r>
          </a:p>
          <a:p>
            <a:r>
              <a:rPr lang="es-ES" dirty="0"/>
              <a:t>La contaminación atmosférica es motivo de preocupación ciudadana por su incidencia negativa en la salud humana y por el deterioro que causa en los ecosistemas. Se produce a partir de las emisiones al aire de gases y material particulado, originadas principalmente por el transporte (tráfico rodado), la industria, las instalaciones de generación de energía y las calefacciones. </a:t>
            </a:r>
          </a:p>
          <a:p>
            <a:r>
              <a:rPr lang="es-ES" dirty="0"/>
              <a:t>La lluvia ácida afecta directamente a la vegetación y al resto de seres vivos, por lo que produce importantes daños en las zonas forestales. Además, indirectamente produce una modificación muy importante de la composición del suelo, generando un empobrecimiento de ciertos nutrientes esenciales para las plantas y provocando un estrés en las mismas</a:t>
            </a:r>
            <a:endParaRPr lang="es-GT" dirty="0"/>
          </a:p>
        </p:txBody>
      </p:sp>
    </p:spTree>
    <p:extLst>
      <p:ext uri="{BB962C8B-B14F-4D97-AF65-F5344CB8AC3E}">
        <p14:creationId xmlns:p14="http://schemas.microsoft.com/office/powerpoint/2010/main" val="403136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9" y="875764"/>
            <a:ext cx="10515600" cy="5661807"/>
          </a:xfrm>
        </p:spPr>
        <p:txBody>
          <a:bodyPr/>
          <a:lstStyle/>
          <a:p>
            <a:r>
              <a:rPr lang="es-GT" sz="2400" b="1" dirty="0">
                <a:latin typeface="Arial" panose="020B0604020202020204" pitchFamily="34" charset="0"/>
                <a:cs typeface="Arial" panose="020B0604020202020204" pitchFamily="34" charset="0"/>
              </a:rPr>
              <a:t>Presión:</a:t>
            </a:r>
          </a:p>
          <a:p>
            <a:pPr marL="0" indent="0">
              <a:buNone/>
            </a:pPr>
            <a:r>
              <a:rPr lang="es-GT" sz="2400" dirty="0">
                <a:latin typeface="Arial" panose="020B0604020202020204" pitchFamily="34" charset="0"/>
                <a:cs typeface="Arial" panose="020B0604020202020204" pitchFamily="34" charset="0"/>
              </a:rPr>
              <a:t>La presión de un gas es la fuerza que ejercen sus moléculas sobre las paredes del recipiente que lo contiene. A nivel del mar, la presión atmosférica es elevada y por tanto el globo tiene un tamaño más reducido, pero si este mismo globo lo subimos a la cima de una montaña, es mucho más grande.</a:t>
            </a:r>
          </a:p>
          <a:p>
            <a:pPr marL="0" indent="0">
              <a:buNone/>
            </a:pPr>
            <a:endParaRPr lang="es-GT" sz="2400" dirty="0">
              <a:latin typeface="Arial" panose="020B0604020202020204" pitchFamily="34" charset="0"/>
              <a:cs typeface="Arial" panose="020B0604020202020204" pitchFamily="34" charset="0"/>
            </a:endParaRPr>
          </a:p>
          <a:p>
            <a:r>
              <a:rPr lang="es-GT" sz="2400" b="1" dirty="0">
                <a:latin typeface="Arial" panose="020B0604020202020204" pitchFamily="34" charset="0"/>
                <a:cs typeface="Arial" panose="020B0604020202020204" pitchFamily="34" charset="0"/>
              </a:rPr>
              <a:t>Volumen:</a:t>
            </a:r>
          </a:p>
          <a:p>
            <a:pPr marL="0" indent="0">
              <a:buNone/>
            </a:pPr>
            <a:r>
              <a:rPr lang="es-GT" sz="2400" dirty="0">
                <a:latin typeface="Arial" panose="020B0604020202020204" pitchFamily="34" charset="0"/>
                <a:cs typeface="Arial" panose="020B0604020202020204" pitchFamily="34" charset="0"/>
              </a:rPr>
              <a:t>No tienen forma ni volumen fijos. En ellos es muy característica la gran variación de volumen que experimentan al cambiar las condiciones de temperatura y presión.</a:t>
            </a:r>
            <a:endParaRPr lang="es-GT" sz="2400" b="1" dirty="0">
              <a:latin typeface="Arial" panose="020B0604020202020204" pitchFamily="34" charset="0"/>
              <a:cs typeface="Arial" panose="020B0604020202020204" pitchFamily="34" charset="0"/>
            </a:endParaRPr>
          </a:p>
          <a:p>
            <a:endParaRPr lang="es-GT" dirty="0"/>
          </a:p>
          <a:p>
            <a:endParaRPr lang="es-GT" dirty="0"/>
          </a:p>
          <a:p>
            <a:endParaRPr lang="es-GT" dirty="0"/>
          </a:p>
        </p:txBody>
      </p:sp>
    </p:spTree>
    <p:extLst>
      <p:ext uri="{BB962C8B-B14F-4D97-AF65-F5344CB8AC3E}">
        <p14:creationId xmlns:p14="http://schemas.microsoft.com/office/powerpoint/2010/main" val="544193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BIBLIOGRAFIA</a:t>
            </a:r>
          </a:p>
        </p:txBody>
      </p:sp>
      <p:sp>
        <p:nvSpPr>
          <p:cNvPr id="3" name="Marcador de contenido 2"/>
          <p:cNvSpPr>
            <a:spLocks noGrp="1"/>
          </p:cNvSpPr>
          <p:nvPr>
            <p:ph idx="1"/>
          </p:nvPr>
        </p:nvSpPr>
        <p:spPr/>
        <p:txBody>
          <a:bodyPr/>
          <a:lstStyle/>
          <a:p>
            <a:r>
              <a:rPr lang="es-GT" dirty="0">
                <a:solidFill>
                  <a:schemeClr val="tx1"/>
                </a:solidFill>
                <a:hlinkClick r:id="rId2">
                  <a:extLst>
                    <a:ext uri="{A12FA001-AC4F-418D-AE19-62706E023703}">
                      <ahyp:hlinkClr xmlns:ahyp="http://schemas.microsoft.com/office/drawing/2018/hyperlinkcolor" val="tx"/>
                    </a:ext>
                  </a:extLst>
                </a:hlinkClick>
              </a:rPr>
              <a:t>https://retoexperimenta.es/2020/que-es-la-presion-gas/#:~:text=La%20presi%C3%B3n%20de%20un%20gas%20es%20la%20fuerza%20que%20ejercen,monta%C3%B1a%2C%20es%20mucho%20m%C3%A1s%20grande</a:t>
            </a:r>
            <a:r>
              <a:rPr lang="es-GT" dirty="0">
                <a:solidFill>
                  <a:schemeClr val="tx1"/>
                </a:solidFill>
              </a:rPr>
              <a:t>.</a:t>
            </a:r>
          </a:p>
          <a:p>
            <a:r>
              <a:rPr lang="es-GT" dirty="0">
                <a:solidFill>
                  <a:schemeClr val="tx1"/>
                </a:solidFill>
                <a:hlinkClick r:id="rId3">
                  <a:extLst>
                    <a:ext uri="{A12FA001-AC4F-418D-AE19-62706E023703}">
                      <ahyp:hlinkClr xmlns:ahyp="http://schemas.microsoft.com/office/drawing/2018/hyperlinkcolor" val="tx"/>
                    </a:ext>
                  </a:extLst>
                </a:hlinkClick>
              </a:rPr>
              <a:t>https://www.equiposylaboratorio.com/portal/articulo-ampliado/que-son-los-gases-y-tipos</a:t>
            </a:r>
            <a:endParaRPr lang="es-GT" dirty="0">
              <a:solidFill>
                <a:schemeClr val="tx1"/>
              </a:solidFill>
            </a:endParaRPr>
          </a:p>
          <a:p>
            <a:r>
              <a:rPr lang="es-GT" dirty="0">
                <a:solidFill>
                  <a:schemeClr val="tx1"/>
                </a:solidFill>
                <a:hlinkClick r:id="rId4">
                  <a:extLst>
                    <a:ext uri="{A12FA001-AC4F-418D-AE19-62706E023703}">
                      <ahyp:hlinkClr xmlns:ahyp="http://schemas.microsoft.com/office/drawing/2018/hyperlinkcolor" val="tx"/>
                    </a:ext>
                  </a:extLst>
                </a:hlinkClick>
              </a:rPr>
              <a:t>https://www.educaplus.org/gases/con_temperatura.html</a:t>
            </a:r>
            <a:endParaRPr lang="es-GT" dirty="0">
              <a:solidFill>
                <a:schemeClr val="tx1"/>
              </a:solidFill>
            </a:endParaRPr>
          </a:p>
          <a:p>
            <a:endParaRPr lang="es-GT" dirty="0"/>
          </a:p>
        </p:txBody>
      </p:sp>
    </p:spTree>
    <p:extLst>
      <p:ext uri="{BB962C8B-B14F-4D97-AF65-F5344CB8AC3E}">
        <p14:creationId xmlns:p14="http://schemas.microsoft.com/office/powerpoint/2010/main" val="281720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3501" y="1337860"/>
            <a:ext cx="10515600" cy="5520140"/>
          </a:xfrm>
        </p:spPr>
        <p:txBody>
          <a:bodyPr>
            <a:normAutofit/>
          </a:bodyPr>
          <a:lstStyle/>
          <a:p>
            <a:r>
              <a:rPr lang="es-GT" sz="2400" b="1" dirty="0">
                <a:latin typeface="Arial" panose="020B0604020202020204" pitchFamily="34" charset="0"/>
                <a:cs typeface="Arial" panose="020B0604020202020204" pitchFamily="34" charset="0"/>
              </a:rPr>
              <a:t>Temperatura:</a:t>
            </a:r>
          </a:p>
          <a:p>
            <a:pPr marL="0" indent="0">
              <a:buNone/>
            </a:pPr>
            <a:r>
              <a:rPr lang="es-GT" sz="2400" dirty="0">
                <a:latin typeface="Arial" panose="020B0604020202020204" pitchFamily="34" charset="0"/>
                <a:cs typeface="Arial" panose="020B0604020202020204" pitchFamily="34" charset="0"/>
              </a:rPr>
              <a:t>Hay un estado estándar para cada temperatura. Así, si un gas está a t = 0 °C significa que sus condiciones estándar son po = 105 Pa a t = 0 °C. }</a:t>
            </a:r>
          </a:p>
          <a:p>
            <a:pPr marL="0" indent="0">
              <a:buNone/>
            </a:pPr>
            <a:endParaRPr lang="es-GT" sz="2400" dirty="0">
              <a:latin typeface="Arial" panose="020B0604020202020204" pitchFamily="34" charset="0"/>
              <a:cs typeface="Arial" panose="020B0604020202020204" pitchFamily="34" charset="0"/>
            </a:endParaRPr>
          </a:p>
          <a:p>
            <a:r>
              <a:rPr lang="es-GT" sz="2400" b="1" dirty="0">
                <a:latin typeface="Arial" panose="020B0604020202020204" pitchFamily="34" charset="0"/>
                <a:cs typeface="Arial" panose="020B0604020202020204" pitchFamily="34" charset="0"/>
              </a:rPr>
              <a:t>Masa de la muestra del material:</a:t>
            </a:r>
          </a:p>
          <a:p>
            <a:pPr marL="0" indent="0">
              <a:buNone/>
            </a:pPr>
            <a:r>
              <a:rPr lang="es-GT" sz="2400" dirty="0">
                <a:latin typeface="Arial" panose="020B0604020202020204" pitchFamily="34" charset="0"/>
                <a:cs typeface="Arial" panose="020B0604020202020204" pitchFamily="34" charset="0"/>
              </a:rPr>
              <a:t>La masa molecular de un gas puede determinarse midiendo el volumen que ocupa una determinada masa de este a una presión (P) y temperatura (T) conocida, y aplicando la ecuación de los gases perfectos como método aproximativo.</a:t>
            </a:r>
            <a:endParaRPr lang="es-GT"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45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B994E53-A345-E166-98BB-96A3A0BD94A8}"/>
              </a:ext>
            </a:extLst>
          </p:cNvPr>
          <p:cNvSpPr>
            <a:spLocks noGrp="1"/>
          </p:cNvSpPr>
          <p:nvPr>
            <p:ph idx="1"/>
          </p:nvPr>
        </p:nvSpPr>
        <p:spPr>
          <a:xfrm>
            <a:off x="2589211" y="1145219"/>
            <a:ext cx="9209211" cy="4962618"/>
          </a:xfrm>
        </p:spPr>
        <p:txBody>
          <a:bodyPr>
            <a:normAutofit fontScale="47500" lnSpcReduction="20000"/>
          </a:bodyPr>
          <a:lstStyle/>
          <a:p>
            <a:pPr rtl="0">
              <a:spcBef>
                <a:spcPts val="0"/>
              </a:spcBef>
              <a:spcAft>
                <a:spcPts val="0"/>
              </a:spcAft>
            </a:pPr>
            <a:r>
              <a:rPr lang="es-MX" sz="5900" b="1" i="0" u="none" strike="noStrike" dirty="0">
                <a:solidFill>
                  <a:srgbClr val="000000"/>
                </a:solidFill>
                <a:effectLst/>
                <a:latin typeface="Arial" panose="020B0604020202020204" pitchFamily="34" charset="0"/>
              </a:rPr>
              <a:t>¿Qué es el gas natural?</a:t>
            </a:r>
            <a:endParaRPr lang="es-MX" sz="5900" b="0" dirty="0">
              <a:effectLst/>
            </a:endParaRPr>
          </a:p>
          <a:p>
            <a:pPr indent="457200" rtl="0">
              <a:spcBef>
                <a:spcPts val="0"/>
              </a:spcBef>
              <a:spcAft>
                <a:spcPts val="0"/>
              </a:spcAft>
            </a:pPr>
            <a:r>
              <a:rPr lang="es-MX" sz="5900" b="0" i="0" u="none" strike="noStrike" dirty="0">
                <a:solidFill>
                  <a:srgbClr val="000000"/>
                </a:solidFill>
                <a:effectLst/>
                <a:latin typeface="Arial" panose="020B0604020202020204" pitchFamily="34" charset="0"/>
              </a:rPr>
              <a:t>El gas natural es una mezcla de hidrocarburos y pequeñas cantidades de compuestos no hidrocarburos en fase gaseosa o en solución con el petróleo crudo que hay en los yacimientos.</a:t>
            </a:r>
          </a:p>
          <a:p>
            <a:pPr indent="0" rtl="0">
              <a:spcBef>
                <a:spcPts val="0"/>
              </a:spcBef>
              <a:spcAft>
                <a:spcPts val="0"/>
              </a:spcAft>
              <a:buNone/>
            </a:pPr>
            <a:endParaRPr lang="es-MX" sz="5900" b="0" dirty="0">
              <a:effectLst/>
            </a:endParaRPr>
          </a:p>
          <a:p>
            <a:pPr indent="457200" rtl="0">
              <a:spcBef>
                <a:spcPts val="0"/>
              </a:spcBef>
              <a:spcAft>
                <a:spcPts val="0"/>
              </a:spcAft>
            </a:pPr>
            <a:r>
              <a:rPr lang="es-MX" sz="5900" b="0" i="0" u="none" strike="noStrike" dirty="0">
                <a:solidFill>
                  <a:srgbClr val="000000"/>
                </a:solidFill>
                <a:effectLst/>
                <a:latin typeface="Arial" panose="020B0604020202020204" pitchFamily="34" charset="0"/>
              </a:rPr>
              <a:t>Constituye una importante fuente de energía fósil liberada por su combustión. Es una mezcla de hidrocarburos gaseosos ligeros que se extrae, bien sea de yacimientos independientes (gas libre), o junto a yacimientos petrolíferos o de carbón (gas asociado a otros hidrocarburos gases y líquidos peligrosos).</a:t>
            </a:r>
            <a:endParaRPr lang="es-MX" sz="5900" b="0" dirty="0">
              <a:effectLst/>
            </a:endParaRPr>
          </a:p>
          <a:p>
            <a:pPr marL="0" indent="0">
              <a:buNone/>
            </a:pPr>
            <a:br>
              <a:rPr lang="es-MX" sz="5900" dirty="0"/>
            </a:br>
            <a:br>
              <a:rPr lang="es-MX" dirty="0"/>
            </a:br>
            <a:endParaRPr lang="es-GT" dirty="0"/>
          </a:p>
        </p:txBody>
      </p:sp>
    </p:spTree>
    <p:extLst>
      <p:ext uri="{BB962C8B-B14F-4D97-AF65-F5344CB8AC3E}">
        <p14:creationId xmlns:p14="http://schemas.microsoft.com/office/powerpoint/2010/main" val="402974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BDE1B-7670-32CC-0691-7E688704223D}"/>
              </a:ext>
            </a:extLst>
          </p:cNvPr>
          <p:cNvSpPr>
            <a:spLocks noGrp="1"/>
          </p:cNvSpPr>
          <p:nvPr>
            <p:ph type="title"/>
          </p:nvPr>
        </p:nvSpPr>
        <p:spPr/>
        <p:txBody>
          <a:bodyPr>
            <a:normAutofit/>
          </a:bodyPr>
          <a:lstStyle/>
          <a:p>
            <a:pPr algn="ctr"/>
            <a:r>
              <a:rPr lang="es-MX" sz="4400" b="1" dirty="0"/>
              <a:t>Composición</a:t>
            </a:r>
            <a:endParaRPr lang="es-GT" sz="4400" b="1" dirty="0"/>
          </a:p>
        </p:txBody>
      </p:sp>
      <p:sp>
        <p:nvSpPr>
          <p:cNvPr id="3" name="Marcador de contenido 2">
            <a:extLst>
              <a:ext uri="{FF2B5EF4-FFF2-40B4-BE49-F238E27FC236}">
                <a16:creationId xmlns:a16="http://schemas.microsoft.com/office/drawing/2014/main" id="{9137CEAC-0511-E3F5-1AD7-350B2233C144}"/>
              </a:ext>
            </a:extLst>
          </p:cNvPr>
          <p:cNvSpPr>
            <a:spLocks noGrp="1"/>
          </p:cNvSpPr>
          <p:nvPr>
            <p:ph idx="1"/>
          </p:nvPr>
        </p:nvSpPr>
        <p:spPr/>
        <p:txBody>
          <a:bodyPr>
            <a:normAutofit fontScale="92500" lnSpcReduction="10000"/>
          </a:bodyPr>
          <a:lstStyle/>
          <a:p>
            <a:pPr indent="457200" rtl="0">
              <a:spcBef>
                <a:spcPts val="0"/>
              </a:spcBef>
              <a:spcAft>
                <a:spcPts val="0"/>
              </a:spcAft>
            </a:pPr>
            <a:r>
              <a:rPr lang="es-MX" sz="3200" b="0" i="0" u="none" strike="noStrike" dirty="0">
                <a:solidFill>
                  <a:srgbClr val="000000"/>
                </a:solidFill>
                <a:effectLst/>
                <a:latin typeface="Arial" panose="020B0604020202020204" pitchFamily="34" charset="0"/>
              </a:rPr>
              <a:t> Aunque su composición varía en función del yacimiento, su principal especie química es el gas metano al 79 - 97 % en composición molar. Además contiene otros gases como etano, propano, butano, nitrógeno, dióxido de carbono, impurezas (vapor de agua, derivados del azufre) y trazas de hidrocarburos más pesados, mercaptanos, gases nobles, etc. </a:t>
            </a:r>
            <a:br>
              <a:rPr lang="es-MX" dirty="0"/>
            </a:br>
            <a:endParaRPr lang="es-GT" dirty="0"/>
          </a:p>
        </p:txBody>
      </p:sp>
    </p:spTree>
    <p:extLst>
      <p:ext uri="{BB962C8B-B14F-4D97-AF65-F5344CB8AC3E}">
        <p14:creationId xmlns:p14="http://schemas.microsoft.com/office/powerpoint/2010/main" val="408772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F39E9-B9AD-CFF2-9CEF-6378EFF365E0}"/>
              </a:ext>
            </a:extLst>
          </p:cNvPr>
          <p:cNvSpPr>
            <a:spLocks noGrp="1"/>
          </p:cNvSpPr>
          <p:nvPr>
            <p:ph type="title"/>
          </p:nvPr>
        </p:nvSpPr>
        <p:spPr/>
        <p:txBody>
          <a:bodyPr>
            <a:normAutofit/>
          </a:bodyPr>
          <a:lstStyle/>
          <a:p>
            <a:pPr algn="ctr"/>
            <a:r>
              <a:rPr lang="es-MX" sz="4400" b="1" dirty="0"/>
              <a:t>Composición de los Gases</a:t>
            </a:r>
            <a:endParaRPr lang="es-GT" sz="4400" b="1" dirty="0"/>
          </a:p>
        </p:txBody>
      </p:sp>
      <p:sp>
        <p:nvSpPr>
          <p:cNvPr id="3" name="Marcador de contenido 2">
            <a:extLst>
              <a:ext uri="{FF2B5EF4-FFF2-40B4-BE49-F238E27FC236}">
                <a16:creationId xmlns:a16="http://schemas.microsoft.com/office/drawing/2014/main" id="{7F0E127A-4C47-8F36-282D-119BB425FA41}"/>
              </a:ext>
            </a:extLst>
          </p:cNvPr>
          <p:cNvSpPr>
            <a:spLocks noGrp="1"/>
          </p:cNvSpPr>
          <p:nvPr>
            <p:ph idx="1"/>
          </p:nvPr>
        </p:nvSpPr>
        <p:spPr/>
        <p:txBody>
          <a:bodyPr/>
          <a:lstStyle/>
          <a:p>
            <a:endParaRPr lang="es-GT" dirty="0"/>
          </a:p>
        </p:txBody>
      </p:sp>
      <p:pic>
        <p:nvPicPr>
          <p:cNvPr id="1026" name="Picture 2">
            <a:extLst>
              <a:ext uri="{FF2B5EF4-FFF2-40B4-BE49-F238E27FC236}">
                <a16:creationId xmlns:a16="http://schemas.microsoft.com/office/drawing/2014/main" id="{EA8E9C01-3928-DA48-166A-2027EDAE9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23" y="2219844"/>
            <a:ext cx="8205092" cy="463815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80AE0C18-F436-0BAE-FBA2-45241A179A9C}"/>
              </a:ext>
            </a:extLst>
          </p:cNvPr>
          <p:cNvSpPr txBox="1">
            <a:spLocks/>
          </p:cNvSpPr>
          <p:nvPr/>
        </p:nvSpPr>
        <p:spPr>
          <a:xfrm>
            <a:off x="3300367" y="1678633"/>
            <a:ext cx="6411804" cy="454967"/>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400" b="1" dirty="0"/>
              <a:t>Composición del 	Gas Natural:</a:t>
            </a:r>
            <a:endParaRPr lang="es-GT" sz="4400" b="1" dirty="0"/>
          </a:p>
        </p:txBody>
      </p:sp>
    </p:spTree>
    <p:extLst>
      <p:ext uri="{BB962C8B-B14F-4D97-AF65-F5344CB8AC3E}">
        <p14:creationId xmlns:p14="http://schemas.microsoft.com/office/powerpoint/2010/main" val="333202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AC7EC85-1060-7692-E1DC-B21BEA7A8E2F}"/>
              </a:ext>
            </a:extLst>
          </p:cNvPr>
          <p:cNvPicPr>
            <a:picLocks noChangeAspect="1"/>
          </p:cNvPicPr>
          <p:nvPr/>
        </p:nvPicPr>
        <p:blipFill rotWithShape="1">
          <a:blip r:embed="rId2"/>
          <a:srcRect l="39830" t="38576" r="20268" b="22848"/>
          <a:stretch/>
        </p:blipFill>
        <p:spPr>
          <a:xfrm>
            <a:off x="3016449" y="1655172"/>
            <a:ext cx="7647947" cy="4158917"/>
          </a:xfrm>
          <a:prstGeom prst="rect">
            <a:avLst/>
          </a:prstGeom>
        </p:spPr>
      </p:pic>
    </p:spTree>
    <p:extLst>
      <p:ext uri="{BB962C8B-B14F-4D97-AF65-F5344CB8AC3E}">
        <p14:creationId xmlns:p14="http://schemas.microsoft.com/office/powerpoint/2010/main" val="753467071"/>
      </p:ext>
    </p:extLst>
  </p:cSld>
  <p:clrMapOvr>
    <a:masterClrMapping/>
  </p:clrMapOvr>
</p:sld>
</file>

<file path=ppt/theme/theme1.xml><?xml version="1.0" encoding="utf-8"?>
<a:theme xmlns:a="http://schemas.openxmlformats.org/drawingml/2006/main" name="Tema 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espiral" id="{0555A4C6-C115-49AD-8AFC-8490350C5851}" vid="{2447D294-2BB6-4C1E-A5AA-9CCB3DD88FD0}"/>
    </a:ext>
  </a:extLst>
</a:theme>
</file>

<file path=docProps/app.xml><?xml version="1.0" encoding="utf-8"?>
<Properties xmlns="http://schemas.openxmlformats.org/officeDocument/2006/extended-properties" xmlns:vt="http://schemas.openxmlformats.org/officeDocument/2006/docPropsVTypes">
  <Template>Tema espiral</Template>
  <TotalTime>134</TotalTime>
  <Words>3866</Words>
  <Application>Microsoft Office PowerPoint</Application>
  <PresentationFormat>Panorámica</PresentationFormat>
  <Paragraphs>228</Paragraphs>
  <Slides>40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Arial Nova</vt:lpstr>
      <vt:lpstr>Century Gothic</vt:lpstr>
      <vt:lpstr>Times New Roman</vt:lpstr>
      <vt:lpstr>Wingdings</vt:lpstr>
      <vt:lpstr>Wingdings 3</vt:lpstr>
      <vt:lpstr>Tema espiral</vt:lpstr>
      <vt:lpstr>Presentación de PowerPoint</vt:lpstr>
      <vt:lpstr>QUE SON LOS GASES</vt:lpstr>
      <vt:lpstr>COMPORTAMIENTO DE LOS GASES</vt:lpstr>
      <vt:lpstr>Presentación de PowerPoint</vt:lpstr>
      <vt:lpstr>Presentación de PowerPoint</vt:lpstr>
      <vt:lpstr>Presentación de PowerPoint</vt:lpstr>
      <vt:lpstr>Composición</vt:lpstr>
      <vt:lpstr>Composición de los Gases</vt:lpstr>
      <vt:lpstr>Presentación de PowerPoint</vt:lpstr>
      <vt:lpstr>LOS GASES POR CONDICIONES, CARACTERISTICAS Y COMPORTAMIENTO SE  CLASIFICAN EN GRUPOS </vt:lpstr>
      <vt:lpstr>Presentación de PowerPoint</vt:lpstr>
      <vt:lpstr>Presentación de PowerPoint</vt:lpstr>
      <vt:lpstr>CLASIFICACION DE GASES </vt:lpstr>
      <vt:lpstr>Pueden clasificarse en Químico y Físico</vt:lpstr>
      <vt:lpstr>TIPO DE GASES </vt:lpstr>
      <vt:lpstr>EJEMPLO DE GASES</vt:lpstr>
      <vt:lpstr>FORMULA DE GASES IDEALES</vt:lpstr>
      <vt:lpstr>FORMULA DE GASES REALES</vt:lpstr>
      <vt:lpstr>FORMULA DE GASES NOBLES</vt:lpstr>
      <vt:lpstr>Clasificación de la Estequiometria </vt:lpstr>
      <vt:lpstr>Método de balanceo por tanteo </vt:lpstr>
      <vt:lpstr>Ejemplo:  Comenzando con el carbono, se iguala de la forma más sencilla posible, es decir con coeficiente 1 a cada lado de la ecuación, y de ser necesario luego se corrige.   Se continúa igualando el oxígeno, se puede observar que a la derecha de la ecuación, así como está planteada, hay 3 átomos de oxígeno, mientras que a la izquierda hay una molécula que contiene dos átomos de oxígeno. Como no se deben tocar los subíndices para ajustar una ecuación, simplemente añadimos media molécula más de oxígeno a la izquierda:    O lo que es lo mismo:</vt:lpstr>
      <vt:lpstr>Luego se iguala el hidrógeno. A la izquierda de la ecuación hay cuatro átomos de hidrógeno, mientras que a la derecha hay dos. Se añade un coeficiente 2 frente a la molécula de agua para balancear el hidrógeno:   El hidrógeno queda balanceado, sin embargo ahora se puede observar que a la izquierda de la ecuación hay 3 átomos de oxígeno (3/2 de molécula) mientras que a la derecha hay 4 átomos de oxígeno (2 en el óxido de carbono (II) y 2 en las moléculas de agua). Se balancea nuevamente el oxígeno agregando un átomo más (1/2 molécula más) a la izquierda:   O lo que es lo mismo:    Ahora la ecuación queda perfectamente balanceada. El método de tanteo es útil para balancear rápidamente ecuaciones sencillas, sin embargo se torna sumamente engorroso para balancear ecuaciones en las cuales hay más de tres o cuatro elementos que cambian sus estados de oxidación </vt:lpstr>
      <vt:lpstr>Método de balanceo algebraico</vt:lpstr>
      <vt:lpstr>Presentación de PowerPoint</vt:lpstr>
      <vt:lpstr>Presentación de PowerPoint</vt:lpstr>
      <vt:lpstr>Balanceo de las ecuaciones redox</vt:lpstr>
      <vt:lpstr>Presentación de PowerPoint</vt:lpstr>
      <vt:lpstr>Presentación de PowerPoint</vt:lpstr>
      <vt:lpstr>GASES CONTAMINANTES</vt:lpstr>
      <vt:lpstr>LLUVIA ÁCIDA</vt:lpstr>
      <vt:lpstr>CONSECUENCIAS DE LA LLUVIA ÁCIDA</vt:lpstr>
      <vt:lpstr>CÚALES SON LAS CAUSAS</vt:lpstr>
      <vt:lpstr>LOS 3 GASES MÁS CONTAMINANTES E IMPORTANTES</vt:lpstr>
      <vt:lpstr>MONÓXIDO DE CARBONO</vt:lpstr>
      <vt:lpstr>DIÓXIDO DE CARBONO</vt:lpstr>
      <vt:lpstr>METANO (CH4) </vt:lpstr>
      <vt:lpstr>Conclusion</vt:lpstr>
      <vt:lpstr>DAÑOS AL MEDIO AMBIENTE </vt:lpstr>
      <vt:lpstr>BIBLIOGRAFIA</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SON LOS GASES?</dc:title>
  <dc:creator>Laptop</dc:creator>
  <cp:lastModifiedBy>Ivan Rivera</cp:lastModifiedBy>
  <cp:revision>9</cp:revision>
  <dcterms:created xsi:type="dcterms:W3CDTF">2023-03-07T18:21:41Z</dcterms:created>
  <dcterms:modified xsi:type="dcterms:W3CDTF">2023-03-09T22:28:49Z</dcterms:modified>
</cp:coreProperties>
</file>