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1A86A-7F6F-CD18-1BDC-994C12F0365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E4C5DC-E60B-4A26-E53A-91E03D81410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5D5330-AA69-4A30-C201-6F1DFEB848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134D41-0B7B-493D-86EF-48F140D4399D}" type="datetime1">
              <a:rPr lang="es-GT"/>
              <a:pPr lvl="0"/>
              <a:t>22/02/2023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716E9F-C654-E018-C18F-8FAA6EF9FC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CC1AEC-F80B-A561-C9A0-363F05321EB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FB9450-4A72-4BD9-B706-5133DD4A054C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401644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10A2A-A863-E56C-DFC9-C40161F5DC6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97B64A-E983-0D0D-CC7F-1A6597EDBE6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19BF7A-5C7D-7C51-22B5-6A17880838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9A460A-BFB0-4E0B-9856-C1C479C85D77}" type="datetime1">
              <a:rPr lang="es-GT"/>
              <a:pPr lvl="0"/>
              <a:t>22/02/2023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0D3680-588B-6B75-8F06-275B9A844FE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D120C5-18D1-962A-11EC-C099D4B8A67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1FA2F3-7FF5-438C-B733-7B41AA81FAF4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4165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650BF3-809F-9E5D-E815-136847DC5DB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08AA89-E60B-FAAF-3F52-B09D8EE91BE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B8FBD3-9EDC-796A-76EA-5B5A4350DC0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6142D3-5F6C-45BD-BFF8-CC412589FF4E}" type="datetime1">
              <a:rPr lang="es-GT"/>
              <a:pPr lvl="0"/>
              <a:t>22/02/2023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8BBC92-1BF7-506F-63BB-B7BDAC577E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93956D-5E58-AB1C-0B20-01E69D187B4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2595B3-F6F6-47C9-ACA4-3CBF83AE1148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4727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C86B9-7378-7C95-249F-DF03F3A406D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512B4D-A7A9-949C-A35E-A585E1DC9B3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2401CC-23B2-8351-8B0D-25104A709D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A39A93-EF1D-4253-9CA7-0758B7083786}" type="datetime1">
              <a:rPr lang="es-GT"/>
              <a:pPr lvl="0"/>
              <a:t>22/02/2023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3C6DF6-5853-67AF-F9B9-B0746A7BBE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93A2E1-3A75-8751-12E3-4C1C40037C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48609D-19BC-499A-9690-133276E577DC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126190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B6597-5E35-B6F8-D5D2-26B281657A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94C30F-2906-FD38-E2C0-A85A7FB8EE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94733-47DD-7C9F-C1A3-EFBB16F7657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8EF685-C012-41F2-9DCE-BDD1C672E85C}" type="datetime1">
              <a:rPr lang="es-GT"/>
              <a:pPr lvl="0"/>
              <a:t>22/02/2023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B9A4CB-051E-59BD-CFC0-1654D1849A6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43475F-A50E-757F-B3DA-AAFA3F31F5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22C59F-BE57-4391-97E8-82AE3C68F1A9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057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BFD60-DD56-DFFE-A3B0-8E25EC7FEA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951281-FD33-23A0-7CF9-5A3F4C40E67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D8F6D8-53FC-8E62-9226-8E3720E50CF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1FF147-00D6-FD30-A59F-3E9A7CE803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1B8F2D-E8BE-468E-8293-AC1A88A3F679}" type="datetime1">
              <a:rPr lang="es-GT"/>
              <a:pPr lvl="0"/>
              <a:t>22/02/2023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AE86DE-D7C1-0784-ACAE-9E7597E37F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BC548C-E4AC-C0FF-03EC-73A26E8C78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29896F-8D45-4ACF-A03C-CF7BA5E1D7EB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9259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F62C0-172E-8073-C456-58B2D9993C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4EBAF5-1FCA-2CDF-F3BD-2557A3438B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106DAB-5002-8205-FCCD-0FAE3863C17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F7FD88-6D2C-F621-9B07-5A92CE4A3CC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20B5303-C599-2422-66D9-1D9FE93548F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D1FB30-17B9-3700-6F6D-ED62B20B297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A3B0BA-B995-411D-B343-4646C6E67FA5}" type="datetime1">
              <a:rPr lang="es-GT"/>
              <a:pPr lvl="0"/>
              <a:t>22/02/2023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1FD703-4017-AC9F-92D3-3FEF199B39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058B800-5DC1-1F9A-9C25-82660B862C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E74545-AB6F-4690-A821-DDB3F8AA7A4A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3286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EDF17-9D41-11B2-7E2B-29B87D01122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661FA3-2814-C077-6B80-6ADA37743C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9FBF67-E093-461A-AF87-360D01F6DBC0}" type="datetime1">
              <a:rPr lang="es-GT"/>
              <a:pPr lvl="0"/>
              <a:t>22/02/2023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94E77F3-0376-A2FC-1B49-7077BEC91C6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98E8836-CE13-ECEF-6950-D338D48ABE3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7BE43E-2E6A-40C9-930E-D0616FFD2533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9727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1CB74C9-4404-A041-B99B-33148F0577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EABF00-F0CB-4950-9AF4-090F45CED627}" type="datetime1">
              <a:rPr lang="es-GT"/>
              <a:pPr lvl="0"/>
              <a:t>22/02/2023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F64CC7-553B-E28D-9EFD-FE9A0B8C24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62DCDD-EF83-EBF6-200D-BFCF3CCA8FB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FE31CD-B13E-4AFD-891C-2556CC0ECFC0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278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9AACF-4744-0E04-EB20-C9EC54F132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4A4082-543F-B42C-F44B-23F5FDCB023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28C123-038A-7CB5-F7E5-19E14CFF4BB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00C79E-36BB-59E1-713B-663E184EF1F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63DDA7-D6AD-48DB-B0AD-024EF35F48AA}" type="datetime1">
              <a:rPr lang="es-GT"/>
              <a:pPr lvl="0"/>
              <a:t>22/02/2023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411F8F-57EA-9C21-C25B-133C5AC84E6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481F27-A211-3AED-73F8-258526FF5C3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7EBE50-1CF8-45DF-882E-35EE2184995E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6915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67F70-7A4C-4D3E-5FD4-3BB88BE541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185FA3-B15C-5AA3-50E8-3FD1C527B3ED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s-GT" sz="3200"/>
            </a:lvl1pPr>
          </a:lstStyle>
          <a:p>
            <a:pPr lvl="0"/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E97848-7F14-B905-142D-B44471724DF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6367E4-A075-C997-8129-A3092A7072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3CDDC1-D579-43DE-A7DC-181F87A62463}" type="datetime1">
              <a:rPr lang="es-GT"/>
              <a:pPr lvl="0"/>
              <a:t>22/02/2023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EBD7FE-5178-178A-2C28-886E8FC391E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DB4866-4ED0-9499-D25C-0B57A4755D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5A5F51-CF2F-42C1-9968-EDD9D34288F8}" type="slidenum"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4575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89F518-8791-38C5-59EE-A293ABDA9E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A643F1-3DAF-B4CF-0CC0-D2A6EB6EA2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508714-9A25-DE3E-451B-7E73AB55E0D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G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834F0B58-8641-4DA6-AB50-7CFAA5E2C028}" type="datetime1">
              <a:rPr lang="es-GT"/>
              <a:pPr lvl="0"/>
              <a:t>22/02/2023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165125-F8F9-28C4-F636-F01ED518CF4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G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710F83-B0A5-5E2F-647F-E39DEF04C06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G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CDC775D-9AF4-4D3C-BB9F-291D640AC0F4}" type="slidenum">
              <a:t>‹Nº›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s-E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A5829-6A87-F285-9A0F-63B0AEB1C63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166149" y="3028840"/>
            <a:ext cx="7975104" cy="477838"/>
          </a:xfrm>
        </p:spPr>
        <p:txBody>
          <a:bodyPr/>
          <a:lstStyle/>
          <a:p>
            <a:pPr lvl="0"/>
            <a:br>
              <a:rPr lang="es-GT" sz="1600" b="1">
                <a:latin typeface="Calibri" pitchFamily="34"/>
                <a:cs typeface="Times New Roman" pitchFamily="18"/>
              </a:rPr>
            </a:br>
            <a:br>
              <a:rPr lang="es-GT" sz="1600" b="1">
                <a:latin typeface="Calibri" pitchFamily="34"/>
                <a:cs typeface="Times New Roman" pitchFamily="18"/>
              </a:rPr>
            </a:br>
            <a:br>
              <a:rPr lang="es-GT" sz="1600" b="1">
                <a:latin typeface="Calibri" pitchFamily="34"/>
                <a:cs typeface="Times New Roman" pitchFamily="18"/>
              </a:rPr>
            </a:br>
            <a:br>
              <a:rPr lang="es-GT" sz="1600" b="1">
                <a:latin typeface="Calibri" pitchFamily="34"/>
                <a:cs typeface="Times New Roman" pitchFamily="18"/>
              </a:rPr>
            </a:br>
            <a:br>
              <a:rPr lang="es-GT" sz="1600" b="1">
                <a:latin typeface="Calibri" pitchFamily="34"/>
                <a:cs typeface="Times New Roman" pitchFamily="18"/>
              </a:rPr>
            </a:br>
            <a:br>
              <a:rPr lang="es-GT" sz="1600" b="1">
                <a:latin typeface="Calibri" pitchFamily="34"/>
                <a:cs typeface="Times New Roman" pitchFamily="18"/>
              </a:rPr>
            </a:br>
            <a:br>
              <a:rPr lang="es-GT" sz="1600" b="1">
                <a:latin typeface="Calibri" pitchFamily="34"/>
                <a:cs typeface="Times New Roman" pitchFamily="18"/>
              </a:rPr>
            </a:br>
            <a:br>
              <a:rPr lang="es-GT" sz="1600">
                <a:latin typeface="Calibri" pitchFamily="34"/>
                <a:cs typeface="Times New Roman" pitchFamily="18"/>
              </a:rPr>
            </a:br>
            <a:endParaRPr lang="es-GT" sz="5400"/>
          </a:p>
        </p:txBody>
      </p:sp>
      <p:sp>
        <p:nvSpPr>
          <p:cNvPr id="4" name="CuadroTexto 5">
            <a:extLst>
              <a:ext uri="{FF2B5EF4-FFF2-40B4-BE49-F238E27FC236}">
                <a16:creationId xmlns:a16="http://schemas.microsoft.com/office/drawing/2014/main" id="{B3BEFC0F-3BFD-69D4-DFD0-06C7E8523DA3}"/>
              </a:ext>
            </a:extLst>
          </p:cNvPr>
          <p:cNvSpPr txBox="1"/>
          <p:nvPr/>
        </p:nvSpPr>
        <p:spPr>
          <a:xfrm>
            <a:off x="2435440" y="488335"/>
            <a:ext cx="7436531" cy="224677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GT" sz="2800" b="1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Calibri" pitchFamily="34"/>
                <a:cs typeface="Times New Roman" pitchFamily="18"/>
              </a:rPr>
              <a:t>Actividad 1:</a:t>
            </a:r>
            <a:br>
              <a:rPr lang="es-GT" sz="2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Calibri" pitchFamily="34"/>
                <a:cs typeface="Times New Roman" pitchFamily="18"/>
              </a:rPr>
            </a:br>
            <a:br>
              <a:rPr lang="es-GT" sz="2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Calibri" pitchFamily="34"/>
                <a:cs typeface="Times New Roman" pitchFamily="18"/>
              </a:rPr>
            </a:br>
            <a:r>
              <a:rPr lang="es-GT" sz="2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Calibri" pitchFamily="34"/>
                <a:cs typeface="Times New Roman" pitchFamily="18"/>
              </a:rPr>
              <a:t>Determina la masa de los distintos cilindros y anota los resultados en tu cuaderno en un tabla como esta:</a:t>
            </a:r>
            <a:endParaRPr lang="es-GT" sz="2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6">
                <a:extLst>
                  <a:ext uri="{FF2B5EF4-FFF2-40B4-BE49-F238E27FC236}">
                    <a16:creationId xmlns:a16="http://schemas.microsoft.com/office/drawing/2014/main" id="{4CBA0BC3-BB69-6228-FAF8-E58A2AD89496}"/>
                  </a:ext>
                </a:extLst>
              </p:cNvPr>
              <p:cNvSpPr txBox="1"/>
              <p:nvPr/>
            </p:nvSpPr>
            <p:spPr>
              <a:xfrm>
                <a:off x="1997479" y="5388742"/>
                <a:ext cx="8655728" cy="106900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GT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 pitchFamily="34"/>
                    <a:ea typeface="Calibri" pitchFamily="34"/>
                    <a:cs typeface="Times New Roman" pitchFamily="18"/>
                  </a:rPr>
                  <a:t>Conclusión: </a:t>
                </a:r>
              </a:p>
              <a:p>
                <a:pPr marL="0" marR="0" lvl="0" indent="0" algn="l" defTabSz="914400" rtl="0" fontAlgn="auto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GT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 pitchFamily="34"/>
                    <a:ea typeface="Calibri" pitchFamily="34"/>
                    <a:cs typeface="Times New Roman" pitchFamily="18"/>
                  </a:rPr>
                  <a:t>Se pesaron todos los elementos y la característica es que todos tenían el mismo volumen de 20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GT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s-GT" i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GT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 pitchFamily="34"/>
                    <a:ea typeface="Times New Roman" pitchFamily="18"/>
                    <a:cs typeface="Times New Roman" pitchFamily="18"/>
                  </a:rPr>
                  <a:t>  </a:t>
                </a:r>
                <a:r>
                  <a:rPr lang="es-GT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 pitchFamily="34"/>
                    <a:ea typeface="Calibri" pitchFamily="34"/>
                    <a:cs typeface="Times New Roman" pitchFamily="18"/>
                  </a:rPr>
                  <a:t>pero la masa de cada uno es distinta.</a:t>
                </a:r>
              </a:p>
            </p:txBody>
          </p:sp>
        </mc:Choice>
        <mc:Fallback>
          <p:sp>
            <p:nvSpPr>
              <p:cNvPr id="5" name="CuadroTexto 6">
                <a:extLst>
                  <a:ext uri="{FF2B5EF4-FFF2-40B4-BE49-F238E27FC236}">
                    <a16:creationId xmlns:a16="http://schemas.microsoft.com/office/drawing/2014/main" id="{4CBA0BC3-BB69-6228-FAF8-E58A2AD89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479" y="5388742"/>
                <a:ext cx="8655728" cy="1069006"/>
              </a:xfrm>
              <a:prstGeom prst="rect">
                <a:avLst/>
              </a:prstGeom>
              <a:blipFill>
                <a:blip r:embed="rId2"/>
                <a:stretch>
                  <a:fillRect l="-634" t="-2857" b="-8571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176E90B9-792D-4C2D-2D0A-55978AC59F3D}"/>
              </a:ext>
            </a:extLst>
          </p:cNvPr>
          <p:cNvGraphicFramePr>
            <a:graphicFrameLocks noGrp="1"/>
          </p:cNvGraphicFramePr>
          <p:nvPr/>
        </p:nvGraphicFramePr>
        <p:xfrm>
          <a:off x="2166149" y="3506678"/>
          <a:ext cx="8211847" cy="1615744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1197964">
                  <a:extLst>
                    <a:ext uri="{9D8B030D-6E8A-4147-A177-3AD203B41FA5}">
                      <a16:colId xmlns:a16="http://schemas.microsoft.com/office/drawing/2014/main" val="3778597839"/>
                    </a:ext>
                  </a:extLst>
                </a:gridCol>
                <a:gridCol w="1197964">
                  <a:extLst>
                    <a:ext uri="{9D8B030D-6E8A-4147-A177-3AD203B41FA5}">
                      <a16:colId xmlns:a16="http://schemas.microsoft.com/office/drawing/2014/main" val="110834126"/>
                    </a:ext>
                  </a:extLst>
                </a:gridCol>
                <a:gridCol w="1197964">
                  <a:extLst>
                    <a:ext uri="{9D8B030D-6E8A-4147-A177-3AD203B41FA5}">
                      <a16:colId xmlns:a16="http://schemas.microsoft.com/office/drawing/2014/main" val="2779901870"/>
                    </a:ext>
                  </a:extLst>
                </a:gridCol>
                <a:gridCol w="1024063">
                  <a:extLst>
                    <a:ext uri="{9D8B030D-6E8A-4147-A177-3AD203B41FA5}">
                      <a16:colId xmlns:a16="http://schemas.microsoft.com/office/drawing/2014/main" val="1936526250"/>
                    </a:ext>
                  </a:extLst>
                </a:gridCol>
                <a:gridCol w="1197964">
                  <a:extLst>
                    <a:ext uri="{9D8B030D-6E8A-4147-A177-3AD203B41FA5}">
                      <a16:colId xmlns:a16="http://schemas.microsoft.com/office/drawing/2014/main" val="2052424471"/>
                    </a:ext>
                  </a:extLst>
                </a:gridCol>
                <a:gridCol w="1197964">
                  <a:extLst>
                    <a:ext uri="{9D8B030D-6E8A-4147-A177-3AD203B41FA5}">
                      <a16:colId xmlns:a16="http://schemas.microsoft.com/office/drawing/2014/main" val="611405967"/>
                    </a:ext>
                  </a:extLst>
                </a:gridCol>
                <a:gridCol w="1197964">
                  <a:extLst>
                    <a:ext uri="{9D8B030D-6E8A-4147-A177-3AD203B41FA5}">
                      <a16:colId xmlns:a16="http://schemas.microsoft.com/office/drawing/2014/main" val="3112424388"/>
                    </a:ext>
                  </a:extLst>
                </a:gridCol>
              </a:tblGrid>
              <a:tr h="807872"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800"/>
                        <a:t>Sustancia </a:t>
                      </a:r>
                      <a:endParaRPr lang="es-GT" sz="18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44448" marR="44448" marT="0" marB="0" anchor="b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800"/>
                        <a:t>Aluminio</a:t>
                      </a:r>
                      <a:endParaRPr lang="es-GT" sz="18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44448" marR="44448" marT="0" marB="0" anchor="b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800"/>
                        <a:t>Cobre</a:t>
                      </a:r>
                      <a:endParaRPr lang="es-GT" sz="18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44448" marR="44448" marT="0" marB="0" anchor="b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800"/>
                        <a:t>Oro</a:t>
                      </a:r>
                      <a:endParaRPr lang="es-GT" sz="18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44448" marR="44448" marT="0" marB="0" anchor="b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800"/>
                        <a:t>Madera</a:t>
                      </a:r>
                      <a:endParaRPr lang="es-GT" sz="18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44448" marR="44448" marT="0" marB="0" anchor="b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800"/>
                        <a:t>Mármol</a:t>
                      </a:r>
                      <a:endParaRPr lang="es-GT" sz="18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44448" marR="44448" marT="0" marB="0" anchor="b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800"/>
                        <a:t>Hierro</a:t>
                      </a:r>
                      <a:endParaRPr lang="es-GT" sz="18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44448" marR="44448" marT="0" marB="0" anchor="b"/>
                </a:tc>
                <a:extLst>
                  <a:ext uri="{0D108BD9-81ED-4DB2-BD59-A6C34878D82A}">
                    <a16:rowId xmlns:a16="http://schemas.microsoft.com/office/drawing/2014/main" val="3376328300"/>
                  </a:ext>
                </a:extLst>
              </a:tr>
              <a:tr h="807872"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800"/>
                        <a:t>m(g)</a:t>
                      </a:r>
                      <a:endParaRPr lang="es-GT" sz="18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44448" marR="44448" marT="0" marB="0" anchor="b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800"/>
                        <a:t>54.00g</a:t>
                      </a:r>
                      <a:endParaRPr lang="es-GT" sz="18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44448" marR="44448" marT="0" marB="0" anchor="b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800"/>
                        <a:t>178.40g</a:t>
                      </a:r>
                      <a:endParaRPr lang="es-GT" sz="18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44448" marR="44448" marT="0" marB="0" anchor="b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800"/>
                        <a:t>386.00g</a:t>
                      </a:r>
                      <a:endParaRPr lang="es-GT" sz="18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44448" marR="44448" marT="0" marB="0" anchor="b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800"/>
                        <a:t>17.00g</a:t>
                      </a:r>
                      <a:endParaRPr lang="es-GT" sz="18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44448" marR="44448" marT="0" marB="0" anchor="b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800"/>
                        <a:t>66.00g</a:t>
                      </a:r>
                      <a:endParaRPr lang="es-GT" sz="18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44448" marR="44448" marT="0" marB="0" anchor="b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800"/>
                        <a:t>157.40g</a:t>
                      </a:r>
                      <a:endParaRPr lang="es-GT" sz="1800">
                        <a:latin typeface="Calibri" pitchFamily="34"/>
                        <a:ea typeface="Calibri" pitchFamily="34"/>
                        <a:cs typeface="Times New Roman" pitchFamily="18"/>
                      </a:endParaRPr>
                    </a:p>
                  </a:txBody>
                  <a:tcPr marL="44448" marR="44448" marT="0" marB="0" anchor="b"/>
                </a:tc>
                <a:extLst>
                  <a:ext uri="{0D108BD9-81ED-4DB2-BD59-A6C34878D82A}">
                    <a16:rowId xmlns:a16="http://schemas.microsoft.com/office/drawing/2014/main" val="8670481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2046F98-4450-0507-C6A6-C6A3A993C970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27988" y="445020"/>
                <a:ext cx="11484004" cy="3399007"/>
              </a:xfrm>
            </p:spPr>
            <p:txBody>
              <a:bodyPr anchorCtr="1"/>
              <a:lstStyle/>
              <a:p>
                <a:pPr lvl="0"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GT" sz="2000" b="1">
                    <a:latin typeface="Calibri" pitchFamily="34"/>
                    <a:cs typeface="Times New Roman" pitchFamily="18"/>
                  </a:rPr>
                  <a:t>Actividad 3</a:t>
                </a:r>
                <a:br>
                  <a:rPr lang="es-GT" sz="2000" b="1">
                    <a:latin typeface="Calibri" pitchFamily="34"/>
                    <a:cs typeface="Times New Roman" pitchFamily="18"/>
                  </a:rPr>
                </a:br>
                <a:r>
                  <a:rPr lang="es-GT" sz="2000">
                    <a:latin typeface="Calibri" pitchFamily="34"/>
                    <a:cs typeface="Times New Roman" pitchFamily="18"/>
                  </a:rPr>
                  <a:t>Con los datos obtenidos en la tabla 1, determina la densidad de los diferentes materiales:</a:t>
                </a:r>
                <a:br>
                  <a:rPr lang="es-GT" sz="2000">
                    <a:latin typeface="Calibri" pitchFamily="34"/>
                    <a:cs typeface="Times New Roman" pitchFamily="18"/>
                  </a:rPr>
                </a:br>
                <a:r>
                  <a:rPr lang="es-GT" sz="2000">
                    <a:latin typeface="Calibri" pitchFamily="34"/>
                    <a:cs typeface="Times New Roman" pitchFamily="18"/>
                  </a:rPr>
                  <a:t>Para poder realizar esta operación debemos de utilizar la fórmula de la densidad:</a:t>
                </a:r>
                <a:br>
                  <a:rPr lang="es-GT" sz="2000">
                    <a:latin typeface="Calibri" pitchFamily="34"/>
                    <a:cs typeface="Times New Roman" pitchFamily="18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𝐷𝑒𝑛𝑠𝑖𝑑𝑎𝑑</m:t>
                      </m:r>
                      <m:r>
                        <a:rPr lang="es-GT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G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𝑀𝑎𝑠𝑎</m:t>
                          </m:r>
                        </m:num>
                        <m:den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𝑉𝑜𝑙𝑢𝑚𝑒𝑛</m:t>
                          </m:r>
                        </m:den>
                      </m:f>
                    </m:oMath>
                  </m:oMathPara>
                </a14:m>
                <a:br>
                  <a:rPr lang="es-GT" sz="2000">
                    <a:latin typeface="Calibri" pitchFamily="34"/>
                    <a:cs typeface="Times New Roman" pitchFamily="18"/>
                  </a:rPr>
                </a:br>
                <a:r>
                  <a:rPr lang="es-GT" sz="2000">
                    <a:latin typeface="Calibri" pitchFamily="34"/>
                    <a:cs typeface="Times New Roman" pitchFamily="18"/>
                  </a:rPr>
                  <a:t> </a:t>
                </a:r>
                <a:br>
                  <a:rPr lang="es-GT" sz="2000">
                    <a:latin typeface="Calibri" pitchFamily="34"/>
                    <a:cs typeface="Times New Roman" pitchFamily="18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𝐷𝑒𝑛𝑠𝑖𝑑𝑎𝑑</m:t>
                      </m:r>
                      <m:r>
                        <a:rPr lang="es-GT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G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𝑀𝑎𝑠𝑎</m:t>
                          </m:r>
                          <m:r>
                            <a:rPr lang="es-GT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𝑑𝑒𝑙</m:t>
                          </m:r>
                          <m:r>
                            <a:rPr lang="es-GT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𝐶𝑖𝑙𝑖𝑛𝑑𝑟𝑜</m:t>
                          </m:r>
                        </m:num>
                        <m:den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𝑉𝑜𝑙𝑢𝑚𝑒𝑛</m:t>
                          </m:r>
                          <m:r>
                            <a:rPr lang="es-GT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𝑑𝑒𝑙</m:t>
                          </m:r>
                          <m:r>
                            <a:rPr lang="es-GT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𝐶𝑖𝑙𝑖𝑛𝑑𝑟𝑜</m:t>
                          </m:r>
                          <m:r>
                            <a:rPr lang="es-GT">
                              <a:latin typeface="Cambria Math" panose="02040503050406030204" pitchFamily="18" charset="0"/>
                            </a:rPr>
                            <m:t>(20</m:t>
                          </m:r>
                          <m:sSup>
                            <m:sSupPr>
                              <m:ctrlPr>
                                <a:rPr lang="es-G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e>
                            <m:sup>
                              <m:r>
                                <a:rPr lang="es-GT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GT">
                              <a:latin typeface="Cambria Math" panose="02040503050406030204" pitchFamily="18" charset="0"/>
                            </a:rPr>
                            <m:t> )</m:t>
                          </m:r>
                        </m:den>
                      </m:f>
                    </m:oMath>
                  </m:oMathPara>
                </a14:m>
                <a:br>
                  <a:rPr lang="es-GT" sz="2000">
                    <a:latin typeface="Calibri" pitchFamily="34"/>
                    <a:cs typeface="Times New Roman" pitchFamily="18"/>
                  </a:rPr>
                </a:br>
                <a:r>
                  <a:rPr lang="es-GT" sz="2000">
                    <a:latin typeface="Calibri" pitchFamily="34"/>
                    <a:cs typeface="Times New Roman" pitchFamily="18"/>
                  </a:rPr>
                  <a:t> </a:t>
                </a:r>
                <a:br>
                  <a:rPr lang="es-GT" sz="1600">
                    <a:latin typeface="Calibri" pitchFamily="34"/>
                    <a:cs typeface="Times New Roman" pitchFamily="18"/>
                  </a:rPr>
                </a:br>
                <a:endParaRPr lang="es-GT" sz="400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2046F98-4450-0507-C6A6-C6A3A993C97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7988" y="445020"/>
                <a:ext cx="11484004" cy="3399007"/>
              </a:xfrm>
              <a:blipFill>
                <a:blip r:embed="rId2"/>
                <a:stretch>
                  <a:fillRect t="-26882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3">
            <a:extLst>
              <a:ext uri="{FF2B5EF4-FFF2-40B4-BE49-F238E27FC236}">
                <a16:creationId xmlns:a16="http://schemas.microsoft.com/office/drawing/2014/main" id="{29978141-686B-A360-A8B6-FDFC532E07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20209" y="3429000"/>
            <a:ext cx="9818918" cy="108914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CuadroTexto 4">
            <a:extLst>
              <a:ext uri="{FF2B5EF4-FFF2-40B4-BE49-F238E27FC236}">
                <a16:creationId xmlns:a16="http://schemas.microsoft.com/office/drawing/2014/main" id="{390344D1-72CE-4C18-D1E2-6AA679209D54}"/>
              </a:ext>
            </a:extLst>
          </p:cNvPr>
          <p:cNvSpPr txBox="1"/>
          <p:nvPr/>
        </p:nvSpPr>
        <p:spPr>
          <a:xfrm>
            <a:off x="1278386" y="4802821"/>
            <a:ext cx="10404628" cy="1862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GT" sz="1800" b="1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Calibri" pitchFamily="34"/>
                <a:cs typeface="Times New Roman" pitchFamily="18"/>
              </a:rPr>
              <a:t>Conclusión:</a:t>
            </a:r>
            <a:endParaRPr lang="es-GT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ea typeface="Calibri" pitchFamily="34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GT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Calibri" pitchFamily="34"/>
                <a:cs typeface="Times New Roman" pitchFamily="18"/>
              </a:rPr>
              <a:t>Por lo tanto con estos datos y los anteriores obtenidos podemos enunciar  que aunque dos o más cuerpos tengan un mismo volumen, su masa y su densidad son distintas.</a:t>
            </a:r>
          </a:p>
          <a:p>
            <a:pPr marL="0" marR="0" lvl="0" indent="0" algn="l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GT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Calibri" pitchFamily="34"/>
                <a:cs typeface="Times New Roman" pitchFamily="18"/>
              </a:rPr>
              <a:t> 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G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Panorámica</PresentationFormat>
  <Paragraphs>22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de Office</vt:lpstr>
      <vt:lpstr>        </vt:lpstr>
      <vt:lpstr>Actividad 3 Con los datos obtenidos en la tabla 1, determina la densidad de los diferentes materiales: Para poder realizar esta operación debemos de utilizar la fórmula de la densidad: Densidad=Masa/Volumen   Densidad=(Masa del Cilindro)/(Volumen del Cilindro(20〖cm〗^3  )) 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</dc:title>
  <dc:creator>Ivan Rivera</dc:creator>
  <cp:lastModifiedBy>Ivan Rivera</cp:lastModifiedBy>
  <cp:revision>1</cp:revision>
  <dcterms:created xsi:type="dcterms:W3CDTF">2023-02-22T15:28:18Z</dcterms:created>
  <dcterms:modified xsi:type="dcterms:W3CDTF">2023-02-22T15:32:40Z</dcterms:modified>
</cp:coreProperties>
</file>