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gd/metadata"/>
  <Override ContentType="application/binary" PartName="/gd/snapshot"/>
  <Override ContentType="application/binary" PartName="/gd/signature"/>
  <Override ContentType="application/binary" PartName="/gd/debuginfo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06CA9E-D22B-49CD-ADFB-8CDAFBD35E01}">
  <a:tblStyle styleId="{3106CA9E-D22B-49CD-ADFB-8CDAFBD35E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8dc30d602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8dc30d602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0162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22222"/>
              </a:buClr>
              <a:buSzPts val="1150"/>
              <a:buChar char="●"/>
            </a:pPr>
            <a:r>
              <a:rPr lang="en" sz="1150">
                <a:solidFill>
                  <a:srgbClr val="222222"/>
                </a:solidFill>
                <a:highlight>
                  <a:srgbClr val="FFFFFF"/>
                </a:highlight>
              </a:rPr>
              <a:t>How were outliers removed (if applicable)?</a:t>
            </a:r>
            <a:endParaRPr sz="11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50"/>
              <a:buChar char="●"/>
            </a:pPr>
            <a:r>
              <a:rPr lang="en" sz="1150">
                <a:solidFill>
                  <a:srgbClr val="222222"/>
                </a:solidFill>
                <a:highlight>
                  <a:srgbClr val="FFFFFF"/>
                </a:highlight>
              </a:rPr>
              <a:t>How was missing data accounted for (if applicable)?</a:t>
            </a:r>
            <a:endParaRPr sz="11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50"/>
              <a:buChar char="●"/>
            </a:pPr>
            <a:r>
              <a:rPr lang="en" sz="1150">
                <a:solidFill>
                  <a:srgbClr val="222222"/>
                </a:solidFill>
                <a:highlight>
                  <a:srgbClr val="FFFFFF"/>
                </a:highlight>
              </a:rPr>
              <a:t>How was the data normalized (if applicable)?</a:t>
            </a:r>
            <a:endParaRPr sz="11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8dc30d602_4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8dc30d602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0162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22222"/>
              </a:buClr>
              <a:buSzPts val="1150"/>
              <a:buChar char="●"/>
            </a:pPr>
            <a:r>
              <a:rPr lang="en" sz="1150">
                <a:solidFill>
                  <a:srgbClr val="222222"/>
                </a:solidFill>
                <a:highlight>
                  <a:srgbClr val="FFFFFF"/>
                </a:highlight>
              </a:rPr>
              <a:t>How were outliers removed (if applicable)?</a:t>
            </a:r>
            <a:endParaRPr sz="11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50"/>
              <a:buChar char="●"/>
            </a:pPr>
            <a:r>
              <a:rPr lang="en" sz="1150">
                <a:solidFill>
                  <a:srgbClr val="222222"/>
                </a:solidFill>
                <a:highlight>
                  <a:srgbClr val="FFFFFF"/>
                </a:highlight>
              </a:rPr>
              <a:t>How was missing data accounted for (if applicable)?</a:t>
            </a:r>
            <a:endParaRPr sz="11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50"/>
              <a:buChar char="●"/>
            </a:pPr>
            <a:r>
              <a:rPr lang="en" sz="1150">
                <a:solidFill>
                  <a:srgbClr val="222222"/>
                </a:solidFill>
                <a:highlight>
                  <a:srgbClr val="FFFFFF"/>
                </a:highlight>
              </a:rPr>
              <a:t>How was the data normalized (if applicable)?</a:t>
            </a:r>
            <a:endParaRPr sz="11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8dc30d602_4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8dc30d602_4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features? How many observations? Are they integer? String? Categorical? Ordinal? How many percentage of people cancel? Where these data come from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22222"/>
                </a:solidFill>
                <a:highlight>
                  <a:srgbClr val="FFFFFF"/>
                </a:highlight>
              </a:rPr>
              <a:t>What is the structure of the dataset and how many variables/conditions were used?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744faa88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744faa88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multiple models and compared weighted F1 score from cross validation //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8d4dd809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8d4dd809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multiple models and compared weighted F1 score from cross validation //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8d4dd809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8d4dd809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multiple models and compared weighted F1 score from cross validation //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8dc30d602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8dc30d602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multiple models and compared weighted F1 score from cross validation //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8dc30d60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28dc30d60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multiple models and compared weighted F1 score from cross validation //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8dc30d60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8dc30d60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multiple models and compared weighted F1 score from cross validation //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28dc30d602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28dc30d602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multiple models and compared weighted F1 score from cross validation //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744faa88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744faa8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8dc30d60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28dc30d60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multiple models and compared weighted F1 score from cross validation //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8dc30d60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28dc30d60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multiple models and compared weighted F1 score from cross validation //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28dc30d602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28dc30d602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multiple models and compared weighted F1 score from cross validation //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28d4dd809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28d4dd809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multiple models and compared weighted F1 score from cross validation //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28dc30d602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28dc30d602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28dc30d602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28dc30d602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8dc30d602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8dc30d602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22222"/>
                </a:solidFill>
                <a:highlight>
                  <a:srgbClr val="FFFFFF"/>
                </a:highlight>
              </a:rPr>
              <a:t>Motivation of the problem &amp; justifications of the selected dataset</a:t>
            </a:r>
            <a:endParaRPr sz="11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22222"/>
                </a:solidFill>
                <a:highlight>
                  <a:srgbClr val="FFFFFF"/>
                </a:highlight>
              </a:rPr>
              <a:t>What is the question being examined?</a:t>
            </a:r>
            <a:endParaRPr sz="11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features? How many observations? Are they integer? String? Categorical? Ordinal? How many percentage of people cancel? Where these data come from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8dc30d602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8dc30d602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features? How many observations? Are they integer? String? Categorical? Ordinal? How many percentage of people cancel? Where these data come from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8dc30d602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8dc30d602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features? How many observations? Are they integer? String? Categorical? Ordinal? How many percentage of people cancel? Where these data come from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22222"/>
                </a:solidFill>
                <a:highlight>
                  <a:srgbClr val="FFFFFF"/>
                </a:highlight>
              </a:rPr>
              <a:t>What is the structure of the dataset and how many variables/conditions were used?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744faa88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744faa88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data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8dc30d602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8dc30d602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0162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22222"/>
              </a:buClr>
              <a:buSzPts val="1150"/>
              <a:buChar char="●"/>
            </a:pPr>
            <a:r>
              <a:rPr lang="en" sz="1150">
                <a:solidFill>
                  <a:srgbClr val="222222"/>
                </a:solidFill>
                <a:highlight>
                  <a:srgbClr val="FFFFFF"/>
                </a:highlight>
              </a:rPr>
              <a:t>How were outliers removed (if applicable)?</a:t>
            </a:r>
            <a:endParaRPr sz="11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50"/>
              <a:buChar char="●"/>
            </a:pPr>
            <a:r>
              <a:rPr lang="en" sz="1150">
                <a:solidFill>
                  <a:srgbClr val="222222"/>
                </a:solidFill>
                <a:highlight>
                  <a:srgbClr val="FFFFFF"/>
                </a:highlight>
              </a:rPr>
              <a:t>How was missing data accounted for (if applicable)?</a:t>
            </a:r>
            <a:endParaRPr sz="11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50"/>
              <a:buChar char="●"/>
            </a:pPr>
            <a:r>
              <a:rPr lang="en" sz="1150">
                <a:solidFill>
                  <a:srgbClr val="222222"/>
                </a:solidFill>
                <a:highlight>
                  <a:srgbClr val="FFFFFF"/>
                </a:highlight>
              </a:rPr>
              <a:t>How was the data normalized (if applicable)?</a:t>
            </a:r>
            <a:endParaRPr sz="11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8d3e5123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8d3e5123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0162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22222"/>
              </a:buClr>
              <a:buSzPts val="1150"/>
              <a:buChar char="●"/>
            </a:pPr>
            <a:r>
              <a:rPr lang="en" sz="1150">
                <a:solidFill>
                  <a:srgbClr val="222222"/>
                </a:solidFill>
                <a:highlight>
                  <a:srgbClr val="FFFFFF"/>
                </a:highlight>
              </a:rPr>
              <a:t>How were outliers removed (if applicable)?</a:t>
            </a:r>
            <a:endParaRPr sz="11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50"/>
              <a:buChar char="●"/>
            </a:pPr>
            <a:r>
              <a:rPr lang="en" sz="1150">
                <a:solidFill>
                  <a:srgbClr val="222222"/>
                </a:solidFill>
                <a:highlight>
                  <a:srgbClr val="FFFFFF"/>
                </a:highlight>
              </a:rPr>
              <a:t>How was missing data accounted for (if applicable)?</a:t>
            </a:r>
            <a:endParaRPr sz="11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50"/>
              <a:buChar char="●"/>
            </a:pPr>
            <a:r>
              <a:rPr lang="en" sz="1150">
                <a:solidFill>
                  <a:srgbClr val="222222"/>
                </a:solidFill>
                <a:highlight>
                  <a:srgbClr val="FFFFFF"/>
                </a:highlight>
              </a:rPr>
              <a:t>How was the data normalized (if applicable)?</a:t>
            </a:r>
            <a:endParaRPr sz="11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8dc30d602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8dc30d602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0162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22222"/>
              </a:buClr>
              <a:buSzPts val="1150"/>
              <a:buChar char="●"/>
            </a:pPr>
            <a:r>
              <a:rPr lang="en" sz="1150">
                <a:solidFill>
                  <a:srgbClr val="222222"/>
                </a:solidFill>
                <a:highlight>
                  <a:srgbClr val="FFFFFF"/>
                </a:highlight>
              </a:rPr>
              <a:t>How were outliers removed (if applicable)?</a:t>
            </a:r>
            <a:endParaRPr sz="11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50"/>
              <a:buChar char="●"/>
            </a:pPr>
            <a:r>
              <a:rPr lang="en" sz="1150">
                <a:solidFill>
                  <a:srgbClr val="222222"/>
                </a:solidFill>
                <a:highlight>
                  <a:srgbClr val="FFFFFF"/>
                </a:highlight>
              </a:rPr>
              <a:t>How was missing data accounted for (if applicable)?</a:t>
            </a:r>
            <a:endParaRPr sz="11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50"/>
              <a:buChar char="●"/>
            </a:pPr>
            <a:r>
              <a:rPr lang="en" sz="1150">
                <a:solidFill>
                  <a:srgbClr val="222222"/>
                </a:solidFill>
                <a:highlight>
                  <a:srgbClr val="FFFFFF"/>
                </a:highlight>
              </a:rPr>
              <a:t>How was the data normalized (if applicable)?</a:t>
            </a:r>
            <a:endParaRPr sz="11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590675" y="-430404"/>
            <a:ext cx="6391200" cy="6391200"/>
          </a:xfrm>
          <a:prstGeom prst="chord">
            <a:avLst>
              <a:gd fmla="val 14385217" name="adj1"/>
              <a:gd fmla="val 7208317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449540" y="784173"/>
            <a:ext cx="539646" cy="134911"/>
          </a:xfrm>
          <a:custGeom>
            <a:rect b="b" l="l" r="r" t="t"/>
            <a:pathLst>
              <a:path extrusionOk="0" h="269823" w="1079292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3"/>
          <p:cNvSpPr txBox="1"/>
          <p:nvPr>
            <p:ph type="ctrTitle"/>
          </p:nvPr>
        </p:nvSpPr>
        <p:spPr>
          <a:xfrm>
            <a:off x="514350" y="1838325"/>
            <a:ext cx="3497400" cy="18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314625" y="4788300"/>
            <a:ext cx="548700" cy="1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>
            <a:lvl1pPr lvl="0" rtl="0" algn="l">
              <a:buNone/>
              <a:defRPr/>
            </a:lvl1pPr>
            <a:lvl2pPr lvl="1" rtl="0" algn="l">
              <a:buNone/>
              <a:defRPr/>
            </a:lvl2pPr>
            <a:lvl3pPr lvl="2" rtl="0" algn="l">
              <a:buNone/>
              <a:defRPr/>
            </a:lvl3pPr>
            <a:lvl4pPr lvl="3" rtl="0" algn="l">
              <a:buNone/>
              <a:defRPr/>
            </a:lvl4pPr>
            <a:lvl5pPr lvl="4" rtl="0" algn="l">
              <a:buNone/>
              <a:defRPr/>
            </a:lvl5pPr>
            <a:lvl6pPr lvl="5" rtl="0" algn="l">
              <a:buNone/>
              <a:defRPr/>
            </a:lvl6pPr>
            <a:lvl7pPr lvl="6" rtl="0" algn="l">
              <a:buNone/>
              <a:defRPr/>
            </a:lvl7pPr>
            <a:lvl8pPr lvl="7" rtl="0" algn="l">
              <a:buNone/>
              <a:defRPr/>
            </a:lvl8pPr>
            <a:lvl9pPr lvl="8" rtl="0" algn="l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516600" y="1967475"/>
            <a:ext cx="2108700" cy="25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2846689" y="1967475"/>
            <a:ext cx="2108700" cy="25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3" type="body"/>
          </p:nvPr>
        </p:nvSpPr>
        <p:spPr>
          <a:xfrm>
            <a:off x="5176777" y="1967475"/>
            <a:ext cx="2108700" cy="25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515525" y="2260775"/>
            <a:ext cx="4784400" cy="234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88950" lvl="0" marL="457200" rtl="0">
              <a:spcBef>
                <a:spcPts val="0"/>
              </a:spcBef>
              <a:spcAft>
                <a:spcPts val="0"/>
              </a:spcAft>
              <a:buSzPts val="4100"/>
              <a:buChar char="●"/>
              <a:defRPr b="1" sz="4100"/>
            </a:lvl1pPr>
            <a:lvl2pPr indent="-488950" lvl="1" marL="914400" rtl="0">
              <a:spcBef>
                <a:spcPts val="0"/>
              </a:spcBef>
              <a:spcAft>
                <a:spcPts val="0"/>
              </a:spcAft>
              <a:buSzPts val="4100"/>
              <a:buChar char="○"/>
              <a:defRPr b="1" sz="4100"/>
            </a:lvl2pPr>
            <a:lvl3pPr indent="-488950" lvl="2" marL="1371600" rtl="0">
              <a:spcBef>
                <a:spcPts val="0"/>
              </a:spcBef>
              <a:spcAft>
                <a:spcPts val="0"/>
              </a:spcAft>
              <a:buSzPts val="4100"/>
              <a:buChar char="■"/>
              <a:defRPr b="1" sz="4100"/>
            </a:lvl3pPr>
            <a:lvl4pPr indent="-488950" lvl="3" marL="1828800" rtl="0">
              <a:spcBef>
                <a:spcPts val="0"/>
              </a:spcBef>
              <a:spcAft>
                <a:spcPts val="0"/>
              </a:spcAft>
              <a:buSzPts val="4100"/>
              <a:buChar char="●"/>
              <a:defRPr b="1" sz="4100"/>
            </a:lvl4pPr>
            <a:lvl5pPr indent="-488950" lvl="4" marL="2286000" rtl="0">
              <a:spcBef>
                <a:spcPts val="0"/>
              </a:spcBef>
              <a:spcAft>
                <a:spcPts val="0"/>
              </a:spcAft>
              <a:buSzPts val="4100"/>
              <a:buChar char="○"/>
              <a:defRPr b="1" sz="4100"/>
            </a:lvl5pPr>
            <a:lvl6pPr indent="-488950" lvl="5" marL="2743200" rtl="0">
              <a:spcBef>
                <a:spcPts val="0"/>
              </a:spcBef>
              <a:spcAft>
                <a:spcPts val="0"/>
              </a:spcAft>
              <a:buSzPts val="4100"/>
              <a:buChar char="■"/>
              <a:defRPr b="1" sz="4100"/>
            </a:lvl6pPr>
            <a:lvl7pPr indent="-488950" lvl="6" marL="3200400" rtl="0">
              <a:spcBef>
                <a:spcPts val="0"/>
              </a:spcBef>
              <a:spcAft>
                <a:spcPts val="0"/>
              </a:spcAft>
              <a:buSzPts val="4100"/>
              <a:buChar char="●"/>
              <a:defRPr b="1" sz="4100"/>
            </a:lvl7pPr>
            <a:lvl8pPr indent="-488950" lvl="7" marL="3657600" rtl="0">
              <a:spcBef>
                <a:spcPts val="0"/>
              </a:spcBef>
              <a:spcAft>
                <a:spcPts val="0"/>
              </a:spcAft>
              <a:buSzPts val="4100"/>
              <a:buChar char="○"/>
              <a:defRPr b="1" sz="4100"/>
            </a:lvl8pPr>
            <a:lvl9pPr indent="-488950" lvl="8" marL="4114800" rtl="0">
              <a:spcBef>
                <a:spcPts val="0"/>
              </a:spcBef>
              <a:spcAft>
                <a:spcPts val="0"/>
              </a:spcAft>
              <a:buSzPts val="4100"/>
              <a:buChar char="■"/>
              <a:defRPr b="1" sz="4100"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515532" y="604394"/>
            <a:ext cx="537342" cy="53975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6549307" y="869192"/>
            <a:ext cx="1810639" cy="1810639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5817581" y="2205888"/>
            <a:ext cx="1467171" cy="734205"/>
          </a:xfrm>
          <a:custGeom>
            <a:rect b="b" l="l" r="r" t="t"/>
            <a:pathLst>
              <a:path extrusionOk="0" h="1468410" w="2934342">
                <a:moveTo>
                  <a:pt x="2934342" y="0"/>
                </a:moveTo>
                <a:cubicBezTo>
                  <a:pt x="2934342" y="811099"/>
                  <a:pt x="2277030" y="1468411"/>
                  <a:pt x="1465931" y="1468411"/>
                </a:cubicBezTo>
                <a:cubicBezTo>
                  <a:pt x="654832" y="1468411"/>
                  <a:pt x="0" y="811099"/>
                  <a:pt x="0" y="0"/>
                </a:cubicBezTo>
                <a:lnTo>
                  <a:pt x="293434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697262" y="806038"/>
            <a:ext cx="173875" cy="1364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2"/>
                </a:solidFill>
                <a:latin typeface="Georgia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_2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100" y="0"/>
            <a:ext cx="9144000" cy="5151300"/>
          </a:xfrm>
          <a:prstGeom prst="rect">
            <a:avLst/>
          </a:prstGeom>
          <a:solidFill>
            <a:srgbClr val="363739">
              <a:alpha val="709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532425" y="4618200"/>
            <a:ext cx="611400" cy="5253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6"/>
          <p:cNvSpPr txBox="1"/>
          <p:nvPr>
            <p:ph type="ctrTitle"/>
          </p:nvPr>
        </p:nvSpPr>
        <p:spPr>
          <a:xfrm>
            <a:off x="514350" y="2263175"/>
            <a:ext cx="5557200" cy="6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514350" y="2894375"/>
            <a:ext cx="5557200" cy="2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3" name="Google Shape;73;p16"/>
          <p:cNvSpPr/>
          <p:nvPr/>
        </p:nvSpPr>
        <p:spPr>
          <a:xfrm>
            <a:off x="342900" y="361950"/>
            <a:ext cx="539646" cy="134911"/>
          </a:xfrm>
          <a:custGeom>
            <a:rect b="b" l="l" r="r" t="t"/>
            <a:pathLst>
              <a:path extrusionOk="0" h="269823" w="1079292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TITLE_ONLY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516600" y="1655400"/>
            <a:ext cx="3679200" cy="141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7"/>
          <p:cNvSpPr/>
          <p:nvPr/>
        </p:nvSpPr>
        <p:spPr>
          <a:xfrm>
            <a:off x="244527" y="379439"/>
            <a:ext cx="539646" cy="134912"/>
          </a:xfrm>
          <a:custGeom>
            <a:rect b="b" l="l" r="r" t="t"/>
            <a:pathLst>
              <a:path extrusionOk="0" h="269823" w="1079292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7"/>
          <p:cNvSpPr txBox="1"/>
          <p:nvPr>
            <p:ph idx="1" type="subTitle"/>
          </p:nvPr>
        </p:nvSpPr>
        <p:spPr>
          <a:xfrm>
            <a:off x="516600" y="3066900"/>
            <a:ext cx="36792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Hotel Booking Optimization</a:t>
            </a:r>
            <a:endParaRPr sz="3900"/>
          </a:p>
        </p:txBody>
      </p:sp>
      <p:sp>
        <p:nvSpPr>
          <p:cNvPr id="84" name="Google Shape;84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Zhiming Xie (zx284) and Jaeha Kim (jk2894)</a:t>
            </a:r>
            <a:endParaRPr sz="1700"/>
          </a:p>
        </p:txBody>
      </p:sp>
      <p:sp>
        <p:nvSpPr>
          <p:cNvPr id="85" name="Google Shape;85;p18"/>
          <p:cNvSpPr txBox="1"/>
          <p:nvPr/>
        </p:nvSpPr>
        <p:spPr>
          <a:xfrm>
            <a:off x="590025" y="5451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18"/>
          <p:cNvGrpSpPr/>
          <p:nvPr/>
        </p:nvGrpSpPr>
        <p:grpSpPr>
          <a:xfrm>
            <a:off x="-3" y="-3"/>
            <a:ext cx="876969" cy="5143503"/>
            <a:chOff x="-3" y="-3"/>
            <a:chExt cx="876969" cy="5143503"/>
          </a:xfrm>
        </p:grpSpPr>
        <p:sp>
          <p:nvSpPr>
            <p:cNvPr id="87" name="Google Shape;87;p18"/>
            <p:cNvSpPr/>
            <p:nvPr/>
          </p:nvSpPr>
          <p:spPr>
            <a:xfrm>
              <a:off x="0" y="0"/>
              <a:ext cx="876900" cy="51435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ornell_logo-removebg-preview.png" id="88" name="Google Shape;88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3" y="-3"/>
              <a:ext cx="876969" cy="792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1284825" y="45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1195375" y="1727100"/>
            <a:ext cx="785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 invalid data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 Overlapping features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categorical features to integers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Normalize data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Split train and test datasets</a:t>
            </a:r>
            <a:endParaRPr/>
          </a:p>
        </p:txBody>
      </p:sp>
      <p:grpSp>
        <p:nvGrpSpPr>
          <p:cNvPr id="186" name="Google Shape;186;p27"/>
          <p:cNvGrpSpPr/>
          <p:nvPr/>
        </p:nvGrpSpPr>
        <p:grpSpPr>
          <a:xfrm>
            <a:off x="-3" y="-3"/>
            <a:ext cx="876969" cy="5143503"/>
            <a:chOff x="-3" y="-3"/>
            <a:chExt cx="876969" cy="5143503"/>
          </a:xfrm>
        </p:grpSpPr>
        <p:sp>
          <p:nvSpPr>
            <p:cNvPr id="187" name="Google Shape;187;p27"/>
            <p:cNvSpPr/>
            <p:nvPr/>
          </p:nvSpPr>
          <p:spPr>
            <a:xfrm>
              <a:off x="0" y="0"/>
              <a:ext cx="876900" cy="51435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ornell_logo-removebg-preview.png" id="188" name="Google Shape;188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3" y="-3"/>
              <a:ext cx="876969" cy="792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9" name="Google Shape;189;p27"/>
          <p:cNvSpPr txBox="1"/>
          <p:nvPr/>
        </p:nvSpPr>
        <p:spPr>
          <a:xfrm>
            <a:off x="0" y="1121600"/>
            <a:ext cx="8769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1. Intro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2. Pre-pr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ocessing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3. Model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selection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4. Result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90" name="Google Shape;190;p27"/>
          <p:cNvPicPr preferRelativeResize="0"/>
          <p:nvPr/>
        </p:nvPicPr>
        <p:blipFill rotWithShape="1">
          <a:blip r:embed="rId4">
            <a:alphaModFix/>
          </a:blip>
          <a:srcRect b="26798" l="0" r="0" t="0"/>
          <a:stretch/>
        </p:blipFill>
        <p:spPr>
          <a:xfrm>
            <a:off x="1195375" y="3302874"/>
            <a:ext cx="7541550" cy="17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1284825" y="45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[Recap] </a:t>
            </a:r>
            <a:r>
              <a:rPr lang="en"/>
              <a:t>Feature engineering</a:t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1195375" y="1727100"/>
            <a:ext cx="785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 invalid data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 Overlapping features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categorical features to integers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Normalize data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Split train and test datasets</a:t>
            </a:r>
            <a:endParaRPr/>
          </a:p>
        </p:txBody>
      </p:sp>
      <p:grpSp>
        <p:nvGrpSpPr>
          <p:cNvPr id="197" name="Google Shape;197;p28"/>
          <p:cNvGrpSpPr/>
          <p:nvPr/>
        </p:nvGrpSpPr>
        <p:grpSpPr>
          <a:xfrm>
            <a:off x="-3" y="-3"/>
            <a:ext cx="876969" cy="5143503"/>
            <a:chOff x="-3" y="-3"/>
            <a:chExt cx="876969" cy="5143503"/>
          </a:xfrm>
        </p:grpSpPr>
        <p:sp>
          <p:nvSpPr>
            <p:cNvPr id="198" name="Google Shape;198;p28"/>
            <p:cNvSpPr/>
            <p:nvPr/>
          </p:nvSpPr>
          <p:spPr>
            <a:xfrm>
              <a:off x="0" y="0"/>
              <a:ext cx="876900" cy="51435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ornell_logo-removebg-preview.png" id="199" name="Google Shape;199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3" y="-3"/>
              <a:ext cx="876969" cy="792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0" name="Google Shape;200;p28"/>
          <p:cNvSpPr txBox="1"/>
          <p:nvPr/>
        </p:nvSpPr>
        <p:spPr>
          <a:xfrm>
            <a:off x="0" y="1121600"/>
            <a:ext cx="8769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1. Intro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2. Pre-pr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ocessing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3. Model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selection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4. Result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29"/>
          <p:cNvGraphicFramePr/>
          <p:nvPr/>
        </p:nvGraphicFramePr>
        <p:xfrm>
          <a:off x="1170788" y="112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{3106CA9E-D22B-49CD-ADFB-8CDAFBD35E01}</a:tableStyleId>
              </a:tblPr>
              <a:tblGrid>
                <a:gridCol w="649550"/>
                <a:gridCol w="1185700"/>
                <a:gridCol w="701575"/>
                <a:gridCol w="1133675"/>
                <a:gridCol w="257150"/>
                <a:gridCol w="967375"/>
                <a:gridCol w="986425"/>
                <a:gridCol w="732050"/>
                <a:gridCol w="1178800"/>
              </a:tblGrid>
              <a:tr h="246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Variable</a:t>
                      </a:r>
                      <a:endParaRPr sz="6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(Type)</a:t>
                      </a:r>
                      <a:endParaRPr sz="6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Description</a:t>
                      </a:r>
                      <a:endParaRPr sz="6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Variable</a:t>
                      </a:r>
                      <a:endParaRPr sz="6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(Type)</a:t>
                      </a:r>
                      <a:endParaRPr sz="6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Description</a:t>
                      </a:r>
                      <a:endParaRPr sz="6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Variable</a:t>
                      </a:r>
                      <a:endParaRPr sz="6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(Type)</a:t>
                      </a:r>
                      <a:endParaRPr sz="6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Description</a:t>
                      </a:r>
                      <a:endParaRPr sz="6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Variable</a:t>
                      </a:r>
                      <a:endParaRPr sz="6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(Type)</a:t>
                      </a:r>
                      <a:endParaRPr sz="6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Description</a:t>
                      </a:r>
                      <a:endParaRPr sz="6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ADR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(Numeric)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Average Daily Rate (Price)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Adults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(Integer)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Number of adults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Stays In Weekend Nights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(Integer)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Number of weekend nights the guest stayed or booked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Stays In Week Nights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(Integer)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Number of week nights the guest stayed or booked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Babies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(Integer)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Number of babies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Children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(Integer)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Number of children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Arrival Date Day Of Month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(Integer)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Day of the Month of the arrival date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Arrival Date Month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600">
                          <a:solidFill>
                            <a:srgbClr val="FF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(Integer)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Month of arrival date with 12 categories (January to December)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9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Country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(Categorical)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Country of Origin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CustomerType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600">
                          <a:solidFill>
                            <a:srgbClr val="FF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(Integer)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Contract / Group / Transient (not contract and not group) / Transient-Party (associated with other transient booking)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Arrival Date Year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(Integer)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Year of arrival date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Arrival Date Week Number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(integer)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Week number of the arrival date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53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Meal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600">
                          <a:solidFill>
                            <a:srgbClr val="FF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(Integer)</a:t>
                      </a:r>
                      <a:endParaRPr b="1" sz="600">
                        <a:solidFill>
                          <a:srgbClr val="FF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Undefined/SC: No meal package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BB: Bed &amp; Breakfast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HB: Half board (breakfast and one other meal)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FB: Full board (breakfast, lunch, and dinner)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Required Car Parking Spaces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(Integer)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Number of car parking spaces required by the customer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Lead Time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(Integer)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Number of days that elapsed between the entering date of the booking into the PMS and the arrival date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Days In Waiting List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(Integer)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Number of days the booking was in the waiting list before it was confirmed to the customer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48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Reserved Room Type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600">
                          <a:solidFill>
                            <a:srgbClr val="FF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(Integer)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Code of room type reserved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Assigned Room Type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600">
                          <a:solidFill>
                            <a:srgbClr val="FF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(Integer)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Code for the type of room assigned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Reservation Status Date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(Date)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Date at which the last status was set. 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97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Total Of Special  Requests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(Integer)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Number of special requests made by the customer (twin bed or high floor)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Booking Changes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(Integer)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Number of changes/ amendments made to the booking from the moment of check-in or cancellation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Agent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(Categorical)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ID of the travel agency that made the booking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Company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6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(Categorical)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ID of the company/entity that made the booking or responsible for paying the booking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Is Repeated Guest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6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(Categorical)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Repeated guest (1)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or not (0)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Distribution Channel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600">
                          <a:solidFill>
                            <a:srgbClr val="FF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(Integer)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Booking distribution channel (TA: travel agents, TO: Tour Operators)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Market Segment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600">
                          <a:solidFill>
                            <a:srgbClr val="FF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(Integer)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Market segment destination (TA: travel agents, TO: Tour Operators)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Previous Cancellations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(Integer)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Number of previous bookings that were canceled by the customer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PreviousBookings_NotCanceled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(integer)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Number of previous bookings not cancelled by the customer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Deposit Type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600">
                          <a:solidFill>
                            <a:srgbClr val="FF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(Integer)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No Deposit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Non Refund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Refundable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Reservation Status</a:t>
                      </a:r>
                      <a:endParaRPr b="1" sz="6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(Categorical)</a:t>
                      </a:r>
                      <a:endParaRPr b="1" sz="6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Canceled</a:t>
                      </a:r>
                      <a:endParaRPr sz="6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Check-out</a:t>
                      </a:r>
                      <a:endParaRPr sz="6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No-show</a:t>
                      </a:r>
                      <a:endParaRPr sz="6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IsCanceled</a:t>
                      </a:r>
                      <a:endParaRPr b="1" sz="6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(Categorical)</a:t>
                      </a:r>
                      <a:endParaRPr b="1" sz="6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Canceled(1)</a:t>
                      </a:r>
                      <a:endParaRPr sz="6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Or not (0)</a:t>
                      </a:r>
                      <a:endParaRPr sz="6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pSp>
        <p:nvGrpSpPr>
          <p:cNvPr id="206" name="Google Shape;206;p29"/>
          <p:cNvGrpSpPr/>
          <p:nvPr/>
        </p:nvGrpSpPr>
        <p:grpSpPr>
          <a:xfrm>
            <a:off x="-3" y="-3"/>
            <a:ext cx="876969" cy="5143503"/>
            <a:chOff x="-3" y="-3"/>
            <a:chExt cx="876969" cy="5143503"/>
          </a:xfrm>
        </p:grpSpPr>
        <p:sp>
          <p:nvSpPr>
            <p:cNvPr id="207" name="Google Shape;207;p29"/>
            <p:cNvSpPr/>
            <p:nvPr/>
          </p:nvSpPr>
          <p:spPr>
            <a:xfrm>
              <a:off x="0" y="0"/>
              <a:ext cx="876900" cy="51435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ornell_logo-removebg-preview.png" id="208" name="Google Shape;208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3" y="-3"/>
              <a:ext cx="876969" cy="792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9" name="Google Shape;209;p29"/>
          <p:cNvSpPr txBox="1"/>
          <p:nvPr/>
        </p:nvSpPr>
        <p:spPr>
          <a:xfrm>
            <a:off x="0" y="1121600"/>
            <a:ext cx="8769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1. Intro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2. Pre-pr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ocessing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3. Model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selection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4. Result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10" name="Google Shape;210;p29"/>
          <p:cNvSpPr txBox="1"/>
          <p:nvPr>
            <p:ph type="title"/>
          </p:nvPr>
        </p:nvSpPr>
        <p:spPr>
          <a:xfrm>
            <a:off x="1284825" y="45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1284825" y="465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Process</a:t>
            </a:r>
            <a:endParaRPr/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1154575" y="1298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Hyperparameter </a:t>
            </a:r>
            <a:r>
              <a:rPr lang="en"/>
              <a:t>tuning</a:t>
            </a:r>
            <a:r>
              <a:rPr lang="en"/>
              <a:t> by cross-validation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Compared all models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Applying PCA to the dataset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Hyperparameter tuning by cross-validation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Compared all models</a:t>
            </a:r>
            <a:endParaRPr/>
          </a:p>
        </p:txBody>
      </p:sp>
      <p:grpSp>
        <p:nvGrpSpPr>
          <p:cNvPr id="217" name="Google Shape;217;p30"/>
          <p:cNvGrpSpPr/>
          <p:nvPr/>
        </p:nvGrpSpPr>
        <p:grpSpPr>
          <a:xfrm>
            <a:off x="-3" y="-3"/>
            <a:ext cx="876969" cy="5143503"/>
            <a:chOff x="-3" y="-3"/>
            <a:chExt cx="876969" cy="5143503"/>
          </a:xfrm>
        </p:grpSpPr>
        <p:sp>
          <p:nvSpPr>
            <p:cNvPr id="218" name="Google Shape;218;p30"/>
            <p:cNvSpPr/>
            <p:nvPr/>
          </p:nvSpPr>
          <p:spPr>
            <a:xfrm>
              <a:off x="0" y="0"/>
              <a:ext cx="876900" cy="51435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ornell_logo-removebg-preview.png" id="219" name="Google Shape;219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3" y="-3"/>
              <a:ext cx="876969" cy="792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0" name="Google Shape;220;p30"/>
          <p:cNvSpPr txBox="1"/>
          <p:nvPr/>
        </p:nvSpPr>
        <p:spPr>
          <a:xfrm>
            <a:off x="0" y="1121600"/>
            <a:ext cx="8769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Barlow"/>
                <a:ea typeface="Barlow"/>
                <a:cs typeface="Barlow"/>
                <a:sym typeface="Barlow"/>
              </a:rPr>
              <a:t>1. Intro</a:t>
            </a:r>
            <a:endParaRPr sz="1200">
              <a:solidFill>
                <a:srgbClr val="B7B7B7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2. Pre-pr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ocessing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3. Model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selection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4. Result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type="title"/>
          </p:nvPr>
        </p:nvSpPr>
        <p:spPr>
          <a:xfrm>
            <a:off x="1341125" y="338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Models</a:t>
            </a:r>
            <a:endParaRPr/>
          </a:p>
        </p:txBody>
      </p:sp>
      <p:sp>
        <p:nvSpPr>
          <p:cNvPr id="226" name="Google Shape;226;p31"/>
          <p:cNvSpPr txBox="1"/>
          <p:nvPr>
            <p:ph idx="1" type="body"/>
          </p:nvPr>
        </p:nvSpPr>
        <p:spPr>
          <a:xfrm>
            <a:off x="1284825" y="2287625"/>
            <a:ext cx="308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Logistic Regression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Decision Tree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Random Forest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AdaBoost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XGBoost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Gradient Boosting</a:t>
            </a:r>
            <a:endParaRPr sz="1600"/>
          </a:p>
        </p:txBody>
      </p:sp>
      <p:sp>
        <p:nvSpPr>
          <p:cNvPr id="227" name="Google Shape;227;p31"/>
          <p:cNvSpPr txBox="1"/>
          <p:nvPr>
            <p:ph idx="1" type="body"/>
          </p:nvPr>
        </p:nvSpPr>
        <p:spPr>
          <a:xfrm>
            <a:off x="4888400" y="2287625"/>
            <a:ext cx="445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Logistic Regression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Decision Tree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Random Forest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AdaBoost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XGBoost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Gradient Boosting</a:t>
            </a:r>
            <a:endParaRPr sz="1600"/>
          </a:p>
        </p:txBody>
      </p:sp>
      <p:sp>
        <p:nvSpPr>
          <p:cNvPr id="228" name="Google Shape;228;p31"/>
          <p:cNvSpPr txBox="1"/>
          <p:nvPr/>
        </p:nvSpPr>
        <p:spPr>
          <a:xfrm>
            <a:off x="1341125" y="1610525"/>
            <a:ext cx="6486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[Hyper-parameter Tuning (CV)</a:t>
            </a:r>
            <a:r>
              <a:rPr b="1" lang="en" sz="1500"/>
              <a:t>]</a:t>
            </a:r>
            <a:endParaRPr b="1" sz="1500"/>
          </a:p>
        </p:txBody>
      </p:sp>
      <p:sp>
        <p:nvSpPr>
          <p:cNvPr id="229" name="Google Shape;229;p31"/>
          <p:cNvSpPr txBox="1"/>
          <p:nvPr/>
        </p:nvSpPr>
        <p:spPr>
          <a:xfrm>
            <a:off x="4888400" y="1610525"/>
            <a:ext cx="420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[</a:t>
            </a:r>
            <a:r>
              <a:rPr b="1" lang="en" sz="1500"/>
              <a:t>Dimension Reduction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+Hyper-parameter Tuning (CV)]</a:t>
            </a:r>
            <a:endParaRPr b="1" sz="1500"/>
          </a:p>
        </p:txBody>
      </p:sp>
      <p:grpSp>
        <p:nvGrpSpPr>
          <p:cNvPr id="230" name="Google Shape;230;p31"/>
          <p:cNvGrpSpPr/>
          <p:nvPr/>
        </p:nvGrpSpPr>
        <p:grpSpPr>
          <a:xfrm>
            <a:off x="-3" y="-3"/>
            <a:ext cx="876969" cy="5143503"/>
            <a:chOff x="-3" y="-3"/>
            <a:chExt cx="876969" cy="5143503"/>
          </a:xfrm>
        </p:grpSpPr>
        <p:sp>
          <p:nvSpPr>
            <p:cNvPr id="231" name="Google Shape;231;p31"/>
            <p:cNvSpPr/>
            <p:nvPr/>
          </p:nvSpPr>
          <p:spPr>
            <a:xfrm>
              <a:off x="0" y="0"/>
              <a:ext cx="876900" cy="51435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ornell_logo-removebg-preview.png" id="232" name="Google Shape;232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3" y="-3"/>
              <a:ext cx="876969" cy="792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3" name="Google Shape;233;p31"/>
          <p:cNvSpPr txBox="1"/>
          <p:nvPr/>
        </p:nvSpPr>
        <p:spPr>
          <a:xfrm>
            <a:off x="0" y="1121600"/>
            <a:ext cx="8769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Barlow"/>
                <a:ea typeface="Barlow"/>
                <a:cs typeface="Barlow"/>
                <a:sym typeface="Barlow"/>
              </a:rPr>
              <a:t>1. Intro</a:t>
            </a:r>
            <a:endParaRPr sz="1200">
              <a:solidFill>
                <a:srgbClr val="B7B7B7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2. Pre-pr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ocessing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3. Model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selection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4. Result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4" name="Google Shape;234;p31"/>
          <p:cNvSpPr/>
          <p:nvPr/>
        </p:nvSpPr>
        <p:spPr>
          <a:xfrm rot="5400000">
            <a:off x="4224525" y="3118525"/>
            <a:ext cx="633600" cy="2562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1284825" y="465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Dimensionality reduction &amp; Cross Validation</a:t>
            </a:r>
            <a:endParaRPr/>
          </a:p>
        </p:txBody>
      </p:sp>
      <p:sp>
        <p:nvSpPr>
          <p:cNvPr id="240" name="Google Shape;240;p32"/>
          <p:cNvSpPr txBox="1"/>
          <p:nvPr/>
        </p:nvSpPr>
        <p:spPr>
          <a:xfrm>
            <a:off x="1284825" y="1588363"/>
            <a:ext cx="6486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[</a:t>
            </a:r>
            <a:r>
              <a:rPr lang="en" sz="1600"/>
              <a:t>Cross-validation]</a:t>
            </a:r>
            <a:endParaRPr sz="1600"/>
          </a:p>
        </p:txBody>
      </p:sp>
      <p:sp>
        <p:nvSpPr>
          <p:cNvPr id="241" name="Google Shape;241;p32"/>
          <p:cNvSpPr txBox="1"/>
          <p:nvPr/>
        </p:nvSpPr>
        <p:spPr>
          <a:xfrm>
            <a:off x="5472850" y="1588375"/>
            <a:ext cx="420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[</a:t>
            </a:r>
            <a:r>
              <a:rPr lang="en" sz="1600"/>
              <a:t>Dimension Reduction: PCA]</a:t>
            </a:r>
            <a:endParaRPr sz="1600"/>
          </a:p>
        </p:txBody>
      </p:sp>
      <p:pic>
        <p:nvPicPr>
          <p:cNvPr id="242" name="Google Shape;242;p32"/>
          <p:cNvPicPr preferRelativeResize="0"/>
          <p:nvPr/>
        </p:nvPicPr>
        <p:blipFill rotWithShape="1">
          <a:blip r:embed="rId3">
            <a:alphaModFix/>
          </a:blip>
          <a:srcRect b="0" l="0" r="34738" t="10841"/>
          <a:stretch/>
        </p:blipFill>
        <p:spPr>
          <a:xfrm>
            <a:off x="5175725" y="2388775"/>
            <a:ext cx="3794774" cy="253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2"/>
          <p:cNvSpPr txBox="1"/>
          <p:nvPr/>
        </p:nvSpPr>
        <p:spPr>
          <a:xfrm>
            <a:off x="1284825" y="2019475"/>
            <a:ext cx="316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: Applied the same randomizedSearchCV for different models</a:t>
            </a:r>
            <a:endParaRPr sz="1200"/>
          </a:p>
        </p:txBody>
      </p:sp>
      <p:sp>
        <p:nvSpPr>
          <p:cNvPr id="244" name="Google Shape;244;p32"/>
          <p:cNvSpPr txBox="1"/>
          <p:nvPr/>
        </p:nvSpPr>
        <p:spPr>
          <a:xfrm>
            <a:off x="5472850" y="2019475"/>
            <a:ext cx="648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: 6 PCs capture 99.5% of the total variations</a:t>
            </a:r>
            <a:endParaRPr sz="1200"/>
          </a:p>
        </p:txBody>
      </p:sp>
      <p:pic>
        <p:nvPicPr>
          <p:cNvPr descr="cornell_logo-removebg-preview.png" id="245" name="Google Shape;24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" y="-3"/>
            <a:ext cx="876969" cy="792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6" name="Google Shape;246;p32"/>
          <p:cNvGrpSpPr/>
          <p:nvPr/>
        </p:nvGrpSpPr>
        <p:grpSpPr>
          <a:xfrm>
            <a:off x="-3" y="-3"/>
            <a:ext cx="876969" cy="5143503"/>
            <a:chOff x="-3" y="-3"/>
            <a:chExt cx="876969" cy="5143503"/>
          </a:xfrm>
        </p:grpSpPr>
        <p:sp>
          <p:nvSpPr>
            <p:cNvPr id="247" name="Google Shape;247;p32"/>
            <p:cNvSpPr/>
            <p:nvPr/>
          </p:nvSpPr>
          <p:spPr>
            <a:xfrm>
              <a:off x="0" y="0"/>
              <a:ext cx="876900" cy="51435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ornell_logo-removebg-preview.png" id="248" name="Google Shape;248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3" y="-3"/>
              <a:ext cx="876969" cy="792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9" name="Google Shape;249;p32"/>
          <p:cNvSpPr txBox="1"/>
          <p:nvPr/>
        </p:nvSpPr>
        <p:spPr>
          <a:xfrm>
            <a:off x="0" y="1121600"/>
            <a:ext cx="8769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Barlow"/>
                <a:ea typeface="Barlow"/>
                <a:cs typeface="Barlow"/>
                <a:sym typeface="Barlow"/>
              </a:rPr>
              <a:t>1. Intro</a:t>
            </a:r>
            <a:endParaRPr sz="1200">
              <a:solidFill>
                <a:srgbClr val="B7B7B7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2. Pre-pr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ocessing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3. Model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selection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4. Result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50" name="Google Shape;25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7100" y="2604174"/>
            <a:ext cx="3617549" cy="12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1035600" y="48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Logistic Regression</a:t>
            </a:r>
            <a:endParaRPr b="1" sz="1650">
              <a:solidFill>
                <a:srgbClr val="0000FF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ornell_logo-removebg-preview.png" id="256" name="Google Shape;2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-3"/>
            <a:ext cx="876969" cy="792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7" name="Google Shape;257;p33"/>
          <p:cNvGrpSpPr/>
          <p:nvPr/>
        </p:nvGrpSpPr>
        <p:grpSpPr>
          <a:xfrm>
            <a:off x="-3" y="-3"/>
            <a:ext cx="876969" cy="5143503"/>
            <a:chOff x="-3" y="-3"/>
            <a:chExt cx="876969" cy="5143503"/>
          </a:xfrm>
        </p:grpSpPr>
        <p:sp>
          <p:nvSpPr>
            <p:cNvPr id="258" name="Google Shape;258;p33"/>
            <p:cNvSpPr/>
            <p:nvPr/>
          </p:nvSpPr>
          <p:spPr>
            <a:xfrm>
              <a:off x="0" y="0"/>
              <a:ext cx="876900" cy="51435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ornell_logo-removebg-preview.png" id="259" name="Google Shape;259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3" y="-3"/>
              <a:ext cx="876969" cy="792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0" name="Google Shape;260;p33"/>
          <p:cNvSpPr txBox="1"/>
          <p:nvPr/>
        </p:nvSpPr>
        <p:spPr>
          <a:xfrm>
            <a:off x="0" y="1121600"/>
            <a:ext cx="8769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Barlow"/>
                <a:ea typeface="Barlow"/>
                <a:cs typeface="Barlow"/>
                <a:sym typeface="Barlow"/>
              </a:rPr>
              <a:t>1. Intro</a:t>
            </a:r>
            <a:endParaRPr sz="1200">
              <a:solidFill>
                <a:srgbClr val="B7B7B7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2. Pre-pr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ocessing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3. Model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selection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4. Result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61" name="Google Shape;261;p33"/>
          <p:cNvSpPr txBox="1"/>
          <p:nvPr/>
        </p:nvSpPr>
        <p:spPr>
          <a:xfrm>
            <a:off x="928700" y="1819050"/>
            <a:ext cx="3643500" cy="1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Testing Hyper-parameters: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'penalty' : ['l1', 'l2', 'elasticnet', 'none'],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'C' : np.logspace(-4, 4, 20),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'solver' :['lbfgs','newton-cg','liblinear','sag','saga'],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'max_iter' : [100, 1000,2500, 5000]</a:t>
            </a:r>
            <a:endParaRPr sz="1200"/>
          </a:p>
        </p:txBody>
      </p:sp>
      <p:sp>
        <p:nvSpPr>
          <p:cNvPr id="262" name="Google Shape;262;p33"/>
          <p:cNvSpPr txBox="1"/>
          <p:nvPr/>
        </p:nvSpPr>
        <p:spPr>
          <a:xfrm>
            <a:off x="4572000" y="1754150"/>
            <a:ext cx="4348200" cy="22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Best score parameters for non-pca: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Best cross validation score:  0.7980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Best model parameter:  {'solver': 'liblinear', 'penalty': 'l1', 'max_iter': 100, 'C': 11.288378916846883}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Best score parameters for pca: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(PCA)Best cross validation score:  0.6675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(PCA)Best model parameter:  {'solver': 'liblinear', 'penalty': 'l1', 'max_iter': 5000, 'C': 1.623776739188721}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>
            <p:ph type="title"/>
          </p:nvPr>
        </p:nvSpPr>
        <p:spPr>
          <a:xfrm>
            <a:off x="1035600" y="48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Decision Tree</a:t>
            </a:r>
            <a:endParaRPr b="1" sz="1650">
              <a:solidFill>
                <a:srgbClr val="0000FF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cornell_logo-removebg-preview.png" id="268" name="Google Shape;2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-3"/>
            <a:ext cx="876969" cy="792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9" name="Google Shape;269;p34"/>
          <p:cNvGrpSpPr/>
          <p:nvPr/>
        </p:nvGrpSpPr>
        <p:grpSpPr>
          <a:xfrm>
            <a:off x="-3" y="-3"/>
            <a:ext cx="876969" cy="5143503"/>
            <a:chOff x="-3" y="-3"/>
            <a:chExt cx="876969" cy="5143503"/>
          </a:xfrm>
        </p:grpSpPr>
        <p:sp>
          <p:nvSpPr>
            <p:cNvPr id="270" name="Google Shape;270;p34"/>
            <p:cNvSpPr/>
            <p:nvPr/>
          </p:nvSpPr>
          <p:spPr>
            <a:xfrm>
              <a:off x="0" y="0"/>
              <a:ext cx="876900" cy="51435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ornell_logo-removebg-preview.png" id="271" name="Google Shape;271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3" y="-3"/>
              <a:ext cx="876969" cy="792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2" name="Google Shape;272;p34"/>
          <p:cNvSpPr txBox="1"/>
          <p:nvPr/>
        </p:nvSpPr>
        <p:spPr>
          <a:xfrm>
            <a:off x="0" y="1121600"/>
            <a:ext cx="8769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Barlow"/>
                <a:ea typeface="Barlow"/>
                <a:cs typeface="Barlow"/>
                <a:sym typeface="Barlow"/>
              </a:rPr>
              <a:t>1. Intro</a:t>
            </a:r>
            <a:endParaRPr sz="1200">
              <a:solidFill>
                <a:srgbClr val="B7B7B7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2. Pre-pr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ocessing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3. Model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selection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4. Result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73" name="Google Shape;273;p34"/>
          <p:cNvSpPr txBox="1"/>
          <p:nvPr/>
        </p:nvSpPr>
        <p:spPr>
          <a:xfrm>
            <a:off x="4367875" y="1669700"/>
            <a:ext cx="4582200" cy="22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Best score parameters for non-pca: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Best cross validation score:  0.8266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Best model parameter:  {'criterion': 'gini', 'max_depth': None, 'max_features': 8, 'min_samples_leaf': 6}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Best score parameters for pca: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(PCA)Best cross validation score:  0.7733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(PCA)Best model parameter:  {'criterion': 'gini', 'max_depth': None, 'max_features': 5, 'min_samples_leaf': 2}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74" name="Google Shape;274;p34"/>
          <p:cNvSpPr txBox="1"/>
          <p:nvPr/>
        </p:nvSpPr>
        <p:spPr>
          <a:xfrm>
            <a:off x="1035600" y="1669700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Testing Hyper-parameters: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"max_depth": [3, None],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"max_features": randint(1, 9),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"min_samples_leaf": randint(1, 9),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"criterion": ["gini", "entropy"]</a:t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1035600" y="48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Random Forest</a:t>
            </a:r>
            <a:endParaRPr b="1" sz="1650">
              <a:solidFill>
                <a:srgbClr val="0000FF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ornell_logo-removebg-preview.png" id="280" name="Google Shape;28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-3"/>
            <a:ext cx="876969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5"/>
          <p:cNvSpPr txBox="1"/>
          <p:nvPr/>
        </p:nvSpPr>
        <p:spPr>
          <a:xfrm>
            <a:off x="4470000" y="1765700"/>
            <a:ext cx="4674000" cy="28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Best score parameters for non-pca: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Best cross validation score: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0.8239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Best model parameter: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{'max_features': 0.3317105092985048, 'min_samples_split': 0.014170012193764785, 'n_estimators': 19}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Best score parameters for pca: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Best cross validation score: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0.7211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Best model parameter: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{'max_features': 0.2692143398292158, 'min_samples_split': 0.01760989011315945, 'n_estimators': 144}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82" name="Google Shape;282;p35"/>
          <p:cNvSpPr txBox="1"/>
          <p:nvPr/>
        </p:nvSpPr>
        <p:spPr>
          <a:xfrm>
            <a:off x="958550" y="1771750"/>
            <a:ext cx="3582300" cy="15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Testing Hyper-parameters: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r>
              <a:rPr lang="en" sz="1200"/>
              <a:t>'n_estimators': randint(4,150),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r>
              <a:rPr lang="en" sz="1200"/>
              <a:t>'max_features': truncnorm(a=0, b=1, loc=0.25, scale=0.1),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r>
              <a:rPr lang="en" sz="1200"/>
              <a:t>'min_samples_split': uniform(0.01, 0.199)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283" name="Google Shape;283;p35"/>
          <p:cNvGrpSpPr/>
          <p:nvPr/>
        </p:nvGrpSpPr>
        <p:grpSpPr>
          <a:xfrm>
            <a:off x="-3" y="-3"/>
            <a:ext cx="876969" cy="5143503"/>
            <a:chOff x="-3" y="-3"/>
            <a:chExt cx="876969" cy="5143503"/>
          </a:xfrm>
        </p:grpSpPr>
        <p:sp>
          <p:nvSpPr>
            <p:cNvPr id="284" name="Google Shape;284;p35"/>
            <p:cNvSpPr/>
            <p:nvPr/>
          </p:nvSpPr>
          <p:spPr>
            <a:xfrm>
              <a:off x="0" y="0"/>
              <a:ext cx="876900" cy="51435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ornell_logo-removebg-preview.png" id="285" name="Google Shape;285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3" y="-3"/>
              <a:ext cx="876969" cy="792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6" name="Google Shape;286;p35"/>
          <p:cNvSpPr txBox="1"/>
          <p:nvPr/>
        </p:nvSpPr>
        <p:spPr>
          <a:xfrm>
            <a:off x="0" y="1121600"/>
            <a:ext cx="8769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Barlow"/>
                <a:ea typeface="Barlow"/>
                <a:cs typeface="Barlow"/>
                <a:sym typeface="Barlow"/>
              </a:rPr>
              <a:t>1. Intro</a:t>
            </a:r>
            <a:endParaRPr sz="1200">
              <a:solidFill>
                <a:srgbClr val="B7B7B7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2. Pre-pr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ocessing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3. Model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selection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4. Result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/>
          <p:nvPr>
            <p:ph type="title"/>
          </p:nvPr>
        </p:nvSpPr>
        <p:spPr>
          <a:xfrm>
            <a:off x="1035600" y="48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AdaBoost</a:t>
            </a:r>
            <a:endParaRPr/>
          </a:p>
        </p:txBody>
      </p:sp>
      <p:pic>
        <p:nvPicPr>
          <p:cNvPr descr="cornell_logo-removebg-preview.png" id="292" name="Google Shape;29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-3"/>
            <a:ext cx="876969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6"/>
          <p:cNvSpPr txBox="1"/>
          <p:nvPr/>
        </p:nvSpPr>
        <p:spPr>
          <a:xfrm>
            <a:off x="4470000" y="1765700"/>
            <a:ext cx="4674000" cy="22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Best score parameters for non-pca: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Best cross validation score: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0.8142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Best model parameter:  {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'learning_rate': 0.1, 'n_estimators': 200}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Best score parameters for pca: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Best cross validation score: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0.6764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Best model parameter: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{'learning_rate': 0.1, 'n_estimators': 200}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94" name="Google Shape;294;p36"/>
          <p:cNvSpPr txBox="1"/>
          <p:nvPr/>
        </p:nvSpPr>
        <p:spPr>
          <a:xfrm>
            <a:off x="958550" y="1771750"/>
            <a:ext cx="35823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Testing Hyper-parameters: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‘</a:t>
            </a:r>
            <a:r>
              <a:rPr lang="en" sz="1200"/>
              <a:t>n_estimators':[50,100,200],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'learning_rate':[.001,0.01,.1]</a:t>
            </a:r>
            <a:endParaRPr sz="1200"/>
          </a:p>
        </p:txBody>
      </p:sp>
      <p:grpSp>
        <p:nvGrpSpPr>
          <p:cNvPr id="295" name="Google Shape;295;p36"/>
          <p:cNvGrpSpPr/>
          <p:nvPr/>
        </p:nvGrpSpPr>
        <p:grpSpPr>
          <a:xfrm>
            <a:off x="-3" y="-3"/>
            <a:ext cx="876969" cy="5143503"/>
            <a:chOff x="-3" y="-3"/>
            <a:chExt cx="876969" cy="5143503"/>
          </a:xfrm>
        </p:grpSpPr>
        <p:sp>
          <p:nvSpPr>
            <p:cNvPr id="296" name="Google Shape;296;p36"/>
            <p:cNvSpPr/>
            <p:nvPr/>
          </p:nvSpPr>
          <p:spPr>
            <a:xfrm>
              <a:off x="0" y="0"/>
              <a:ext cx="876900" cy="51435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ornell_logo-removebg-preview.png" id="297" name="Google Shape;297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3" y="-3"/>
              <a:ext cx="876969" cy="792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8" name="Google Shape;298;p36"/>
          <p:cNvSpPr txBox="1"/>
          <p:nvPr/>
        </p:nvSpPr>
        <p:spPr>
          <a:xfrm>
            <a:off x="0" y="1121600"/>
            <a:ext cx="8769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Barlow"/>
                <a:ea typeface="Barlow"/>
                <a:cs typeface="Barlow"/>
                <a:sym typeface="Barlow"/>
              </a:rPr>
              <a:t>1. Intro</a:t>
            </a:r>
            <a:endParaRPr sz="1200">
              <a:solidFill>
                <a:srgbClr val="B7B7B7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2. Pre-pr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ocessing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3. Model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selection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4. Result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1580325" y="1132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-Project goal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-Dataset background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-Feature engineering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-Model selection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-Conclusion</a:t>
            </a: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-3" y="-3"/>
            <a:ext cx="876969" cy="5143503"/>
            <a:chOff x="-3" y="-3"/>
            <a:chExt cx="876969" cy="5143503"/>
          </a:xfrm>
        </p:grpSpPr>
        <p:sp>
          <p:nvSpPr>
            <p:cNvPr id="95" name="Google Shape;95;p19"/>
            <p:cNvSpPr/>
            <p:nvPr/>
          </p:nvSpPr>
          <p:spPr>
            <a:xfrm>
              <a:off x="0" y="0"/>
              <a:ext cx="876900" cy="51435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ornell_logo-removebg-preview.png" id="96" name="Google Shape;96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3" y="-3"/>
              <a:ext cx="876969" cy="792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/>
          <p:cNvSpPr txBox="1"/>
          <p:nvPr>
            <p:ph type="title"/>
          </p:nvPr>
        </p:nvSpPr>
        <p:spPr>
          <a:xfrm>
            <a:off x="1035600" y="48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XGBoost</a:t>
            </a:r>
            <a:endParaRPr b="1" sz="1650">
              <a:solidFill>
                <a:srgbClr val="0000FF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ornell_logo-removebg-preview.png" id="304" name="Google Shape;30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-3"/>
            <a:ext cx="876969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7"/>
          <p:cNvSpPr txBox="1"/>
          <p:nvPr/>
        </p:nvSpPr>
        <p:spPr>
          <a:xfrm>
            <a:off x="4470000" y="1765700"/>
            <a:ext cx="4674000" cy="25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Best score parameters for non-pca: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Best cross validation score:  0.8625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Best model parameter:  {'min_child_weight': 7, 'max_depth': 15, 'learning_rate': 0.3, 'gamma': 0.1, 'colsample_bytree': 0.7}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Best score parameters for pca: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Best cross validation score:  0.7949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Best model parameter:  {'min_child_weight': 1, 'max_depth': 12, 'learning_rate': 0.3, 'gamma': 0.4, 'colsample_bytree': 0.5}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06" name="Google Shape;306;p37"/>
          <p:cNvSpPr txBox="1"/>
          <p:nvPr/>
        </p:nvSpPr>
        <p:spPr>
          <a:xfrm>
            <a:off x="958550" y="1771750"/>
            <a:ext cx="3582300" cy="16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Testing Hyper-parameters: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'learning_rate' : [0.05,0.10,0.15,0.20,0.25,0.30],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'max_depth' : [ 3, 4, 5, 6, 8, 10, 12, 15],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'min_child_weight' : [ 1, 3, 5, 7 ],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'gamma': [ 0.0, 0.1, 0.2 , 0.3, 0.4 ],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'colsample_bytree' : [ 0.3, 0.4, 0.5 , 0.7 ]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307" name="Google Shape;307;p37"/>
          <p:cNvGrpSpPr/>
          <p:nvPr/>
        </p:nvGrpSpPr>
        <p:grpSpPr>
          <a:xfrm>
            <a:off x="-3" y="-3"/>
            <a:ext cx="876969" cy="5143503"/>
            <a:chOff x="-3" y="-3"/>
            <a:chExt cx="876969" cy="5143503"/>
          </a:xfrm>
        </p:grpSpPr>
        <p:sp>
          <p:nvSpPr>
            <p:cNvPr id="308" name="Google Shape;308;p37"/>
            <p:cNvSpPr/>
            <p:nvPr/>
          </p:nvSpPr>
          <p:spPr>
            <a:xfrm>
              <a:off x="0" y="0"/>
              <a:ext cx="876900" cy="51435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ornell_logo-removebg-preview.png" id="309" name="Google Shape;309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3" y="-3"/>
              <a:ext cx="876969" cy="792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0" name="Google Shape;310;p37"/>
          <p:cNvSpPr txBox="1"/>
          <p:nvPr/>
        </p:nvSpPr>
        <p:spPr>
          <a:xfrm>
            <a:off x="0" y="1121600"/>
            <a:ext cx="8769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Barlow"/>
                <a:ea typeface="Barlow"/>
                <a:cs typeface="Barlow"/>
                <a:sym typeface="Barlow"/>
              </a:rPr>
              <a:t>1. Intro</a:t>
            </a:r>
            <a:endParaRPr sz="1200">
              <a:solidFill>
                <a:srgbClr val="B7B7B7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2. Pre-pr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ocessing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3. Model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selection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4. Result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>
            <p:ph type="title"/>
          </p:nvPr>
        </p:nvSpPr>
        <p:spPr>
          <a:xfrm>
            <a:off x="1035600" y="48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Gradient Boosting</a:t>
            </a:r>
            <a:endParaRPr b="1" sz="1650">
              <a:solidFill>
                <a:srgbClr val="0000FF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ornell_logo-removebg-preview.png" id="316" name="Google Shape;3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-3"/>
            <a:ext cx="876969" cy="792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7" name="Google Shape;317;p38"/>
          <p:cNvGrpSpPr/>
          <p:nvPr/>
        </p:nvGrpSpPr>
        <p:grpSpPr>
          <a:xfrm>
            <a:off x="-3" y="-3"/>
            <a:ext cx="876969" cy="5143503"/>
            <a:chOff x="-3" y="-3"/>
            <a:chExt cx="876969" cy="5143503"/>
          </a:xfrm>
        </p:grpSpPr>
        <p:sp>
          <p:nvSpPr>
            <p:cNvPr id="318" name="Google Shape;318;p38"/>
            <p:cNvSpPr/>
            <p:nvPr/>
          </p:nvSpPr>
          <p:spPr>
            <a:xfrm>
              <a:off x="0" y="0"/>
              <a:ext cx="876900" cy="51435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ornell_logo-removebg-preview.png" id="319" name="Google Shape;319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3" y="-3"/>
              <a:ext cx="876969" cy="792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0" name="Google Shape;320;p38"/>
          <p:cNvSpPr txBox="1"/>
          <p:nvPr/>
        </p:nvSpPr>
        <p:spPr>
          <a:xfrm>
            <a:off x="0" y="1121600"/>
            <a:ext cx="8769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Barlow"/>
                <a:ea typeface="Barlow"/>
                <a:cs typeface="Barlow"/>
                <a:sym typeface="Barlow"/>
              </a:rPr>
              <a:t>1. Intro</a:t>
            </a:r>
            <a:endParaRPr sz="1200">
              <a:solidFill>
                <a:srgbClr val="B7B7B7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2. Pre-pr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ocessing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3. Model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selection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4. Result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21" name="Google Shape;321;p38"/>
          <p:cNvSpPr txBox="1"/>
          <p:nvPr/>
        </p:nvSpPr>
        <p:spPr>
          <a:xfrm>
            <a:off x="3888250" y="1771750"/>
            <a:ext cx="4888500" cy="26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Best Score parameters for non-pca: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Best cross validation score:  0.8388679234371239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Best model parameter:  {'learning_rate': 0.7147272601158047, 'loss': 'deviance', 'max_depth': 5, 'n_estimators': 170, 'subsample': 0.5523246055451324}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Best Score parameters for pca: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(PCA)Best cross validation score:  0.7899547275261174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(PCA)Best model parameter:  {'learning_rate': 0.1584647686052979, 'loss': 'deviance', 'max_depth': 6, 'n_estimators': 765, 'subsample': 0.6702564273974573}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22" name="Google Shape;322;p38"/>
          <p:cNvSpPr txBox="1"/>
          <p:nvPr/>
        </p:nvSpPr>
        <p:spPr>
          <a:xfrm>
            <a:off x="876900" y="1833000"/>
            <a:ext cx="3898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Testing Hyper-parameters: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'loss': ['deviance', 'exponential'],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'learning_rate': sp_randFloat(),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'subsample'    : sp_randFloat(),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'n_estimators' : sp_randInt(100, 1000),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'max_depth'    : sp_randInt(4, 10) 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 txBox="1"/>
          <p:nvPr>
            <p:ph type="title"/>
          </p:nvPr>
        </p:nvSpPr>
        <p:spPr>
          <a:xfrm>
            <a:off x="1352825" y="514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Testing Result - Accuracy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8" name="Google Shape;328;p39"/>
          <p:cNvGrpSpPr/>
          <p:nvPr/>
        </p:nvGrpSpPr>
        <p:grpSpPr>
          <a:xfrm>
            <a:off x="-3" y="-3"/>
            <a:ext cx="876969" cy="5143503"/>
            <a:chOff x="-3" y="-3"/>
            <a:chExt cx="876969" cy="5143503"/>
          </a:xfrm>
        </p:grpSpPr>
        <p:sp>
          <p:nvSpPr>
            <p:cNvPr id="329" name="Google Shape;329;p39"/>
            <p:cNvSpPr/>
            <p:nvPr/>
          </p:nvSpPr>
          <p:spPr>
            <a:xfrm>
              <a:off x="0" y="0"/>
              <a:ext cx="876900" cy="51435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ornell_logo-removebg-preview.png" id="330" name="Google Shape;330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3" y="-3"/>
              <a:ext cx="876969" cy="792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1" name="Google Shape;331;p39"/>
          <p:cNvSpPr txBox="1"/>
          <p:nvPr/>
        </p:nvSpPr>
        <p:spPr>
          <a:xfrm>
            <a:off x="0" y="1121600"/>
            <a:ext cx="8769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Barlow"/>
                <a:ea typeface="Barlow"/>
                <a:cs typeface="Barlow"/>
                <a:sym typeface="Barlow"/>
              </a:rPr>
              <a:t>1. Intro</a:t>
            </a:r>
            <a:endParaRPr sz="1200">
              <a:solidFill>
                <a:srgbClr val="B7B7B7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2. Pre-pr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ocessing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3. Model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selection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4. Result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32" name="Google Shape;33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9550" y="1297850"/>
            <a:ext cx="5952500" cy="36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 txBox="1"/>
          <p:nvPr>
            <p:ph type="title"/>
          </p:nvPr>
        </p:nvSpPr>
        <p:spPr>
          <a:xfrm>
            <a:off x="1352825" y="514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Testing Result</a:t>
            </a:r>
            <a:endParaRPr/>
          </a:p>
        </p:txBody>
      </p:sp>
      <p:graphicFrame>
        <p:nvGraphicFramePr>
          <p:cNvPr id="338" name="Google Shape;338;p40"/>
          <p:cNvGraphicFramePr/>
          <p:nvPr/>
        </p:nvGraphicFramePr>
        <p:xfrm>
          <a:off x="1352825" y="147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{3106CA9E-D22B-49CD-ADFB-8CDAFBD35E01}</a:tableStyleId>
              </a:tblPr>
              <a:tblGrid>
                <a:gridCol w="2507675"/>
                <a:gridCol w="1660000"/>
                <a:gridCol w="1683475"/>
              </a:tblGrid>
              <a:tr h="55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Model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26 Features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6 PCs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1.Logistic Regression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0.7974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0.6660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2.Decision Tree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0.8247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0.7702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r>
                        <a:rPr lang="en" sz="1100"/>
                        <a:t>.Random Forest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0.8239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0.7211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r>
                        <a:rPr lang="en" sz="1100"/>
                        <a:t>.AdaBoost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0.8142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0.6764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5</a:t>
                      </a:r>
                      <a:r>
                        <a:rPr b="1" lang="en" sz="1100"/>
                        <a:t>.XGBoost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0.8625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0.7947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r>
                        <a:rPr lang="en" sz="1100"/>
                        <a:t>.Gradient Boosting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0.8570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0.7917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39" name="Google Shape;339;p40"/>
          <p:cNvGrpSpPr/>
          <p:nvPr/>
        </p:nvGrpSpPr>
        <p:grpSpPr>
          <a:xfrm>
            <a:off x="-3" y="-3"/>
            <a:ext cx="876969" cy="5143503"/>
            <a:chOff x="-3" y="-3"/>
            <a:chExt cx="876969" cy="5143503"/>
          </a:xfrm>
        </p:grpSpPr>
        <p:sp>
          <p:nvSpPr>
            <p:cNvPr id="340" name="Google Shape;340;p40"/>
            <p:cNvSpPr/>
            <p:nvPr/>
          </p:nvSpPr>
          <p:spPr>
            <a:xfrm>
              <a:off x="0" y="0"/>
              <a:ext cx="876900" cy="51435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ornell_logo-removebg-preview.png" id="341" name="Google Shape;341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3" y="-3"/>
              <a:ext cx="876969" cy="792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2" name="Google Shape;342;p40"/>
          <p:cNvSpPr txBox="1"/>
          <p:nvPr/>
        </p:nvSpPr>
        <p:spPr>
          <a:xfrm>
            <a:off x="0" y="1121600"/>
            <a:ext cx="8769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Barlow"/>
                <a:ea typeface="Barlow"/>
                <a:cs typeface="Barlow"/>
                <a:sym typeface="Barlow"/>
              </a:rPr>
              <a:t>1. Intro</a:t>
            </a:r>
            <a:endParaRPr sz="1200">
              <a:solidFill>
                <a:srgbClr val="B7B7B7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2. Pre-pr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ocessing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3. Model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selection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4. Result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1"/>
          <p:cNvSpPr txBox="1"/>
          <p:nvPr>
            <p:ph idx="1" type="body"/>
          </p:nvPr>
        </p:nvSpPr>
        <p:spPr>
          <a:xfrm>
            <a:off x="1275225" y="1007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best model is XGBoost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348" name="Google Shape;348;p41"/>
          <p:cNvGrpSpPr/>
          <p:nvPr/>
        </p:nvGrpSpPr>
        <p:grpSpPr>
          <a:xfrm>
            <a:off x="-3" y="-3"/>
            <a:ext cx="876969" cy="5143503"/>
            <a:chOff x="-3" y="-3"/>
            <a:chExt cx="876969" cy="5143503"/>
          </a:xfrm>
        </p:grpSpPr>
        <p:sp>
          <p:nvSpPr>
            <p:cNvPr id="349" name="Google Shape;349;p41"/>
            <p:cNvSpPr/>
            <p:nvPr/>
          </p:nvSpPr>
          <p:spPr>
            <a:xfrm>
              <a:off x="0" y="0"/>
              <a:ext cx="876900" cy="51435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ornell_logo-removebg-preview.png" id="350" name="Google Shape;350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3" y="-3"/>
              <a:ext cx="876969" cy="792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1" name="Google Shape;351;p41"/>
          <p:cNvSpPr txBox="1"/>
          <p:nvPr/>
        </p:nvSpPr>
        <p:spPr>
          <a:xfrm>
            <a:off x="0" y="1121600"/>
            <a:ext cx="8769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Barlow"/>
                <a:ea typeface="Barlow"/>
                <a:cs typeface="Barlow"/>
                <a:sym typeface="Barlow"/>
              </a:rPr>
              <a:t>1. Intro</a:t>
            </a:r>
            <a:endParaRPr sz="1200">
              <a:solidFill>
                <a:srgbClr val="B7B7B7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2. Pre-pr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ocessing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3. Model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selection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4. Result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52" name="Google Shape;352;p41"/>
          <p:cNvSpPr txBox="1"/>
          <p:nvPr>
            <p:ph type="title"/>
          </p:nvPr>
        </p:nvSpPr>
        <p:spPr>
          <a:xfrm>
            <a:off x="1275225" y="434825"/>
            <a:ext cx="718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graphicFrame>
        <p:nvGraphicFramePr>
          <p:cNvPr id="353" name="Google Shape;353;p41"/>
          <p:cNvGraphicFramePr/>
          <p:nvPr/>
        </p:nvGraphicFramePr>
        <p:xfrm>
          <a:off x="966375" y="169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{3106CA9E-D22B-49CD-ADFB-8CDAFBD35E01}</a:tableStyleId>
              </a:tblPr>
              <a:tblGrid>
                <a:gridCol w="3902700"/>
                <a:gridCol w="3902700"/>
              </a:tblGrid>
              <a:tr h="1503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Testing Hyper-parameters:                                                   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'learning_rate' : [0.05,0.10,0.15,0.20,0.25,0.30],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'max_depth' : [ 3, 4, 5, 6, 8, 10, 12, 15],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'min_child_weight' : [ 1, 3, 5, 7 ],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'gamma': [ 0.0, 0.1, 0.2 , 0.3, 0.4 ],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'colsample_bytree' : [ 0.3, 0.4, 0.5 , 0.7 ]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Best cross validation score: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0.8625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Best cross validation score: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0.8644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42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Best Hyper-parameters from CV: 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Best model parameter:  {'min_child_weight': 3, 'max_depth': 15, 'learning_rate': 0.15, 'gamma': 0.4, 'colsample_bytree': 0.4}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Accuracy: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0.87</a:t>
                      </a:r>
                      <a:endParaRPr sz="12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  <p:pic>
        <p:nvPicPr>
          <p:cNvPr id="354" name="Google Shape;354;p41"/>
          <p:cNvPicPr preferRelativeResize="0"/>
          <p:nvPr/>
        </p:nvPicPr>
        <p:blipFill rotWithShape="1">
          <a:blip r:embed="rId4">
            <a:alphaModFix/>
          </a:blip>
          <a:srcRect b="0" l="0" r="4196" t="0"/>
          <a:stretch/>
        </p:blipFill>
        <p:spPr>
          <a:xfrm>
            <a:off x="4959800" y="2093900"/>
            <a:ext cx="3652076" cy="209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2"/>
          <p:cNvSpPr txBox="1"/>
          <p:nvPr>
            <p:ph idx="1" type="body"/>
          </p:nvPr>
        </p:nvSpPr>
        <p:spPr>
          <a:xfrm>
            <a:off x="1275225" y="1333750"/>
            <a:ext cx="73044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-</a:t>
            </a:r>
            <a:r>
              <a:rPr lang="en" sz="1200">
                <a:solidFill>
                  <a:schemeClr val="dk1"/>
                </a:solidFill>
              </a:rPr>
              <a:t>Methods: LightGBM (LGBM)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-LGBM uses gradient-based one-side sampling to find the split value for the data instances. It is 7 times faster than XGBOOST.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360" name="Google Shape;360;p42"/>
          <p:cNvGrpSpPr/>
          <p:nvPr/>
        </p:nvGrpSpPr>
        <p:grpSpPr>
          <a:xfrm>
            <a:off x="-3" y="-3"/>
            <a:ext cx="876969" cy="5143503"/>
            <a:chOff x="-3" y="-3"/>
            <a:chExt cx="876969" cy="5143503"/>
          </a:xfrm>
        </p:grpSpPr>
        <p:sp>
          <p:nvSpPr>
            <p:cNvPr id="361" name="Google Shape;361;p42"/>
            <p:cNvSpPr/>
            <p:nvPr/>
          </p:nvSpPr>
          <p:spPr>
            <a:xfrm>
              <a:off x="0" y="0"/>
              <a:ext cx="876900" cy="51435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ornell_logo-removebg-preview.png" id="362" name="Google Shape;362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3" y="-3"/>
              <a:ext cx="876969" cy="792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3" name="Google Shape;363;p42"/>
          <p:cNvSpPr txBox="1"/>
          <p:nvPr/>
        </p:nvSpPr>
        <p:spPr>
          <a:xfrm>
            <a:off x="0" y="1121600"/>
            <a:ext cx="8769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7B7B7"/>
                </a:solidFill>
                <a:latin typeface="Barlow"/>
                <a:ea typeface="Barlow"/>
                <a:cs typeface="Barlow"/>
                <a:sym typeface="Barlow"/>
              </a:rPr>
              <a:t>1. Intro</a:t>
            </a:r>
            <a:endParaRPr sz="1200">
              <a:solidFill>
                <a:srgbClr val="B7B7B7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2. Pre-pr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ocessing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3. Model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selection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4. Result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64" name="Google Shape;364;p42"/>
          <p:cNvSpPr txBox="1"/>
          <p:nvPr>
            <p:ph type="title"/>
          </p:nvPr>
        </p:nvSpPr>
        <p:spPr>
          <a:xfrm>
            <a:off x="1275225" y="434825"/>
            <a:ext cx="718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Methods Could Have Been Used</a:t>
            </a:r>
            <a:endParaRPr/>
          </a:p>
        </p:txBody>
      </p:sp>
      <p:pic>
        <p:nvPicPr>
          <p:cNvPr id="365" name="Google Shape;36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5224" y="2255400"/>
            <a:ext cx="6196132" cy="253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1118475" y="516450"/>
            <a:ext cx="337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</a:t>
            </a:r>
            <a:endParaRPr/>
          </a:p>
        </p:txBody>
      </p:sp>
      <p:grpSp>
        <p:nvGrpSpPr>
          <p:cNvPr id="102" name="Google Shape;102;p20"/>
          <p:cNvGrpSpPr/>
          <p:nvPr/>
        </p:nvGrpSpPr>
        <p:grpSpPr>
          <a:xfrm>
            <a:off x="-3" y="-3"/>
            <a:ext cx="876969" cy="5143503"/>
            <a:chOff x="-3" y="-3"/>
            <a:chExt cx="876969" cy="5143503"/>
          </a:xfrm>
        </p:grpSpPr>
        <p:sp>
          <p:nvSpPr>
            <p:cNvPr id="103" name="Google Shape;103;p20"/>
            <p:cNvSpPr/>
            <p:nvPr/>
          </p:nvSpPr>
          <p:spPr>
            <a:xfrm>
              <a:off x="0" y="0"/>
              <a:ext cx="876900" cy="51435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ornell_logo-removebg-preview.png" id="104" name="Google Shape;104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3" y="-3"/>
              <a:ext cx="876969" cy="792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5" name="Google Shape;105;p20"/>
          <p:cNvSpPr txBox="1"/>
          <p:nvPr/>
        </p:nvSpPr>
        <p:spPr>
          <a:xfrm>
            <a:off x="0" y="1121600"/>
            <a:ext cx="8769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1. Intro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2. Pre-pr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ocessing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3. Model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selection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4. Result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7137463" y="1988687"/>
            <a:ext cx="1496400" cy="14964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 rot="5400000">
            <a:off x="6559225" y="2631150"/>
            <a:ext cx="751800" cy="2115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5800" y="1834225"/>
            <a:ext cx="5833575" cy="180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7267525" y="2275200"/>
            <a:ext cx="1236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CHECK-IN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CANCEL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1224100" y="3639550"/>
            <a:ext cx="1236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rPr>
              <a:t>Customer</a:t>
            </a:r>
            <a:endParaRPr sz="1600">
              <a:solidFill>
                <a:schemeClr val="dk1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7267525" y="3639550"/>
            <a:ext cx="1236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rPr>
              <a:t>Hotel</a:t>
            </a:r>
            <a:endParaRPr sz="1600">
              <a:solidFill>
                <a:schemeClr val="dk1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118475" y="516450"/>
            <a:ext cx="337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</a:t>
            </a:r>
            <a:endParaRPr/>
          </a:p>
        </p:txBody>
      </p:sp>
      <p:grpSp>
        <p:nvGrpSpPr>
          <p:cNvPr id="117" name="Google Shape;117;p21"/>
          <p:cNvGrpSpPr/>
          <p:nvPr/>
        </p:nvGrpSpPr>
        <p:grpSpPr>
          <a:xfrm>
            <a:off x="-3" y="-3"/>
            <a:ext cx="876969" cy="5143503"/>
            <a:chOff x="-3" y="-3"/>
            <a:chExt cx="876969" cy="5143503"/>
          </a:xfrm>
        </p:grpSpPr>
        <p:sp>
          <p:nvSpPr>
            <p:cNvPr id="118" name="Google Shape;118;p21"/>
            <p:cNvSpPr/>
            <p:nvPr/>
          </p:nvSpPr>
          <p:spPr>
            <a:xfrm>
              <a:off x="0" y="0"/>
              <a:ext cx="876900" cy="51435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ornell_logo-removebg-preview.png" id="119" name="Google Shape;119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3" y="-3"/>
              <a:ext cx="876969" cy="792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21"/>
          <p:cNvSpPr txBox="1"/>
          <p:nvPr/>
        </p:nvSpPr>
        <p:spPr>
          <a:xfrm>
            <a:off x="0" y="1121600"/>
            <a:ext cx="8769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1. Intro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2. Pre-pr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ocessing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3. Model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selection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4. Result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7137463" y="1988687"/>
            <a:ext cx="1496400" cy="14964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 rot="5400000">
            <a:off x="6559225" y="2631150"/>
            <a:ext cx="751800" cy="2115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5800" y="1834225"/>
            <a:ext cx="5833575" cy="180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7267525" y="2275200"/>
            <a:ext cx="1236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CHECK-IN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CANCEL</a:t>
            </a:r>
            <a:endParaRPr b="1" sz="16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1224100" y="3639550"/>
            <a:ext cx="1236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rPr>
              <a:t>Customer</a:t>
            </a:r>
            <a:endParaRPr sz="1600">
              <a:solidFill>
                <a:schemeClr val="dk1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7267525" y="3639550"/>
            <a:ext cx="1236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rPr>
              <a:t>Hotel</a:t>
            </a:r>
            <a:endParaRPr sz="1600">
              <a:solidFill>
                <a:schemeClr val="dk1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1118475" y="516450"/>
            <a:ext cx="337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Background</a:t>
            </a:r>
            <a:endParaRPr/>
          </a:p>
        </p:txBody>
      </p:sp>
      <p:graphicFrame>
        <p:nvGraphicFramePr>
          <p:cNvPr id="132" name="Google Shape;132;p22"/>
          <p:cNvGraphicFramePr/>
          <p:nvPr/>
        </p:nvGraphicFramePr>
        <p:xfrm>
          <a:off x="1170788" y="112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{3106CA9E-D22B-49CD-ADFB-8CDAFBD35E01}</a:tableStyleId>
              </a:tblPr>
              <a:tblGrid>
                <a:gridCol w="649550"/>
                <a:gridCol w="1185700"/>
                <a:gridCol w="701575"/>
                <a:gridCol w="1133675"/>
                <a:gridCol w="257150"/>
                <a:gridCol w="967375"/>
                <a:gridCol w="986425"/>
                <a:gridCol w="732050"/>
                <a:gridCol w="1178800"/>
              </a:tblGrid>
              <a:tr h="246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Variable</a:t>
                      </a:r>
                      <a:endParaRPr sz="6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(Type)</a:t>
                      </a:r>
                      <a:endParaRPr sz="6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Description</a:t>
                      </a:r>
                      <a:endParaRPr sz="6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Variable</a:t>
                      </a:r>
                      <a:endParaRPr sz="6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(Type)</a:t>
                      </a:r>
                      <a:endParaRPr sz="6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Description</a:t>
                      </a:r>
                      <a:endParaRPr sz="6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Variable</a:t>
                      </a:r>
                      <a:endParaRPr sz="6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(Type)</a:t>
                      </a:r>
                      <a:endParaRPr sz="6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Description</a:t>
                      </a:r>
                      <a:endParaRPr sz="6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Variable</a:t>
                      </a:r>
                      <a:endParaRPr sz="6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(Type)</a:t>
                      </a:r>
                      <a:endParaRPr sz="6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Description</a:t>
                      </a:r>
                      <a:endParaRPr sz="6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ADR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(Numeric)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Average Daily Rate (Price)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Adults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(Integer)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Number of adults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Stays In Weekend Nights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(Integer)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Number of weekend nights the guest stayed or booked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Stays In Week Nights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(Integer)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Number of week nights the guest stayed or booked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Babies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(integer)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Number of babies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Children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(Integer)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Number of children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Arrival Date Day Of Month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(Integer)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Day of the Month of the arrival date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Arrival Date Month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(Categorical)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Month of arrival date with 12 categories (January to December)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9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Country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(Categorical)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Country of Origin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CustomerType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(Categorical)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Contract / Group / Transient (not contract and not group) / Transient-Party (associated with other transient booking)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Arrival Date Year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(Integer)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Year of arrival date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Arrival Date Week Number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(integer)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Week number of the arrival date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53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Meal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(Categorical)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Undefined/SC: No meal package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BB: Bed &amp; Breakfast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HB: Half board (breakfast and one other meal)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FB: Full board (breakfast, lunch, and dinner)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Required Car Parking Spaces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(Integer)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Number of car parking spaces required by the customer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Lead Time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(Integer)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Number of days that elapsed between the entering date of the booking into the PMS and the arrival date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Days In Waiting List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(Integer)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Number of days the booking was in the waiting list before it was confirmed to the customer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48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Reserved Room Type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(Categorical)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Code of room type reserved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Assigned Room Type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(Categorical)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Code for the type of room assigned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Reservation Status Date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(Date)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Date at which the last status was set. 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97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Total Of Special  Requests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(Integer)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Number of special requests made by the customer (twin bed or high floor)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Booking Changes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(Integer)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Number of changes/ amendments made to the booking from the moment of check-in or cancellation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Agent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(Categorical)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ID of the travel agency that made the booking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Company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(Categorical)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ID of the company/entity that made the booking or responsible for paying the booking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Is Repeated Guest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(Categorical)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Repeated guest (1)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or not (0)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Distribution Channel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(Categorical)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Booking distribution channel (TA: travel agents, TO: Tour Operators)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Market Segment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(Categorical)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Market segment destination (TA: travel agents, TO: Tour Operators)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Previous Cancellations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(Integer)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Number of previous bookings that were canceled by the customer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PreviousBookings_NotCanceled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(integer)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Number of previous bookings not cancelled by the customer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Deposit Type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(Categorical)</a:t>
                      </a:r>
                      <a:endParaRPr b="1"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No Deposit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Non Refund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Refundable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Reservation Status</a:t>
                      </a:r>
                      <a:endParaRPr b="1" sz="6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(Categorical)</a:t>
                      </a:r>
                      <a:endParaRPr b="1" sz="6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Canceled</a:t>
                      </a:r>
                      <a:endParaRPr sz="6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Check-out</a:t>
                      </a:r>
                      <a:endParaRPr sz="6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No-show</a:t>
                      </a:r>
                      <a:endParaRPr sz="6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IsCanceled</a:t>
                      </a:r>
                      <a:endParaRPr b="1" sz="6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(Categorical)</a:t>
                      </a:r>
                      <a:endParaRPr b="1" sz="6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Canceled(1)</a:t>
                      </a:r>
                      <a:endParaRPr sz="6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Or not (0)</a:t>
                      </a:r>
                      <a:endParaRPr sz="6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pSp>
        <p:nvGrpSpPr>
          <p:cNvPr id="133" name="Google Shape;133;p22"/>
          <p:cNvGrpSpPr/>
          <p:nvPr/>
        </p:nvGrpSpPr>
        <p:grpSpPr>
          <a:xfrm>
            <a:off x="-3" y="-3"/>
            <a:ext cx="876969" cy="5143503"/>
            <a:chOff x="-3" y="-3"/>
            <a:chExt cx="876969" cy="5143503"/>
          </a:xfrm>
        </p:grpSpPr>
        <p:sp>
          <p:nvSpPr>
            <p:cNvPr id="134" name="Google Shape;134;p22"/>
            <p:cNvSpPr/>
            <p:nvPr/>
          </p:nvSpPr>
          <p:spPr>
            <a:xfrm>
              <a:off x="0" y="0"/>
              <a:ext cx="876900" cy="51435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ornell_logo-removebg-preview.png" id="135" name="Google Shape;135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3" y="-3"/>
              <a:ext cx="876969" cy="792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6" name="Google Shape;136;p22"/>
          <p:cNvSpPr txBox="1"/>
          <p:nvPr/>
        </p:nvSpPr>
        <p:spPr>
          <a:xfrm>
            <a:off x="0" y="1121600"/>
            <a:ext cx="8769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1. Intro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2. Pre-pr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ocessing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3. Model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selection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4. Result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750" y="1017725"/>
            <a:ext cx="6718493" cy="41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>
            <p:ph type="title"/>
          </p:nvPr>
        </p:nvSpPr>
        <p:spPr>
          <a:xfrm>
            <a:off x="1199550" y="373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heatmap</a:t>
            </a:r>
            <a:endParaRPr/>
          </a:p>
        </p:txBody>
      </p:sp>
      <p:sp>
        <p:nvSpPr>
          <p:cNvPr id="143" name="Google Shape;143;p23"/>
          <p:cNvSpPr/>
          <p:nvPr/>
        </p:nvSpPr>
        <p:spPr>
          <a:xfrm>
            <a:off x="1717775" y="1181175"/>
            <a:ext cx="5528700" cy="1143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23"/>
          <p:cNvGrpSpPr/>
          <p:nvPr/>
        </p:nvGrpSpPr>
        <p:grpSpPr>
          <a:xfrm>
            <a:off x="-3" y="-3"/>
            <a:ext cx="876969" cy="5143503"/>
            <a:chOff x="-3" y="-3"/>
            <a:chExt cx="876969" cy="5143503"/>
          </a:xfrm>
        </p:grpSpPr>
        <p:sp>
          <p:nvSpPr>
            <p:cNvPr id="145" name="Google Shape;145;p23"/>
            <p:cNvSpPr/>
            <p:nvPr/>
          </p:nvSpPr>
          <p:spPr>
            <a:xfrm>
              <a:off x="0" y="0"/>
              <a:ext cx="876900" cy="51435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ornell_logo-removebg-preview.png" id="146" name="Google Shape;146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3" y="-3"/>
              <a:ext cx="876969" cy="792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7" name="Google Shape;147;p23"/>
          <p:cNvSpPr txBox="1"/>
          <p:nvPr/>
        </p:nvSpPr>
        <p:spPr>
          <a:xfrm>
            <a:off x="0" y="1121600"/>
            <a:ext cx="8769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1. Intro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2. Pre-pr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ocessing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3. Model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selection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4. Result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1284825" y="45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1195375" y="1727100"/>
            <a:ext cx="785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 invalid data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 Overlapping features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categorical features to integers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Normalize data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Split train and test datasets</a:t>
            </a:r>
            <a:endParaRPr/>
          </a:p>
        </p:txBody>
      </p:sp>
      <p:grpSp>
        <p:nvGrpSpPr>
          <p:cNvPr id="154" name="Google Shape;154;p24"/>
          <p:cNvGrpSpPr/>
          <p:nvPr/>
        </p:nvGrpSpPr>
        <p:grpSpPr>
          <a:xfrm>
            <a:off x="-3" y="-3"/>
            <a:ext cx="876969" cy="5143503"/>
            <a:chOff x="-3" y="-3"/>
            <a:chExt cx="876969" cy="5143503"/>
          </a:xfrm>
        </p:grpSpPr>
        <p:sp>
          <p:nvSpPr>
            <p:cNvPr id="155" name="Google Shape;155;p24"/>
            <p:cNvSpPr/>
            <p:nvPr/>
          </p:nvSpPr>
          <p:spPr>
            <a:xfrm>
              <a:off x="0" y="0"/>
              <a:ext cx="876900" cy="51435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ornell_logo-removebg-preview.png" id="156" name="Google Shape;156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3" y="-3"/>
              <a:ext cx="876969" cy="792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7" name="Google Shape;157;p24"/>
          <p:cNvSpPr txBox="1"/>
          <p:nvPr/>
        </p:nvSpPr>
        <p:spPr>
          <a:xfrm>
            <a:off x="0" y="1121600"/>
            <a:ext cx="8769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1. Intro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2. Pre-pr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ocessing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3. Model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selection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4. Result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1284825" y="45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1195375" y="1727100"/>
            <a:ext cx="785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 invalid data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Overlapping features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Converted categorical features to integers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Normalize data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Split train and test datasets</a:t>
            </a:r>
            <a:endParaRPr/>
          </a:p>
        </p:txBody>
      </p:sp>
      <p:grpSp>
        <p:nvGrpSpPr>
          <p:cNvPr id="164" name="Google Shape;164;p25"/>
          <p:cNvGrpSpPr/>
          <p:nvPr/>
        </p:nvGrpSpPr>
        <p:grpSpPr>
          <a:xfrm>
            <a:off x="-3" y="-3"/>
            <a:ext cx="876969" cy="5143503"/>
            <a:chOff x="-3" y="-3"/>
            <a:chExt cx="876969" cy="5143503"/>
          </a:xfrm>
        </p:grpSpPr>
        <p:sp>
          <p:nvSpPr>
            <p:cNvPr id="165" name="Google Shape;165;p25"/>
            <p:cNvSpPr/>
            <p:nvPr/>
          </p:nvSpPr>
          <p:spPr>
            <a:xfrm>
              <a:off x="0" y="0"/>
              <a:ext cx="876900" cy="51435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ornell_logo-removebg-preview.png" id="166" name="Google Shape;166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3" y="-3"/>
              <a:ext cx="876969" cy="792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7" name="Google Shape;167;p25"/>
          <p:cNvSpPr txBox="1"/>
          <p:nvPr/>
        </p:nvSpPr>
        <p:spPr>
          <a:xfrm>
            <a:off x="0" y="1121600"/>
            <a:ext cx="8769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1. Intro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2. Pre-pr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ocessing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3. Model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selection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4. Result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5363" y="2271787"/>
            <a:ext cx="5241485" cy="206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1284825" y="45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1195375" y="1727100"/>
            <a:ext cx="785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 invalid data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 Overlapping features</a:t>
            </a:r>
            <a:endParaRPr/>
          </a:p>
        </p:txBody>
      </p:sp>
      <p:grpSp>
        <p:nvGrpSpPr>
          <p:cNvPr id="175" name="Google Shape;175;p26"/>
          <p:cNvGrpSpPr/>
          <p:nvPr/>
        </p:nvGrpSpPr>
        <p:grpSpPr>
          <a:xfrm>
            <a:off x="-3" y="-3"/>
            <a:ext cx="876969" cy="5143503"/>
            <a:chOff x="-3" y="-3"/>
            <a:chExt cx="876969" cy="5143503"/>
          </a:xfrm>
        </p:grpSpPr>
        <p:sp>
          <p:nvSpPr>
            <p:cNvPr id="176" name="Google Shape;176;p26"/>
            <p:cNvSpPr/>
            <p:nvPr/>
          </p:nvSpPr>
          <p:spPr>
            <a:xfrm>
              <a:off x="0" y="0"/>
              <a:ext cx="876900" cy="51435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ornell_logo-removebg-preview.png" id="177" name="Google Shape;177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3" y="-3"/>
              <a:ext cx="876969" cy="792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8" name="Google Shape;178;p26"/>
          <p:cNvSpPr txBox="1"/>
          <p:nvPr/>
        </p:nvSpPr>
        <p:spPr>
          <a:xfrm>
            <a:off x="0" y="1121600"/>
            <a:ext cx="8769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1. Intro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2. Pre-pr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ocessing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3. Model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selection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4. Result</a:t>
            </a:r>
            <a:endParaRPr sz="1200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79" name="Google Shape;179;p26"/>
          <p:cNvPicPr preferRelativeResize="0"/>
          <p:nvPr/>
        </p:nvPicPr>
        <p:blipFill rotWithShape="1">
          <a:blip r:embed="rId4">
            <a:alphaModFix/>
          </a:blip>
          <a:srcRect b="0" l="0" r="0" t="76255"/>
          <a:stretch/>
        </p:blipFill>
        <p:spPr>
          <a:xfrm>
            <a:off x="1284825" y="2822374"/>
            <a:ext cx="7541550" cy="5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