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467" r:id="rId19"/>
    <p:sldId id="468" r:id="rId20"/>
    <p:sldId id="469" r:id="rId21"/>
    <p:sldId id="470" r:id="rId22"/>
    <p:sldId id="471" r:id="rId23"/>
    <p:sldId id="472" r:id="rId24"/>
    <p:sldId id="475" r:id="rId25"/>
    <p:sldId id="473" r:id="rId26"/>
    <p:sldId id="474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F771-084A-4F1E-8910-608294F1EE4D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E937F-1F37-4BF5-B13C-028D03AFC5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964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 busca dar un repaso de la arquitectura TCP/IP; danto énfasis en la capa de transporte.</a:t>
            </a:r>
            <a:endParaRPr lang="es-MX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Acceso a la red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Incluye la capa de red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Modelo de referencia IEEE 802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Control de enlace lógico (LLC)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Control de acceso al medio (MAC)</a:t>
            </a:r>
            <a:endParaRPr lang="es-MX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Internet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IP e IGMP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Establece rutas entre la fuente y el destino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Dirige los nodos intermedios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Ensambla paquetes 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Reconoce prioridades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Uso de ruteadores</a:t>
            </a:r>
            <a:endParaRPr lang="es-MX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Transporte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Le da confiabilidad a las capas inferiores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Asegura integridad de los mensajes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Control de flujo y control de errores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Multiplexa conexiones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Mapea direcciones a nombres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TCP y UDP</a:t>
            </a:r>
            <a:endParaRPr lang="es-MX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Aplicación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Interfaz del usuario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Residen las aplicaciones</a:t>
            </a:r>
            <a:endParaRPr lang="es-MX" sz="2000" b="0" strike="noStrike" spc="-1">
              <a:latin typeface="Arial"/>
            </a:endParaRPr>
          </a:p>
          <a:p>
            <a:pPr marL="2160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Realiza propiamente la tarea que utiliza las comunicaciones remotas</a:t>
            </a:r>
            <a:endParaRPr lang="es-MX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lang="es-MX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lang="es-MX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903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7A0240-A018-42F2-8D03-805303AC83B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s-MX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Hablar sobre la ubicación de TCP y UDP </a:t>
            </a:r>
            <a:endParaRPr lang="es-MX" sz="2000" b="0" strike="noStrike" spc="-1">
              <a:latin typeface="Arial"/>
            </a:endParaRPr>
          </a:p>
        </p:txBody>
      </p:sp>
      <p:sp>
        <p:nvSpPr>
          <p:cNvPr id="905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726503-EB2C-4999-AACF-28CEA1EDA76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s-MX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71CE5-6A1F-4827-8513-884FF6195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7E6C54-FC5A-4755-84D2-49372E7B1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C86A66-7AC3-47BE-9362-81077F66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AAE0-E316-4B88-A988-51C995F5A9C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7CDAA5-BC49-4D0B-B14D-C94E0648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51734-BB49-4B66-976A-B1BE9592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0A3-BB3D-4475-B847-7F85E20F01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4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13CB3-C734-4851-BFFC-F969B8B3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9D5D2F-CD2D-44A1-9BFA-8892CFC6A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DAA2EE-F1BA-4967-8836-7EFEB06D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AAE0-E316-4B88-A988-51C995F5A9C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3AC43-0F19-4859-8B5F-8D56206C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B6833-4C5A-40BB-BB9A-54053E52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0A3-BB3D-4475-B847-7F85E20F01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18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B927DE-B942-4054-AB5D-E03CDA981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F2D6B0-11C8-45E1-BAD9-B985B706F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455E6-4ACF-4F51-B506-DBAA288B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AAE0-E316-4B88-A988-51C995F5A9C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38B31B-6889-4A12-AD57-80A0D5AE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9E1A3-EE2D-41D9-98FC-F3DEF7E1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0A3-BB3D-4475-B847-7F85E20F01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993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026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291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A38DF-7A0A-48DA-B94E-A390555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F4025C-044D-499D-81A7-6ED556CC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4FD75A-B6F9-4980-882D-5E1A7A59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AAE0-E316-4B88-A988-51C995F5A9C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0A1C5-6F5B-4E15-8F2E-4532BD12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383A3E-A1CF-4728-B260-A8B786BB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0A3-BB3D-4475-B847-7F85E20F01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244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3AB59-B9F7-4A49-8CFE-FD6F190F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47B453-6F6D-4042-8659-62246DBC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BD0D9E-418F-4C4B-BBBA-13BC1CEC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AAE0-E316-4B88-A988-51C995F5A9C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3A73BB-ED46-44AE-9C43-A84CD938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F33D1B-AEA4-40FE-AF3B-BA15ADA7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0A3-BB3D-4475-B847-7F85E20F01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73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0AFAF-74AC-4FF3-8AD5-9064EC04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E9940-E78E-4DAC-AC8B-49FCEE456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24D985-17CA-4E31-8641-87CD46599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C194F2-566F-4B97-B827-36F96F67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AAE0-E316-4B88-A988-51C995F5A9C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0825F5-37EC-4EA1-8E34-9C5C93E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06544-C2F9-431A-A105-88DAAF21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0A3-BB3D-4475-B847-7F85E20F01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62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A7D09-2C76-4B0B-AB5B-4F958C70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8803CA-A886-4249-A318-29AB4FB79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D3F9A0-5848-4F47-9F35-F001DB326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346E4F-0EB2-471C-A6E5-5C08A395B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61E454-1386-4863-8F20-30A25490B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232E5E-8E9B-49E4-9D67-3AD1A03B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AAE0-E316-4B88-A988-51C995F5A9C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46030A-33C8-4444-9150-287AF176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ADC58D-DA8E-4670-922F-33E5CC7D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0A3-BB3D-4475-B847-7F85E20F01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35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C598D-209D-44F0-86C4-C6C651B8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42CCFB-368A-411A-B780-3572B3B5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AAE0-E316-4B88-A988-51C995F5A9C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807340-524E-4F57-A5E6-19194B84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D5845B-945A-4F34-BBE6-86B8F459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0A3-BB3D-4475-B847-7F85E20F01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69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99C3E9-B81E-4CAD-B897-B0B77C75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AAE0-E316-4B88-A988-51C995F5A9C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8AA4FC-A5E3-48C7-98AC-5711A0DA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518823-A07A-41E8-823E-6908B55A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0A3-BB3D-4475-B847-7F85E20F01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52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0BAD8-BE41-499C-B333-5852A789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F4DE1-5152-438F-8F0B-9AE25095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04A9CF-ABBB-4F43-BE39-0C0C1ACEB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A11800-FE26-42A2-96EF-B3C2499A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AAE0-E316-4B88-A988-51C995F5A9C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FDCFC6-9A98-41D9-AC62-E451002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5D4B60-26D3-4BE7-9318-4BFA9246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0A3-BB3D-4475-B847-7F85E20F01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99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0303F-A64F-434A-9705-65584E75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D3ACB4-8E8F-454E-A834-15DA66A78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9D121-D048-41E5-961B-808348BD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19FEFC-7086-4F81-B49C-F9E7E78F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AAE0-E316-4B88-A988-51C995F5A9C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268ED-FFD0-416E-AEC7-80117359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825F6E-DE88-4C65-B945-1E5BD848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0A3-BB3D-4475-B847-7F85E20F01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23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2EAF0F-D17A-4612-A6BA-59BAFBDA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EF5FAC-F00D-4580-B83A-1872EAF2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BB5919-55B6-4582-A719-CCFA0F90F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CAAE0-E316-4B88-A988-51C995F5A9C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737AD8-4672-476E-9FE4-9F16A76FC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FB66F-8F3E-4AA9-97F6-B6B4D512B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D0A3-BB3D-4475-B847-7F85E20F01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95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831960" y="1709640"/>
            <a:ext cx="10513440" cy="285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Servicios definidos en la capa de transporte</a:t>
            </a:r>
            <a:endParaRPr lang="es-MX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Encabezado UDP</a:t>
            </a:r>
            <a:endParaRPr lang="es-MX" sz="4400" b="0" strike="noStrike" spc="-1">
              <a:latin typeface="Arial"/>
            </a:endParaRPr>
          </a:p>
        </p:txBody>
      </p:sp>
      <p:pic>
        <p:nvPicPr>
          <p:cNvPr id="365" name="Imagen 3"/>
          <p:cNvPicPr/>
          <p:nvPr/>
        </p:nvPicPr>
        <p:blipFill>
          <a:blip r:embed="rId2"/>
          <a:stretch/>
        </p:blipFill>
        <p:spPr>
          <a:xfrm>
            <a:off x="2567520" y="1917000"/>
            <a:ext cx="7390800" cy="2243520"/>
          </a:xfrm>
          <a:prstGeom prst="rect">
            <a:avLst/>
          </a:prstGeom>
          <a:ln>
            <a:noFill/>
          </a:ln>
        </p:spPr>
      </p:pic>
      <p:sp>
        <p:nvSpPr>
          <p:cNvPr id="366" name="CustomShape 2"/>
          <p:cNvSpPr/>
          <p:nvPr/>
        </p:nvSpPr>
        <p:spPr>
          <a:xfrm>
            <a:off x="1446840" y="5308920"/>
            <a:ext cx="46940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Tamaño máximo de datagrama: 65535 bytes</a:t>
            </a:r>
            <a:endParaRPr lang="es-MX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TCP (</a:t>
            </a:r>
            <a:r>
              <a:rPr lang="en-US" sz="4400" spc="-1" dirty="0" err="1">
                <a:solidFill>
                  <a:srgbClr val="000000"/>
                </a:solidFill>
                <a:latin typeface="Calibri Light"/>
                <a:ea typeface="DejaVu Sans"/>
              </a:rPr>
              <a:t>Protocolo</a:t>
            </a:r>
            <a:r>
              <a:rPr lang="en-US" sz="4400" spc="-1" dirty="0">
                <a:solidFill>
                  <a:srgbClr val="000000"/>
                </a:solidFill>
                <a:latin typeface="Calibri Light"/>
                <a:ea typeface="DejaVu Sans"/>
              </a:rPr>
              <a:t> de Control de </a:t>
            </a:r>
            <a:r>
              <a:rPr lang="en-US" sz="4400" spc="-1" dirty="0" err="1">
                <a:solidFill>
                  <a:srgbClr val="000000"/>
                </a:solidFill>
                <a:latin typeface="Calibri Light"/>
                <a:ea typeface="DejaVu Sans"/>
              </a:rPr>
              <a:t>Transmisión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)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Protocolo de Control de Transmisión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(TCP – Transmission Control Protocol, RFC 793), es el protocolo de la capa de Transporte que proporciona un servicio de entrega confiable de transferencia de datos de extremo a extremo.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 ofrece un método para pasar datos encapsulados mediante TCP a un protocolo de la capa de aplicación</a:t>
            </a: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Características de TCP (1/5)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603850" y="1569960"/>
            <a:ext cx="8227440" cy="49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Orientado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conexión</a:t>
            </a:r>
            <a:endParaRPr lang="es-MX" sz="2800" b="0" strike="noStrike" spc="-1" dirty="0">
              <a:latin typeface="Arial"/>
            </a:endParaRPr>
          </a:p>
          <a:p>
            <a:pPr marL="4572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Antes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poder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transferir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los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dos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procesos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(local 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remoto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deben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negociar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una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conexión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TCP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mediante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proceso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establecimiento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conexión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(handshake).</a:t>
            </a:r>
            <a:endParaRPr lang="es-MX" sz="2400" b="0" strike="noStrike" spc="-1" dirty="0">
              <a:latin typeface="Arial"/>
            </a:endParaRPr>
          </a:p>
          <a:p>
            <a:pPr marL="4572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Las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conexiones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TCP 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cierran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formalmente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mediante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proceso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finalización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conexión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TCP.</a:t>
            </a:r>
            <a:endParaRPr lang="es-MX" sz="2400" b="0" strike="noStrike" spc="-1" dirty="0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Full Duplex</a:t>
            </a:r>
            <a:endParaRPr lang="es-MX" sz="2800" b="0" strike="noStrike" spc="-1" dirty="0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Para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cada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terminal TCP, la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conexión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TCP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está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formada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por dos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canales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lógicos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un canal para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transmitir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salida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y uno para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recibir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(entrada).</a:t>
            </a:r>
            <a:endParaRPr lang="es-MX" sz="2400" b="0" strike="noStrike" spc="-1" dirty="0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 la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tecnología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adecuada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la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capa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Interfaz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Red, la terminal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podría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transmitir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recibir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mismo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tiempo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s-MX" sz="2400" b="0" strike="noStrike" spc="-1" dirty="0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encabezado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TCP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contiene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número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secuencia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los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salida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 un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reconocimiento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los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entrada.</a:t>
            </a:r>
            <a:endParaRPr lang="es-MX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400" b="0" strike="noStrike" spc="-1" dirty="0">
              <a:latin typeface="Arial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76F806E-7078-481A-B8E5-FF5ED3AA1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85" y="908673"/>
            <a:ext cx="7238488" cy="22053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Características de TCP (2/5)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1981080" y="1600200"/>
            <a:ext cx="8227440" cy="49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Fiable</a:t>
            </a:r>
            <a:endParaRPr lang="es-MX" sz="28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 el transmisor, los datos enviados en una conexión TCP están secuenciados y se espera un reconocimiento afirmativo por parte del receptor.</a:t>
            </a:r>
            <a:endParaRPr lang="es-MX" sz="24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 no se recibe ningún reconocimiento, el segmento se transmite de nuevo.</a:t>
            </a:r>
            <a:endParaRPr lang="es-MX" sz="24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 el receptor, los segmentos duplicados se descartan y los segmentos que llegan fuera de secuencia se colocan en la secuencia correcta.</a:t>
            </a:r>
            <a:endParaRPr lang="es-MX" sz="24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Siempre se utiliza una suma de comprobación TCP para comprobar la integridad de nivel de bit del segmento TCP.</a:t>
            </a:r>
            <a:endParaRPr lang="es-MX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Características de TCP (3/5)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1981080" y="1600200"/>
            <a:ext cx="8227440" cy="49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Secuencia de bytes</a:t>
            </a:r>
            <a:endParaRPr lang="es-MX" sz="28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TCP reconoce los datos enviados a través de los canales de entrada y salida como una secuencia continua de bytes.</a:t>
            </a:r>
            <a:endParaRPr lang="es-MX" sz="24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 número de secuencia y el número de reconocimiento en cada encabezado TCP se define en límites de bytes.</a:t>
            </a:r>
            <a:endParaRPr lang="es-MX" sz="24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TCP no reconoce límites de mensajes o registros en la secuencia de bytes.</a:t>
            </a:r>
            <a:endParaRPr lang="es-MX" sz="24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 protocolo de la capa de Aplicación debe proporcionar el análisis correspondiente de la secuencia de bytes de entrada</a:t>
            </a:r>
            <a:endParaRPr lang="es-MX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Características de TCP (4/5)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1981080" y="1600200"/>
            <a:ext cx="8227440" cy="49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Control de flujo del emisor y del receptor.</a:t>
            </a:r>
            <a:endParaRPr lang="es-MX" sz="28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Para evitar el envío de demasiados datos a la vez y la saturación de la red IP.</a:t>
            </a:r>
            <a:endParaRPr lang="es-MX" sz="24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TCP implementa control de flujo del emisor que, gradualmente, escala la cantidad de datos a la vez.</a:t>
            </a:r>
            <a:endParaRPr lang="es-MX" sz="24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Para evitar que el emisor envíe datos que el receptor no puede almacenar en buffer.</a:t>
            </a:r>
            <a:endParaRPr lang="es-MX" sz="24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TCP implementa control de flujo del receptor que indica la cantidad de espacio libre en el buffer del receptor.</a:t>
            </a:r>
            <a:endParaRPr lang="es-MX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Características de TCP (5/5)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1981080" y="1600200"/>
            <a:ext cx="8289000" cy="22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Entrega de uno a uno</a:t>
            </a:r>
            <a:endParaRPr lang="es-MX" sz="2400" b="0" strike="noStrike" spc="-1">
              <a:latin typeface="Arial"/>
            </a:endParaRPr>
          </a:p>
          <a:p>
            <a:pPr marL="914400" lvl="2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Las conexiones de TCP son un circuito lógico punto a punto entre dos protocolos de la capa de Aplicación.</a:t>
            </a:r>
            <a:endParaRPr lang="es-MX" sz="2000" b="0" strike="noStrike" spc="-1">
              <a:latin typeface="Arial"/>
            </a:endParaRPr>
          </a:p>
          <a:p>
            <a:pPr marL="914400" lvl="2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TCP no proporciona un servicio de uno a varios.</a:t>
            </a:r>
            <a:endParaRPr lang="es-MX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000" b="0" strike="noStrike" spc="-1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2351520" y="4293000"/>
            <a:ext cx="7486560" cy="219096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Normalmente, TCP se utiliza cuando el protocolo de la capa de aplicación requiere un servicio de transferencia de datos confiable y el protocolo de aplicación no proporciona este tipo de servicio.</a:t>
            </a:r>
            <a:endParaRPr lang="es-MX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2246400" y="3821400"/>
            <a:ext cx="7770240" cy="26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Tamaño</a:t>
            </a:r>
            <a:r>
              <a:rPr lang="en-US" sz="24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promedio</a:t>
            </a:r>
            <a:r>
              <a:rPr lang="en-US" sz="24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segmento</a:t>
            </a:r>
            <a:r>
              <a:rPr lang="en-US" sz="24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: 576 bytes (PPP) ó MTU</a:t>
            </a:r>
            <a:endParaRPr lang="es-MX" sz="2400" b="0" strike="noStrike" spc="-1" dirty="0">
              <a:latin typeface="Arial"/>
            </a:endParaRPr>
          </a:p>
        </p:txBody>
      </p:sp>
      <p:pic>
        <p:nvPicPr>
          <p:cNvPr id="384" name="Imagen 3"/>
          <p:cNvPicPr/>
          <p:nvPr/>
        </p:nvPicPr>
        <p:blipFill>
          <a:blip r:embed="rId2"/>
          <a:stretch/>
        </p:blipFill>
        <p:spPr>
          <a:xfrm>
            <a:off x="5057640" y="968400"/>
            <a:ext cx="6110640" cy="2674440"/>
          </a:xfrm>
          <a:prstGeom prst="rect">
            <a:avLst/>
          </a:prstGeom>
          <a:ln>
            <a:noFill/>
          </a:ln>
        </p:spPr>
      </p:pic>
      <p:sp>
        <p:nvSpPr>
          <p:cNvPr id="385" name="CustomShape 2"/>
          <p:cNvSpPr/>
          <p:nvPr/>
        </p:nvSpPr>
        <p:spPr>
          <a:xfrm>
            <a:off x="3953880" y="260640"/>
            <a:ext cx="435528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Encabezado TCP</a:t>
            </a:r>
            <a:endParaRPr lang="es-MX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29D9B-3E5A-4F79-B728-D3CFA21B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encabezado TCP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7B401F-82ED-4D87-87A0-C80C44F6DD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32" y="1718235"/>
            <a:ext cx="7390211" cy="33793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4D812A-86B7-40FB-B8FF-BBA6D8F44465}"/>
              </a:ext>
            </a:extLst>
          </p:cNvPr>
          <p:cNvSpPr txBox="1"/>
          <p:nvPr/>
        </p:nvSpPr>
        <p:spPr>
          <a:xfrm flipH="1">
            <a:off x="1781754" y="5088835"/>
            <a:ext cx="100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Puerto origen = id de aplicación que generó los datos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Puerto destino = id de aplicación que recibirá los datos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# Secuencia = #  de byte enviado al inicio del segmento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# Acuse = # de byte que se espera recibir en el siguiente segmento por recibir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Tamaño de Ventana =  Espacio en el buffer de datos de TCP</a:t>
            </a:r>
          </a:p>
        </p:txBody>
      </p:sp>
    </p:spTree>
    <p:extLst>
      <p:ext uri="{BB962C8B-B14F-4D97-AF65-F5344CB8AC3E}">
        <p14:creationId xmlns:p14="http://schemas.microsoft.com/office/powerpoint/2010/main" val="198775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29D9B-3E5A-4F79-B728-D3CFA21B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encabezado TCP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7B401F-82ED-4D87-87A0-C80C44F6DD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32" y="1417983"/>
            <a:ext cx="7390211" cy="33793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4D812A-86B7-40FB-B8FF-BBA6D8F44465}"/>
              </a:ext>
            </a:extLst>
          </p:cNvPr>
          <p:cNvSpPr txBox="1"/>
          <p:nvPr/>
        </p:nvSpPr>
        <p:spPr>
          <a:xfrm flipH="1">
            <a:off x="993913" y="5070685"/>
            <a:ext cx="108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 err="1"/>
              <a:t>Checksum</a:t>
            </a:r>
            <a:r>
              <a:rPr lang="es-MX" dirty="0"/>
              <a:t> = Suma de comprobación de todo el PDU de Transporte (encabezado + datos)</a:t>
            </a:r>
          </a:p>
        </p:txBody>
      </p:sp>
    </p:spTree>
    <p:extLst>
      <p:ext uri="{BB962C8B-B14F-4D97-AF65-F5344CB8AC3E}">
        <p14:creationId xmlns:p14="http://schemas.microsoft.com/office/powerpoint/2010/main" val="196952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Arquitectura TCP/IP (RFC 1180)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981080" y="1600200"/>
            <a:ext cx="8227440" cy="10497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0960" tIns="79920" rIns="79920" bIns="7992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Calibri"/>
                <a:ea typeface="DejaVu Sans"/>
              </a:rPr>
              <a:t>Aplicación</a:t>
            </a:r>
            <a:endParaRPr lang="es-MX" sz="21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HTTP, FTP, TFTP, etc.</a:t>
            </a:r>
            <a:endParaRPr lang="es-MX" sz="16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2086560" y="1705320"/>
            <a:ext cx="1643760" cy="839520"/>
          </a:xfrm>
          <a:prstGeom prst="roundRect">
            <a:avLst>
              <a:gd name="adj" fmla="val 10000"/>
            </a:avLst>
          </a:prstGeom>
          <a:blipFill rotWithShape="0">
            <a:blip r:embed="rId3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4"/>
          <p:cNvSpPr/>
          <p:nvPr/>
        </p:nvSpPr>
        <p:spPr>
          <a:xfrm>
            <a:off x="1981080" y="2757240"/>
            <a:ext cx="8227440" cy="10497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0960" tIns="79920" rIns="79920" bIns="7992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Calibri"/>
                <a:ea typeface="DejaVu Sans"/>
              </a:rPr>
              <a:t>Transporte</a:t>
            </a:r>
            <a:endParaRPr lang="es-MX" sz="21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TCP</a:t>
            </a:r>
            <a:endParaRPr lang="es-MX" sz="16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UDP</a:t>
            </a:r>
            <a:endParaRPr lang="es-MX" sz="1600" b="0" strike="noStrike" spc="-1"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2315160" y="2849400"/>
            <a:ext cx="1186560" cy="865440"/>
          </a:xfrm>
          <a:prstGeom prst="roundRect">
            <a:avLst>
              <a:gd name="adj" fmla="val 10000"/>
            </a:avLst>
          </a:prstGeom>
          <a:blipFill rotWithShape="0">
            <a:blip r:embed="rId4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6"/>
          <p:cNvSpPr/>
          <p:nvPr/>
        </p:nvSpPr>
        <p:spPr>
          <a:xfrm>
            <a:off x="1981080" y="3914280"/>
            <a:ext cx="8227440" cy="10497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0960" tIns="79920" rIns="79920" bIns="7992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Calibri"/>
                <a:ea typeface="DejaVu Sans"/>
              </a:rPr>
              <a:t>Internet</a:t>
            </a:r>
            <a:endParaRPr lang="es-MX" sz="21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IP, ICMP, IGMP, ARP, etc.</a:t>
            </a:r>
            <a:endParaRPr lang="es-MX" sz="1600" b="0" strike="noStrike" spc="-1">
              <a:latin typeface="Arial"/>
            </a:endParaRPr>
          </a:p>
        </p:txBody>
      </p:sp>
      <p:sp>
        <p:nvSpPr>
          <p:cNvPr id="319" name="CustomShape 7"/>
          <p:cNvSpPr/>
          <p:nvPr/>
        </p:nvSpPr>
        <p:spPr>
          <a:xfrm>
            <a:off x="2086560" y="4019760"/>
            <a:ext cx="1643760" cy="839520"/>
          </a:xfrm>
          <a:prstGeom prst="roundRect">
            <a:avLst>
              <a:gd name="adj" fmla="val 10000"/>
            </a:avLst>
          </a:prstGeom>
          <a:blipFill rotWithShape="0">
            <a:blip r:embed="rId5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8"/>
          <p:cNvSpPr/>
          <p:nvPr/>
        </p:nvSpPr>
        <p:spPr>
          <a:xfrm>
            <a:off x="1981080" y="5071680"/>
            <a:ext cx="8227440" cy="10497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0960" tIns="79920" rIns="79920" bIns="7992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Calibri"/>
                <a:ea typeface="DejaVu Sans"/>
              </a:rPr>
              <a:t>Acceso a la red</a:t>
            </a:r>
            <a:endParaRPr lang="es-MX" sz="21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LLC</a:t>
            </a:r>
            <a:endParaRPr lang="es-MX" sz="1600" b="0" strike="noStrike" spc="-1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MAC</a:t>
            </a:r>
            <a:endParaRPr lang="es-MX" sz="1600" b="0" strike="noStrike" spc="-1">
              <a:latin typeface="Arial"/>
            </a:endParaRPr>
          </a:p>
        </p:txBody>
      </p:sp>
      <p:sp>
        <p:nvSpPr>
          <p:cNvPr id="321" name="CustomShape 9"/>
          <p:cNvSpPr/>
          <p:nvPr/>
        </p:nvSpPr>
        <p:spPr>
          <a:xfrm>
            <a:off x="2086560" y="5176800"/>
            <a:ext cx="1643760" cy="839520"/>
          </a:xfrm>
          <a:prstGeom prst="roundRect">
            <a:avLst>
              <a:gd name="adj" fmla="val 10000"/>
            </a:avLst>
          </a:prstGeom>
          <a:blipFill rotWithShape="0">
            <a:blip r:embed="rId6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29D9B-3E5A-4F79-B728-D3CFA21B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encabezado TCP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7B401F-82ED-4D87-87A0-C80C44F6DD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32" y="1417983"/>
            <a:ext cx="7390211" cy="33793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4D812A-86B7-40FB-B8FF-BBA6D8F44465}"/>
              </a:ext>
            </a:extLst>
          </p:cNvPr>
          <p:cNvSpPr txBox="1"/>
          <p:nvPr/>
        </p:nvSpPr>
        <p:spPr>
          <a:xfrm flipH="1">
            <a:off x="145774" y="4633965"/>
            <a:ext cx="57779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1" dirty="0"/>
              <a:t>Apuntador urgente</a:t>
            </a:r>
            <a:r>
              <a:rPr lang="es-MX" dirty="0"/>
              <a:t> = Especifica donde terminan los datos urgentes contenidos en la carga útil del segmento que deben ser entregados antes que los datos normales al proceso destino (comando durante transferencia en FTP)</a:t>
            </a:r>
          </a:p>
          <a:p>
            <a:r>
              <a:rPr lang="es-MX" dirty="0">
                <a:solidFill>
                  <a:srgbClr val="FF0000"/>
                </a:solidFill>
              </a:rPr>
              <a:t>*solo en el destinatario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887B43-D980-466F-AF45-FD504DCA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22" y="4680352"/>
            <a:ext cx="4999169" cy="182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28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29D9B-3E5A-4F79-B728-D3CFA21B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encabezado TCP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7B401F-82ED-4D87-87A0-C80C44F6DD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32" y="1595407"/>
            <a:ext cx="7390211" cy="33793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4D812A-86B7-40FB-B8FF-BBA6D8F44465}"/>
              </a:ext>
            </a:extLst>
          </p:cNvPr>
          <p:cNvSpPr txBox="1"/>
          <p:nvPr/>
        </p:nvSpPr>
        <p:spPr>
          <a:xfrm flipH="1">
            <a:off x="463825" y="4629835"/>
            <a:ext cx="11370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Banderas: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dirty="0"/>
              <a:t>SYN = usada para indicar la solicitud de un establecimiento de conexión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dirty="0"/>
              <a:t>FIN = usada para solicitar la finalización de conexión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dirty="0"/>
              <a:t>RST = usada para rechazar el intento de conexión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dirty="0"/>
              <a:t>ACK = usada para indicar al receptor que debe considerar el campo # de acuse</a:t>
            </a:r>
          </a:p>
        </p:txBody>
      </p:sp>
    </p:spTree>
    <p:extLst>
      <p:ext uri="{BB962C8B-B14F-4D97-AF65-F5344CB8AC3E}">
        <p14:creationId xmlns:p14="http://schemas.microsoft.com/office/powerpoint/2010/main" val="4262864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29D9B-3E5A-4F79-B728-D3CFA21B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encabezado TCP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7B401F-82ED-4D87-87A0-C80C44F6DD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94" y="1568111"/>
            <a:ext cx="7390211" cy="33793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4D812A-86B7-40FB-B8FF-BBA6D8F44465}"/>
              </a:ext>
            </a:extLst>
          </p:cNvPr>
          <p:cNvSpPr txBox="1"/>
          <p:nvPr/>
        </p:nvSpPr>
        <p:spPr>
          <a:xfrm flipH="1">
            <a:off x="410817" y="4629835"/>
            <a:ext cx="11370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Banderas: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dirty="0"/>
              <a:t>PSH = la app emisora informa a TCP que los datos deben enviarse inmediatamente (OOB no espera a que se complete MSS). También informa al receptor que los datos deben ser entregados a la app destino en cuanto lleguen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MX" dirty="0"/>
          </a:p>
          <a:p>
            <a:pPr lvl="1"/>
            <a:r>
              <a:rPr lang="es-MX" dirty="0">
                <a:solidFill>
                  <a:srgbClr val="FF0000"/>
                </a:solidFill>
              </a:rPr>
              <a:t>*Emisor y receptor</a:t>
            </a:r>
          </a:p>
        </p:txBody>
      </p:sp>
    </p:spTree>
    <p:extLst>
      <p:ext uri="{BB962C8B-B14F-4D97-AF65-F5344CB8AC3E}">
        <p14:creationId xmlns:p14="http://schemas.microsoft.com/office/powerpoint/2010/main" val="298490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29D9B-3E5A-4F79-B728-D3CFA21B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encabezado TCP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7B401F-82ED-4D87-87A0-C80C44F6DD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32" y="1690940"/>
            <a:ext cx="7390211" cy="33793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4D812A-86B7-40FB-B8FF-BBA6D8F44465}"/>
              </a:ext>
            </a:extLst>
          </p:cNvPr>
          <p:cNvSpPr txBox="1"/>
          <p:nvPr/>
        </p:nvSpPr>
        <p:spPr>
          <a:xfrm flipH="1">
            <a:off x="410817" y="4629835"/>
            <a:ext cx="11370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Banderas: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dirty="0" err="1"/>
              <a:t>Urg</a:t>
            </a:r>
            <a:r>
              <a:rPr lang="es-MX" dirty="0"/>
              <a:t> = indica al receptor que dentro del segmento hay datos que necesitan ser procesados antes que la información regular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dirty="0"/>
              <a:t>ECE y CWR = usadas en el establecimiento de conexión para informar si la conexión cuenta con notificación de congestionamiento (notificaciones generadas por el enrutador por banderas encabezado IP (ECN=11)). Quien la recibe enciende bandera ECE en TCP y la envía al host emisor, este reduce la ventana de envío y enciende CWR</a:t>
            </a:r>
          </a:p>
        </p:txBody>
      </p:sp>
    </p:spTree>
    <p:extLst>
      <p:ext uri="{BB962C8B-B14F-4D97-AF65-F5344CB8AC3E}">
        <p14:creationId xmlns:p14="http://schemas.microsoft.com/office/powerpoint/2010/main" val="274964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3D762-5B4D-4A9E-99E0-030CAA0A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Diferenciados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D2FDAA-8FAE-4204-8495-0B67399E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311965"/>
            <a:ext cx="8802039" cy="32217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C7012F3-4DAE-428B-95E8-43666A845644}"/>
              </a:ext>
            </a:extLst>
          </p:cNvPr>
          <p:cNvSpPr txBox="1"/>
          <p:nvPr/>
        </p:nvSpPr>
        <p:spPr>
          <a:xfrm>
            <a:off x="2133600" y="5546035"/>
            <a:ext cx="9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ECN = 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2BDAF342-8DF5-49F4-8DA4-0923D472387C}"/>
              </a:ext>
            </a:extLst>
          </p:cNvPr>
          <p:cNvSpPr/>
          <p:nvPr/>
        </p:nvSpPr>
        <p:spPr>
          <a:xfrm>
            <a:off x="2941982" y="5221547"/>
            <a:ext cx="344557" cy="1070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824EF6-3F5C-4D4B-AC37-F0F919CBBD1E}"/>
              </a:ext>
            </a:extLst>
          </p:cNvPr>
          <p:cNvSpPr txBox="1"/>
          <p:nvPr/>
        </p:nvSpPr>
        <p:spPr>
          <a:xfrm>
            <a:off x="3114260" y="5315202"/>
            <a:ext cx="7394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00 = Sin capacidad ECN</a:t>
            </a:r>
          </a:p>
          <a:p>
            <a:r>
              <a:rPr lang="es-MX" sz="1200" dirty="0"/>
              <a:t>01 = Capacidad de transporte ECN (0)</a:t>
            </a:r>
          </a:p>
          <a:p>
            <a:r>
              <a:rPr lang="es-MX" sz="1200" dirty="0"/>
              <a:t>10 = Capacidad de transporte ECN (1)</a:t>
            </a:r>
          </a:p>
          <a:p>
            <a:r>
              <a:rPr lang="es-MX" sz="1200" dirty="0"/>
              <a:t>11 = Congestión encontrada</a:t>
            </a:r>
          </a:p>
        </p:txBody>
      </p:sp>
    </p:spTree>
    <p:extLst>
      <p:ext uri="{BB962C8B-B14F-4D97-AF65-F5344CB8AC3E}">
        <p14:creationId xmlns:p14="http://schemas.microsoft.com/office/powerpoint/2010/main" val="3271653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29D9B-3E5A-4F79-B728-D3CFA21B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encabezado TCP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7B401F-82ED-4D87-87A0-C80C44F6DD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32" y="1595407"/>
            <a:ext cx="7390211" cy="33793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4D812A-86B7-40FB-B8FF-BBA6D8F44465}"/>
              </a:ext>
            </a:extLst>
          </p:cNvPr>
          <p:cNvSpPr txBox="1"/>
          <p:nvPr/>
        </p:nvSpPr>
        <p:spPr>
          <a:xfrm flipH="1">
            <a:off x="410817" y="4629835"/>
            <a:ext cx="1137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Banderas: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dirty="0"/>
              <a:t>C -------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/>
              <a:t>S     SYN=1, ECE=1, CWR=1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dirty="0"/>
              <a:t>S --------</a:t>
            </a:r>
            <a:r>
              <a:rPr lang="es-MX" dirty="0">
                <a:sym typeface="Wingdings" panose="05000000000000000000" pitchFamily="2" charset="2"/>
              </a:rPr>
              <a:t> C</a:t>
            </a:r>
            <a:r>
              <a:rPr lang="es-MX" dirty="0"/>
              <a:t>   SYN=1, ACK=1, ECE=1, CWR=0</a:t>
            </a:r>
          </a:p>
          <a:p>
            <a:pPr lvl="1"/>
            <a:r>
              <a:rPr lang="es-MX" dirty="0"/>
              <a:t>    </a:t>
            </a:r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7A9C6C60-DD9D-481F-AA91-12E3D554BB43}"/>
              </a:ext>
            </a:extLst>
          </p:cNvPr>
          <p:cNvSpPr/>
          <p:nvPr/>
        </p:nvSpPr>
        <p:spPr>
          <a:xfrm>
            <a:off x="6308035" y="4797287"/>
            <a:ext cx="106017" cy="6427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903B06-6E77-4B34-8FD2-5E8E8336F46F}"/>
              </a:ext>
            </a:extLst>
          </p:cNvPr>
          <p:cNvSpPr txBox="1"/>
          <p:nvPr/>
        </p:nvSpPr>
        <p:spPr>
          <a:xfrm flipH="1">
            <a:off x="6414052" y="4832219"/>
            <a:ext cx="579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Combinación de banderas que representa capacidad ECN </a:t>
            </a:r>
          </a:p>
        </p:txBody>
      </p:sp>
    </p:spTree>
    <p:extLst>
      <p:ext uri="{BB962C8B-B14F-4D97-AF65-F5344CB8AC3E}">
        <p14:creationId xmlns:p14="http://schemas.microsoft.com/office/powerpoint/2010/main" val="1234708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29D9B-3E5A-4F79-B728-D3CFA21B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encabezado TCP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7B401F-82ED-4D87-87A0-C80C44F6DD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32" y="1527167"/>
            <a:ext cx="7390211" cy="33793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4D812A-86B7-40FB-B8FF-BBA6D8F44465}"/>
              </a:ext>
            </a:extLst>
          </p:cNvPr>
          <p:cNvSpPr txBox="1"/>
          <p:nvPr/>
        </p:nvSpPr>
        <p:spPr>
          <a:xfrm flipH="1">
            <a:off x="410817" y="4629835"/>
            <a:ext cx="11370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Opciones: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b="1" dirty="0"/>
              <a:t>MSS</a:t>
            </a:r>
            <a:r>
              <a:rPr lang="es-MX" dirty="0"/>
              <a:t>= MTU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b="1" dirty="0"/>
              <a:t>Escala de ventana</a:t>
            </a:r>
            <a:r>
              <a:rPr lang="es-MX" dirty="0"/>
              <a:t> = se extiende la ventana 14 bits más para un total de 30 bits (enlaces </a:t>
            </a:r>
            <a:r>
              <a:rPr lang="es-MX" dirty="0" err="1"/>
              <a:t>wan</a:t>
            </a:r>
            <a:r>
              <a:rPr lang="es-MX" dirty="0"/>
              <a:t> con gran ancho de banda y alta latencia)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b="1" dirty="0"/>
              <a:t>Acuses selectivos</a:t>
            </a:r>
            <a:r>
              <a:rPr lang="es-MX" dirty="0"/>
              <a:t> = control de flujo (SREJ, solicitud de segmentos fuera de orden)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b="1" dirty="0"/>
              <a:t>Marcas de tiempo</a:t>
            </a:r>
            <a:r>
              <a:rPr lang="es-MX" dirty="0"/>
              <a:t> = para calcular el temporizador de reenvío de segmentos basado en RTT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MX" dirty="0"/>
          </a:p>
          <a:p>
            <a:pPr lvl="1"/>
            <a:r>
              <a:rPr lang="es-MX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4752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TCP y UDP  (RFC 1180)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65760" y="1820160"/>
            <a:ext cx="616320" cy="32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FTP</a:t>
            </a:r>
            <a:endParaRPr lang="es-MX" sz="1000" b="0" strike="noStrike" spc="-1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1066680" y="1820160"/>
            <a:ext cx="681480" cy="32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HTTP</a:t>
            </a:r>
            <a:endParaRPr lang="es-MX" sz="1000" b="0" strike="noStrike" spc="-1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1833120" y="1820160"/>
            <a:ext cx="733680" cy="32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SMTP</a:t>
            </a:r>
            <a:endParaRPr lang="es-MX" sz="1000" b="0" strike="noStrike" spc="-1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2682360" y="1820160"/>
            <a:ext cx="681480" cy="32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TELNET</a:t>
            </a:r>
            <a:endParaRPr lang="es-MX" sz="1000" b="0" strike="noStrike" spc="-1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3474720" y="1820160"/>
            <a:ext cx="681480" cy="32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RCP</a:t>
            </a:r>
            <a:endParaRPr lang="es-MX" sz="1000" b="0" strike="noStrike" spc="-1"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4262760" y="1820160"/>
            <a:ext cx="681480" cy="32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SNMP</a:t>
            </a:r>
            <a:endParaRPr lang="es-MX" sz="1000" b="0" strike="noStrike" spc="-1">
              <a:latin typeface="Arial"/>
            </a:endParaRPr>
          </a:p>
        </p:txBody>
      </p:sp>
      <p:sp>
        <p:nvSpPr>
          <p:cNvPr id="329" name="CustomShape 8"/>
          <p:cNvSpPr/>
          <p:nvPr/>
        </p:nvSpPr>
        <p:spPr>
          <a:xfrm>
            <a:off x="5050800" y="1820160"/>
            <a:ext cx="681480" cy="32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NFS</a:t>
            </a:r>
            <a:endParaRPr lang="es-MX" sz="1000" b="0" strike="noStrike" spc="-1">
              <a:latin typeface="Arial"/>
            </a:endParaRPr>
          </a:p>
        </p:txBody>
      </p:sp>
      <p:sp>
        <p:nvSpPr>
          <p:cNvPr id="330" name="CustomShape 9"/>
          <p:cNvSpPr/>
          <p:nvPr/>
        </p:nvSpPr>
        <p:spPr>
          <a:xfrm>
            <a:off x="365760" y="2703960"/>
            <a:ext cx="3790440" cy="32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TCP</a:t>
            </a:r>
            <a:endParaRPr lang="es-MX" sz="1000" b="0" strike="noStrike" spc="-1">
              <a:latin typeface="Arial"/>
            </a:endParaRPr>
          </a:p>
        </p:txBody>
      </p:sp>
      <p:sp>
        <p:nvSpPr>
          <p:cNvPr id="331" name="CustomShape 10"/>
          <p:cNvSpPr/>
          <p:nvPr/>
        </p:nvSpPr>
        <p:spPr>
          <a:xfrm>
            <a:off x="4262760" y="2701080"/>
            <a:ext cx="2248920" cy="32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UDP</a:t>
            </a:r>
            <a:endParaRPr lang="es-MX" sz="1000" b="0" strike="noStrike" spc="-1">
              <a:latin typeface="Arial"/>
            </a:endParaRPr>
          </a:p>
        </p:txBody>
      </p:sp>
      <p:sp>
        <p:nvSpPr>
          <p:cNvPr id="332" name="CustomShape 11"/>
          <p:cNvSpPr/>
          <p:nvPr/>
        </p:nvSpPr>
        <p:spPr>
          <a:xfrm>
            <a:off x="365760" y="4023360"/>
            <a:ext cx="9037440" cy="32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IP</a:t>
            </a:r>
            <a:endParaRPr lang="es-MX" sz="1000" b="0" strike="noStrike" spc="-1">
              <a:latin typeface="Arial"/>
            </a:endParaRPr>
          </a:p>
        </p:txBody>
      </p:sp>
      <p:sp>
        <p:nvSpPr>
          <p:cNvPr id="333" name="Line 12"/>
          <p:cNvSpPr/>
          <p:nvPr/>
        </p:nvSpPr>
        <p:spPr>
          <a:xfrm flipH="1">
            <a:off x="670320" y="2151000"/>
            <a:ext cx="4320" cy="549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Line 13"/>
          <p:cNvSpPr/>
          <p:nvPr/>
        </p:nvSpPr>
        <p:spPr>
          <a:xfrm flipH="1">
            <a:off x="1423800" y="2155320"/>
            <a:ext cx="4320" cy="549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Line 14"/>
          <p:cNvSpPr/>
          <p:nvPr/>
        </p:nvSpPr>
        <p:spPr>
          <a:xfrm flipH="1">
            <a:off x="2181240" y="2146320"/>
            <a:ext cx="4320" cy="5500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Line 15"/>
          <p:cNvSpPr/>
          <p:nvPr/>
        </p:nvSpPr>
        <p:spPr>
          <a:xfrm flipH="1">
            <a:off x="3017160" y="2146320"/>
            <a:ext cx="4680" cy="5500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Line 16"/>
          <p:cNvSpPr/>
          <p:nvPr/>
        </p:nvSpPr>
        <p:spPr>
          <a:xfrm flipH="1">
            <a:off x="3792240" y="2155320"/>
            <a:ext cx="4680" cy="549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Line 17"/>
          <p:cNvSpPr/>
          <p:nvPr/>
        </p:nvSpPr>
        <p:spPr>
          <a:xfrm flipH="1">
            <a:off x="4619880" y="2146320"/>
            <a:ext cx="4320" cy="5500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Line 18"/>
          <p:cNvSpPr/>
          <p:nvPr/>
        </p:nvSpPr>
        <p:spPr>
          <a:xfrm flipH="1">
            <a:off x="5368680" y="2155320"/>
            <a:ext cx="4320" cy="549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19"/>
          <p:cNvSpPr/>
          <p:nvPr/>
        </p:nvSpPr>
        <p:spPr>
          <a:xfrm>
            <a:off x="5830200" y="1824480"/>
            <a:ext cx="681480" cy="32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TFTP</a:t>
            </a:r>
            <a:endParaRPr lang="es-MX" sz="1000" b="0" strike="noStrike" spc="-1">
              <a:latin typeface="Arial"/>
            </a:endParaRPr>
          </a:p>
        </p:txBody>
      </p:sp>
      <p:sp>
        <p:nvSpPr>
          <p:cNvPr id="341" name="Line 20"/>
          <p:cNvSpPr/>
          <p:nvPr/>
        </p:nvSpPr>
        <p:spPr>
          <a:xfrm flipH="1">
            <a:off x="6174360" y="2151000"/>
            <a:ext cx="4320" cy="549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Line 21"/>
          <p:cNvSpPr/>
          <p:nvPr/>
        </p:nvSpPr>
        <p:spPr>
          <a:xfrm>
            <a:off x="2248920" y="3031560"/>
            <a:ext cx="4320" cy="981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Line 22"/>
          <p:cNvSpPr/>
          <p:nvPr/>
        </p:nvSpPr>
        <p:spPr>
          <a:xfrm>
            <a:off x="5275080" y="3038400"/>
            <a:ext cx="4320" cy="981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23"/>
          <p:cNvSpPr/>
          <p:nvPr/>
        </p:nvSpPr>
        <p:spPr>
          <a:xfrm>
            <a:off x="5930640" y="3198240"/>
            <a:ext cx="681480" cy="32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ICMP</a:t>
            </a:r>
            <a:endParaRPr lang="es-MX" sz="1000" b="0" strike="noStrike" spc="-1">
              <a:latin typeface="Arial"/>
            </a:endParaRPr>
          </a:p>
        </p:txBody>
      </p:sp>
      <p:sp>
        <p:nvSpPr>
          <p:cNvPr id="345" name="CustomShape 24"/>
          <p:cNvSpPr/>
          <p:nvPr/>
        </p:nvSpPr>
        <p:spPr>
          <a:xfrm>
            <a:off x="6658920" y="3197880"/>
            <a:ext cx="681480" cy="32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OSPF</a:t>
            </a:r>
            <a:endParaRPr lang="es-MX" sz="1000" b="0" strike="noStrike" spc="-1">
              <a:latin typeface="Arial"/>
            </a:endParaRPr>
          </a:p>
        </p:txBody>
      </p:sp>
      <p:sp>
        <p:nvSpPr>
          <p:cNvPr id="346" name="CustomShape 25"/>
          <p:cNvSpPr/>
          <p:nvPr/>
        </p:nvSpPr>
        <p:spPr>
          <a:xfrm>
            <a:off x="7404480" y="3196800"/>
            <a:ext cx="681480" cy="32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RSVP</a:t>
            </a:r>
            <a:endParaRPr lang="es-MX" sz="1000" b="0" strike="noStrike" spc="-1">
              <a:latin typeface="Arial"/>
            </a:endParaRPr>
          </a:p>
        </p:txBody>
      </p:sp>
      <p:sp>
        <p:nvSpPr>
          <p:cNvPr id="347" name="CustomShape 26"/>
          <p:cNvSpPr/>
          <p:nvPr/>
        </p:nvSpPr>
        <p:spPr>
          <a:xfrm>
            <a:off x="8150040" y="3191400"/>
            <a:ext cx="681480" cy="32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IGMP</a:t>
            </a:r>
            <a:endParaRPr lang="es-MX" sz="1000" b="0" strike="noStrike" spc="-1">
              <a:latin typeface="Arial"/>
            </a:endParaRPr>
          </a:p>
        </p:txBody>
      </p:sp>
      <p:sp>
        <p:nvSpPr>
          <p:cNvPr id="348" name="Line 27"/>
          <p:cNvSpPr/>
          <p:nvPr/>
        </p:nvSpPr>
        <p:spPr>
          <a:xfrm>
            <a:off x="6272280" y="3539520"/>
            <a:ext cx="360" cy="4881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Line 28"/>
          <p:cNvSpPr/>
          <p:nvPr/>
        </p:nvSpPr>
        <p:spPr>
          <a:xfrm>
            <a:off x="6998040" y="3531600"/>
            <a:ext cx="360" cy="4878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Line 29"/>
          <p:cNvSpPr/>
          <p:nvPr/>
        </p:nvSpPr>
        <p:spPr>
          <a:xfrm>
            <a:off x="7722000" y="3539520"/>
            <a:ext cx="360" cy="4881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Line 30"/>
          <p:cNvSpPr/>
          <p:nvPr/>
        </p:nvSpPr>
        <p:spPr>
          <a:xfrm>
            <a:off x="8472240" y="3522240"/>
            <a:ext cx="360" cy="4878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UDP (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Protocolo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Datagramas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Usuario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)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UDP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(RFC 768)es un protocolo que ofrece servicio de transporte de datagramas no orientado a conexión.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Proporciona un modo de pasar la parte del mensaje de UDP al protocolo de la capa de aplicación (multiplexación).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Características de UDP (1/2)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orientados a conexión</a:t>
            </a:r>
            <a:endParaRPr lang="es-MX" sz="2800" b="0" strike="noStrike" spc="-1">
              <a:latin typeface="Arial"/>
            </a:endParaRPr>
          </a:p>
          <a:p>
            <a:pPr marL="4572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Los mensajes de UDP se envían sin la negociación del establecimiento de conexión de TCP (handshake)</a:t>
            </a:r>
            <a:endParaRPr lang="es-MX" sz="24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fiable</a:t>
            </a:r>
            <a:endParaRPr lang="es-MX" sz="2800" b="0" strike="noStrike" spc="-1">
              <a:latin typeface="Arial"/>
            </a:endParaRPr>
          </a:p>
          <a:p>
            <a:pPr marL="4572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Los mensajes de UDP se envían como datagramas sin secuencia y sin reconocimiento. </a:t>
            </a:r>
            <a:endParaRPr lang="es-MX" sz="2400" b="0" strike="noStrike" spc="-1">
              <a:latin typeface="Arial"/>
            </a:endParaRPr>
          </a:p>
          <a:p>
            <a:pPr marL="4572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 protocolo de aplicación que utiliza los servicios de UDP debe recuperarse de la perdida de mensajes.</a:t>
            </a:r>
            <a:endParaRPr lang="es-MX" sz="2400" b="0" strike="noStrike" spc="-1">
              <a:latin typeface="Arial"/>
            </a:endParaRPr>
          </a:p>
          <a:p>
            <a:pPr marL="4572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Los protocolos típicos de nivel de aplicación que utilizan los servicios de UDP, proporcionan sus propios servicios de fiabilidad o retransmiten periódicamente los mensajes de UDP o tras un periodo de tiempo preestablecido.</a:t>
            </a:r>
            <a:endParaRPr lang="es-MX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Características de UDP (2/2)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Proporciona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identificación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los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protocolos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nivel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aplicación</a:t>
            </a:r>
            <a:endParaRPr lang="es-MX" sz="2800" b="1" strike="noStrike" spc="-1" dirty="0">
              <a:latin typeface="Arial"/>
            </a:endParaRPr>
          </a:p>
          <a:p>
            <a:pPr marL="4572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UDP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proporciona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mecanismo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para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enviar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mensajes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un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protocolo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proceso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nivel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aplicación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un host de una red.</a:t>
            </a:r>
            <a:endParaRPr lang="es-MX" sz="2400" b="0" strike="noStrike" spc="-1" dirty="0">
              <a:latin typeface="Arial"/>
            </a:endParaRPr>
          </a:p>
          <a:p>
            <a:pPr marL="4572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encabezado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UDP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proporciona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identificación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tanto del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proceso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origen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como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proceso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destino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(#puerto)</a:t>
            </a:r>
            <a:endParaRPr lang="es-MX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Qué no ofrece UDP (1/2)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Buffer</a:t>
            </a:r>
            <a:endParaRPr lang="es-MX" sz="2800" b="0" strike="noStrike" spc="-1" dirty="0">
              <a:latin typeface="Arial"/>
            </a:endParaRPr>
          </a:p>
          <a:p>
            <a:pPr marL="4572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UDP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proporciona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ningún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tipo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buffer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los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entrada,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salida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s-MX" sz="2400" b="0" strike="noStrike" spc="-1" dirty="0">
              <a:latin typeface="Arial"/>
            </a:endParaRPr>
          </a:p>
          <a:p>
            <a:pPr marL="4572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protocolo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nivel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aplicación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quien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debe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proveer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todo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mecanismo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buffer.</a:t>
            </a:r>
            <a:endParaRPr lang="es-MX" sz="2400" b="0" strike="noStrike" spc="-1" dirty="0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Segmentación</a:t>
            </a:r>
            <a:endParaRPr lang="es-MX" sz="2800" b="0" strike="noStrike" spc="-1" dirty="0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UDP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proporciona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ningún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tipo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segmentación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grandes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bloques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s-MX" sz="2400" b="0" strike="noStrike" spc="-1" dirty="0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Por lo tanto la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aplicación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debe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enviar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los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bloques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suficientemente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pequeños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para que los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datagramas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IP para los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mensajes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UDP, no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mayores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que la MTU de la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tecnología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Nivel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Interfaz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Red por la que 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envían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s-MX" sz="2400" b="0" strike="noStrike" spc="-1" dirty="0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tamaño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máximo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datagrama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es de 65535 bytes</a:t>
            </a:r>
            <a:endParaRPr lang="es-MX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Que no ofrece UDP (2/2)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Control de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flujo</a:t>
            </a:r>
            <a:endParaRPr lang="es-MX" sz="2800" b="1" strike="noStrike" spc="-1" dirty="0">
              <a:latin typeface="Arial"/>
            </a:endParaRPr>
          </a:p>
          <a:p>
            <a:pPr marL="4572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UDP no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proporciona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control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flujo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extremo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emisor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extremo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receptor.</a:t>
            </a:r>
            <a:endParaRPr lang="es-MX" sz="2400" b="0" strike="noStrike" spc="-1" dirty="0">
              <a:latin typeface="Arial"/>
            </a:endParaRPr>
          </a:p>
          <a:p>
            <a:pPr marL="4572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emisores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mensajes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UDP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pueden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reaccionar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la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recepción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los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mensajes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Control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flujo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origen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ICMP,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pero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no 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requiere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s-MX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Usos de UDP (2/2)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 se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requiere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fiabilidad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por un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proceso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periódico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anuncios</a:t>
            </a:r>
            <a:endParaRPr lang="es-MX" sz="2800" b="1" strike="noStrike" spc="-1" dirty="0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protocolo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Nivel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aplicación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publica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periódicamente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información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no 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requiere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envío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fiable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s-MX" sz="2400" b="0" strike="noStrike" spc="-1" dirty="0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Si 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pierde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mensaje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vuelve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anunciar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nuevo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tras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período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publicación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s-MX" sz="2400" b="0" strike="noStrike" spc="-1" dirty="0">
              <a:latin typeface="Arial"/>
            </a:endParaRPr>
          </a:p>
          <a:p>
            <a:pPr marL="457200" lvl="1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ejemplo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protocolo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Nivel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aplicación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que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usa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anuncios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periódicos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(30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segundos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es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Protocolo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Información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Enrutamiento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(RIP – Routing Information Protocol).</a:t>
            </a:r>
            <a:endParaRPr lang="es-MX" sz="2400" b="0" strike="noStrike" spc="-1" dirty="0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Envío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uno a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muchos</a:t>
            </a:r>
            <a:endParaRPr lang="es-MX" sz="2800" b="1" strike="noStrike" spc="-1" dirty="0">
              <a:latin typeface="Arial"/>
            </a:endParaRPr>
          </a:p>
          <a:p>
            <a:pPr marL="4572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UDP 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utiliza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como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protocolo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Nivel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transporte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siempre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que se debe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enviar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Nivel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aplicación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múltiples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destinos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mediante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direcciones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IP de diffusion (broadcast) o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multidifusión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(multicast).</a:t>
            </a:r>
            <a:endParaRPr lang="es-MX" sz="2400" b="0" strike="noStrike" spc="-1" dirty="0">
              <a:latin typeface="Arial"/>
            </a:endParaRPr>
          </a:p>
          <a:p>
            <a:pPr marL="4572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TCP 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puede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usar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sólo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envío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uno a uno.</a:t>
            </a:r>
            <a:endParaRPr lang="es-MX" sz="2400" b="0" strike="noStrike" spc="-1" dirty="0">
              <a:latin typeface="Arial"/>
            </a:endParaRPr>
          </a:p>
          <a:p>
            <a:pPr marL="4572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Ejemplo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Un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envío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señal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video o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voz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través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la red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paquetes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s-MX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1729</Words>
  <Application>Microsoft Office PowerPoint</Application>
  <PresentationFormat>Panorámica</PresentationFormat>
  <Paragraphs>175</Paragraphs>
  <Slides>26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Formato de encabezado TCP</vt:lpstr>
      <vt:lpstr>Formato de encabezado TCP</vt:lpstr>
      <vt:lpstr>Formato de encabezado TCP</vt:lpstr>
      <vt:lpstr>Formato de encabezado TCP</vt:lpstr>
      <vt:lpstr>Formato de encabezado TCP</vt:lpstr>
      <vt:lpstr>Formato de encabezado TCP</vt:lpstr>
      <vt:lpstr>Servicios Diferenciados</vt:lpstr>
      <vt:lpstr>Formato de encabezado TCP</vt:lpstr>
      <vt:lpstr>Formato de encabezado TCP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Axel Moreno</dc:creator>
  <cp:lastModifiedBy>Axel Moreno</cp:lastModifiedBy>
  <cp:revision>1</cp:revision>
  <dcterms:created xsi:type="dcterms:W3CDTF">2022-04-22T19:21:12Z</dcterms:created>
  <dcterms:modified xsi:type="dcterms:W3CDTF">2022-04-22T19:25:55Z</dcterms:modified>
</cp:coreProperties>
</file>