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487" r:id="rId33"/>
    <p:sldId id="488" r:id="rId34"/>
    <p:sldId id="489" r:id="rId35"/>
    <p:sldId id="490" r:id="rId36"/>
    <p:sldId id="491" r:id="rId37"/>
    <p:sldId id="313" r:id="rId38"/>
    <p:sldId id="314" r:id="rId39"/>
    <p:sldId id="493" r:id="rId40"/>
    <p:sldId id="492" r:id="rId41"/>
    <p:sldId id="315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484" r:id="rId59"/>
    <p:sldId id="485" r:id="rId60"/>
    <p:sldId id="486" r:id="rId61"/>
    <p:sldId id="347" r:id="rId62"/>
    <p:sldId id="348" r:id="rId63"/>
    <p:sldId id="349" r:id="rId64"/>
    <p:sldId id="350" r:id="rId65"/>
    <p:sldId id="494" r:id="rId66"/>
    <p:sldId id="495" r:id="rId67"/>
    <p:sldId id="496" r:id="rId6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266-5CC2-410B-99CE-4143B97E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CBAEED-F1D4-43D1-B7D2-39F0F091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7843B-FA98-4A67-BA57-81998EFB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419B5-7C92-4521-8CBB-6176C10F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D9813-FD2A-4313-8976-0914A762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5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81BA6-3FBC-4020-A6F4-004927B0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C72C9E-20CF-4493-B053-9D789C57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BE824-0334-4553-8B39-A882B63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7C8E5-6762-4B91-A710-1C002DCB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DFBE90-305F-43E5-9A00-A8181285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7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A8FAB2-374B-4F0D-86FD-5BBA12344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CCDA4-DF43-4EC0-B671-458C293EA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63F08-8D40-4F96-A952-2B2D475D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14672-1E5F-4491-9C8F-D31C9920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81AF5-695E-43E6-A3ED-65C72EED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13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1DB4-50CF-400C-B2C0-DEC79901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9F9F5-B436-49CB-BA82-F747B739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975CA-16B3-4428-8B9A-49F8E3F5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8DE1B-3805-4937-A70F-DB87D5B8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80F27-AED0-4CEF-9291-48A534A3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63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F0983-507B-40F7-BDF0-EDBFB10C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26286-AFF0-4B8F-8E62-B757ADEE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341EE-4209-4F54-815A-6C74F627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36920-FC46-4BCE-857C-6D2A707B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3375A-AED9-4445-ACD7-5EEE11D4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8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79D60-5779-41D2-9FF2-19BD6FF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F115B-2E0B-4F90-AF62-7F0FD8C69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BD2364-BEC1-4056-A6BE-71E6F684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02DE1-F8BC-4207-8FF0-C427E8B7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E6BD8-D0C0-423C-BE71-7ED2424F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E2A28-C09D-4D4F-A7BA-0E436520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2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0A265-032A-4F0A-B6F9-A570123A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7B227E-211E-41D1-ABC6-C7A24D06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550058-AD0A-4132-9F74-418DB8BB2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A830-0F16-4B2B-BF92-BBC43D7FA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4850A6-1984-49B4-9724-AEA467AF9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69948F-4CD9-483B-920E-2732F766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45C6F6-5F76-4057-A417-E63159C8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2D2BEF-27C8-4390-A1E8-9CDCE29D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49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8939-8B34-4737-8F5E-30C75F2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D793BB-FD09-404E-8976-DA580206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128693-EB6C-43DB-AB0A-FBF7129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298F42-9F7C-43FE-B620-51041CBF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46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CCEBD3-1B37-4081-8D34-C5FDF2E3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844D10-21CC-486F-B16F-277294D2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15E50-D50F-4025-A8EA-751DCE7E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74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27F0D-5230-4D8C-8417-B18287BD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17685-5696-4F35-B25A-5A548BB2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BFAC2A-85CB-415B-93FE-EF559EA2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FF09B-4359-43DF-B6D3-4C0B2FB9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BA5F9-B889-449F-9661-5E3F228F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3519B2-E780-4277-8095-602726BA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8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41BF-F6FD-4040-B36E-47F3B8D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FD8F1D-EA72-4532-B10E-581F13CD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5B758-17F0-4203-8F10-7497A6E1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6B9739-0F2B-424E-8EB4-5D69D26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54494E-76EB-40C0-9258-12C832BB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F6489E-288C-4EF6-A6A8-8B9C3D6F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5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2EC75F-D573-4DC7-9C36-F46250E9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1C7A8-7797-4AF0-9DD4-50885CCE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AD158-A8C9-4B8C-BA8D-49A86297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B039-4962-4CA1-8670-8F2AE3C6B1DC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EE226-C041-4822-BAB5-4B56C07F9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5D2F1-AD0F-4570-81B0-4718B567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B3EB-E4CE-4E34-BBB7-B306FFD421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7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¿Qué es un socket?</a:t>
            </a:r>
            <a:endParaRPr lang="es-MX" sz="4400" b="0" strike="noStrike" spc="-1">
              <a:latin typeface="Arial"/>
            </a:endParaRPr>
          </a:p>
        </p:txBody>
      </p:sp>
      <p:pic>
        <p:nvPicPr>
          <p:cNvPr id="400" name="Imagen 1"/>
          <p:cNvPicPr/>
          <p:nvPr/>
        </p:nvPicPr>
        <p:blipFill>
          <a:blip r:embed="rId2"/>
          <a:stretch/>
        </p:blipFill>
        <p:spPr>
          <a:xfrm>
            <a:off x="4013280" y="2121480"/>
            <a:ext cx="2810520" cy="277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Clase 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 un socket de flujo del lado del cliente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le llama simplemente socket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encuentra en el paquete </a:t>
            </a:r>
            <a:r>
              <a:rPr lang="en-US" sz="42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java.net</a:t>
            </a:r>
            <a:endParaRPr lang="es-MX" sz="4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Constructores principales de 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Socket();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crea un socket de flujo desconectado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Socket(InetAddress address, int port);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 un socket de flujo y lo conecta a un número de puerto en una IP definida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Socket(InetAddress address, int port, InetAddress localAddress, int localPort);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 un socket de flujo, ligado a una dirección y puerto local y lo conecta a un número de puerto en una IP definida remota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Métodos principales de 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838080" y="1825560"/>
            <a:ext cx="10513440" cy="477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bind(SocketAddress bindport)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close()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</a:t>
            </a: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connect(SocketAddress dst)</a:t>
            </a:r>
            <a:endParaRPr lang="es-MX" sz="43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</a:t>
            </a: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connect(SocketAddress dst, int t) </a:t>
            </a:r>
            <a:endParaRPr lang="es-MX" sz="43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SochetChannel getChannel()</a:t>
            </a:r>
            <a:endParaRPr lang="es-MX" sz="43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InetAddress getInetAddress()</a:t>
            </a:r>
            <a:endParaRPr lang="es-MX" sz="43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InputStream getInputStream()</a:t>
            </a:r>
            <a:endParaRPr lang="es-MX" sz="43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OutputStream getOutputStream()</a:t>
            </a:r>
            <a:endParaRPr lang="es-MX" sz="4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Métodos principales de 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getKeepAlive()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InetAddress getLocalAddress()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getLocalPort()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getOOBInLine()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getPort()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getReceiveBufferSize()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boolen getReuseAddress()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getSendBufferSize()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Métodos principales de 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getSoLinger()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getSoTimeout()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getTcpNoDelay()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isClosed()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isConnected()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isInputShutdown()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isOutputShutdown()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setKeepAlive(boolean b)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Métodos principales de 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setOOBInline(boolean b)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setReuseAddress(boolean b)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setSoLinger(boolean b, int t)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setSoTimeout(int t)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setTcpNoDelay(boolean b)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shutdownInput()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shutdownOutput()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Clase ServerSocket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Implementa un socket de servidor de flujo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Una instancia de esta clase espera por solicitudes de conexión en la red 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encuentra en el paquete </a:t>
            </a: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java.net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Constructores  principales de ServerSocket()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ServerSocket(); 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 un socket de servidor.</a:t>
            </a:r>
            <a:endParaRPr lang="es-MX" sz="35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ServerSocket(int pto); 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 un socket  de servidor asociado a un puerto.</a:t>
            </a:r>
            <a:endParaRPr lang="es-MX" sz="35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ServerSocket(int pto, int backlog); 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 un socket  de servidor ligado a un puerto con una cola de conexiones específica.</a:t>
            </a:r>
            <a:endParaRPr lang="es-MX" sz="35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7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ServerSocket(int pto, int backlog, InetAddress dir_local); </a:t>
            </a:r>
            <a:r>
              <a:rPr lang="en-US" sz="35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 un socket de servidor ligado a un puerto con una cola de conexiones específica y una dirección IP local.</a:t>
            </a:r>
            <a:endParaRPr lang="es-MX" sz="3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Métodos principales de ServerSocket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Socket accept()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bind(SocketAddress local)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close()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InetAddress getInetAddress()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getReceiveBufferSize()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boolean getReuseAddress()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getSoTimeout()</a:t>
            </a: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setReuseAddress(boolean b)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Métodos principales de ServerSocket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setSoTimeout(int t)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Sockets</a:t>
            </a:r>
            <a:endParaRPr lang="es-MX" sz="44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4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socket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es una abstracción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Representa un extremo en una comunicación bidireccional entre dos aplicaciones que se comunican a través de la red.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ServerSocket() y Bind()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ServerSocket s = new ServerSocket();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InetSocketAddress dir = new InetSocketAddres(1234);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s.bind(dir);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ó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ServerSocket s = new ServerSocket(1234);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Flujos en java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Paquete </a:t>
            </a: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java.io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Flujos orientados a byte / orientados a carácter</a:t>
            </a:r>
            <a:endParaRPr lang="es-MX" sz="2800" b="0" strike="noStrike" spc="-1">
              <a:latin typeface="Arial"/>
            </a:endParaRPr>
          </a:p>
        </p:txBody>
      </p:sp>
      <p:pic>
        <p:nvPicPr>
          <p:cNvPr id="453" name="Imagen 3"/>
          <p:cNvPicPr/>
          <p:nvPr/>
        </p:nvPicPr>
        <p:blipFill>
          <a:blip r:embed="rId2"/>
          <a:stretch/>
        </p:blipFill>
        <p:spPr>
          <a:xfrm>
            <a:off x="2090880" y="2377080"/>
            <a:ext cx="6179400" cy="74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Flujos orientados a byte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Byte (8bits)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Más primitivos y portables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 demás flujos lo usan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Flujo de bajo nivel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InputStream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OutputStream</a:t>
            </a:r>
            <a:endParaRPr lang="es-MX" sz="4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Flujos orientados a carácter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char (16 bits)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Codificación unicode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Ideal para texto plano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Reader y Writer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Picture 2"/>
          <p:cNvPicPr/>
          <p:nvPr/>
        </p:nvPicPr>
        <p:blipFill>
          <a:blip r:embed="rId2"/>
          <a:stretch/>
        </p:blipFill>
        <p:spPr>
          <a:xfrm>
            <a:off x="4007880" y="176400"/>
            <a:ext cx="6262560" cy="6460560"/>
          </a:xfrm>
          <a:prstGeom prst="rect">
            <a:avLst/>
          </a:prstGeom>
          <a:ln>
            <a:noFill/>
          </a:ln>
        </p:spPr>
      </p:pic>
      <p:sp>
        <p:nvSpPr>
          <p:cNvPr id="459" name="CustomShape 1"/>
          <p:cNvSpPr/>
          <p:nvPr/>
        </p:nvSpPr>
        <p:spPr>
          <a:xfrm>
            <a:off x="1523880" y="1917000"/>
            <a:ext cx="3968640" cy="264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Diagrama de clases principales</a:t>
            </a:r>
            <a:endParaRPr lang="es-MX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Lectura y escritura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Abrir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Leer o escribir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Cerrar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Lectura, InputStream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read();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Lee el próximo byte del flujo representado en un entero. Devuelve -1 si no quedan más datos que leer.  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read(byte[] b);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Lee un arreglo de bytes del flujo.  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read(byte[] b, int off, int tam)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; Lee un arreglo de bytes del flujo, desde y hasta la posición indicada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Lectura, Reader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read() –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Lee el próximo carácter del flujo representado en un entero. Devuelve -1 si no quedan ms datos que leer.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read(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char[] cbuf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 –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Lee un arreglo de caracteres del flujo.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read(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char[] cbuf, int off, int len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 –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Lee un arreglo de caracteres del flujo, desde y hasta la posición indicada.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Escritura, OutputStream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write(int b);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Escribe un solo byte en el flujo.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write(byte[] b);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Escribe un arreglo de bytes en el flujo.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write(byte[] b, int off, int len);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Escribe una porción de un arreglo de bytes en el flujo.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Escritura, Writer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write(int c);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Escribe un solo carácter en el flujo.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write(char[] cbuf);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Escribe un arreglo de caracteres en el flujo.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void write(char[] cbuf, int off, int len);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Escribe una porción de un arreglo de caracteres en el flujo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Sockets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Diferentes tipos de sockets corresponden a diferentes tipos de protocolos.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Solo trabajaremos con sockets de TCP/IP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Sockets de flujo representan el extremo de una conexión TCP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Sockets de datagrama son un servicio de mejor esfuerzo para el envío individual de datos.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 socket TCP/IP se identifica con un número de puerto y una dirección IP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Entrada y salida estándar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Clase </a:t>
            </a: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System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dentro de </a:t>
            </a: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java.lang</a:t>
            </a:r>
            <a:endParaRPr lang="es-MX" sz="43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InputStream in (InputStream);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Flujo de entrada estándar. Típicamente corresponde al teclado.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PrintStream out (OutputStream);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Flujo de salida estándar. Típicamente corresponde a la pantalla.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PrintStream err (OutputStream);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Flujo de salida estándar de errores. Típicamente corresponde a la pantalla.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Pueden ser redirigidos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enviar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Texto: Para enviar texto sin importar el tipo de codificación se usan las clases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PrintWriter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 y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OutputStreamWriter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Socket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Socket(“127.0.0.1”,1234);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PrintWriter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pw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PrintWriter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OutputStreamWriter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cl.getOutputStream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“un mensaje”;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pw.println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enviar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Primitivos: Para enviar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DataOutputStream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Socket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Socket(“127.0.0.1”,1234);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dos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cl.getOutputStream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“un mensaje”;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dos.writeUTF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dos.writeInt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(3);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dos.writeFloat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(2.1f);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84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enviar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Objetos y primitivos: Para enviar objetos, o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ObjectOutputStream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Socket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Socket(“127.0.0.1”,1234);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oos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cl.getOutputStream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“un mensaje”;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os.writeUTF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oos.writeInt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(3);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os.writeFloat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(2.1f);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Dato d = new Dato(1,2.0f,”tres”);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oos.writeObject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(d);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71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recibir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Texto: Para recibir texto sin importar el tipo de codificación se usan las clases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BufferedReader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 e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InputStreamReader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838080" y="2721600"/>
            <a:ext cx="11194263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Socket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Socket(“127.0.0.1”,1234);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BufferedReader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BufferedReader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InputStreamReader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cl.getInputStream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msj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=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br.readLine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348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recibir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Primitivos: Para recibir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DataInputStream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Socket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Socket(“127.0.0.1”,1234);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dis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DataInputStream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cl.getInputStream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v1 =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dis.readUTF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v2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dis.readInt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float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v3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dis.readFloat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  <a:endParaRPr lang="es-MX" sz="1600" b="1" strike="noStrike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206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¿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Cómo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recibir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distintos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tipos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datos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través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un socket?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Objetos y primitivos: Para recibir objetos, o tipos de dato primitivos (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</a:t>
            </a:r>
            <a:r>
              <a:rPr lang="es-MX" sz="2800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MX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loat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long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boolean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 se usa la clase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ObjectInputStream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MX" sz="2800" spc="-1" dirty="0">
              <a:solidFill>
                <a:srgbClr val="000000"/>
              </a:solidFill>
              <a:latin typeface="Calibri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</a:rPr>
              <a:t>Ej.</a:t>
            </a:r>
            <a:endParaRPr lang="es-MX" sz="2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A92EFDAB-5585-481B-942F-297C08A5AD62}"/>
              </a:ext>
            </a:extLst>
          </p:cNvPr>
          <p:cNvSpPr/>
          <p:nvPr/>
        </p:nvSpPr>
        <p:spPr>
          <a:xfrm>
            <a:off x="1349829" y="2721600"/>
            <a:ext cx="10682514" cy="392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ry{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Socket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new Socket(“127.0.0.1”,1234);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ois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= new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ObjectInputStream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cl.getInputStream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String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v1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oi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s.readUTF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v2 =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ois.readInt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float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v3 = 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oi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s.readFloat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    Dato d = (Dato)</a:t>
            </a:r>
            <a:r>
              <a:rPr lang="es-MX" sz="1600" b="1" strike="noStrike" spc="-1" dirty="0" err="1">
                <a:solidFill>
                  <a:srgbClr val="444444"/>
                </a:solidFill>
                <a:latin typeface="Courier New"/>
              </a:rPr>
              <a:t>ois.readObject</a:t>
            </a:r>
            <a:r>
              <a:rPr lang="es-MX" sz="1600" b="1" strike="noStrike" spc="-1" dirty="0">
                <a:solidFill>
                  <a:srgbClr val="444444"/>
                </a:solidFill>
                <a:latin typeface="Courier New"/>
              </a:rPr>
              <a:t>();</a:t>
            </a:r>
            <a:endParaRPr lang="es-MX" sz="1600" b="1" spc="-1" dirty="0">
              <a:solidFill>
                <a:srgbClr val="444444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}catch(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Exception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     </a:t>
            </a:r>
            <a:r>
              <a:rPr lang="es-MX" sz="1600" b="1" spc="-1" dirty="0" err="1">
                <a:solidFill>
                  <a:srgbClr val="444444"/>
                </a:solidFill>
                <a:latin typeface="Courier New"/>
              </a:rPr>
              <a:t>e.printStackTrace</a:t>
            </a: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s-MX" sz="1600" b="1" spc="-1" dirty="0">
                <a:solidFill>
                  <a:srgbClr val="444444"/>
                </a:solidFill>
                <a:latin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61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398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Serialización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839879" y="1681200"/>
            <a:ext cx="10916691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mediante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cual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solo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los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del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(no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código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implementa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son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convertidos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un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arreglo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bytes para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envío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s-MX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9AB9A67E-D6D1-442F-AA10-EFBD08E6D230}"/>
              </a:ext>
            </a:extLst>
          </p:cNvPr>
          <p:cNvSpPr/>
          <p:nvPr/>
        </p:nvSpPr>
        <p:spPr>
          <a:xfrm>
            <a:off x="839880" y="300456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Marhalling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15F413C-08E5-4517-B7A5-F32133DD7DA6}"/>
              </a:ext>
            </a:extLst>
          </p:cNvPr>
          <p:cNvSpPr/>
          <p:nvPr/>
        </p:nvSpPr>
        <p:spPr>
          <a:xfrm>
            <a:off x="839879" y="4320720"/>
            <a:ext cx="10916691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Proceso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mediante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cual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 serialize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y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también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codebase (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código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que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implementa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objeto</a:t>
            </a:r>
            <a:r>
              <a:rPr lang="en-US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es-MX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servicio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eco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CEcoFlujo.java y SEcoFlujo.java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objetos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Cliente_O.java y Servidor_O.java y Objeto.java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Sockets bloqueantes y no bloqueantes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se trata de sockets diferentes realmente, son solo opciones para las formas en las que trabajan 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 sockets bloqueantes son aquellos que se quedan esperando hasta que existe información para establecer una conexión, leer o escribir un mensaje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 sockets no bloqueantes interrogan si hay datos para procesar y en caso de que no se así, continúan con el código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 socket no bloqueante se definen modificando sus opciones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archivos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Cenvia.java y Srecibe.java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648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Tarea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Modificar el archivo anterior para que permita el envío de múltiples archivos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Sockets en C</a:t>
            </a:r>
            <a:endParaRPr lang="es-MX" sz="6000" b="0" strike="noStrike" spc="-1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Sockets 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flujo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bloqueantes</a:t>
            </a:r>
            <a:endParaRPr lang="es-MX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Bibliotecas más utilizadas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&lt;sys/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types.h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&gt;: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tipos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utilizados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pthread_attr_t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size_t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socklen_t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</a:t>
            </a:r>
            <a:endParaRPr lang="es-MX" sz="16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&lt;sys/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socket.h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macros: SOCK_STREAM,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SOCK_DGRAM,SOL_SOCKET,etc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Prototipos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socket(), bind(), send(),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recv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accept(), etc.</a:t>
            </a:r>
            <a:endParaRPr lang="es-MX" sz="16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&lt;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stdlib.h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prototipos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atoi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malloc(), exit()</a:t>
            </a:r>
            <a:endParaRPr lang="es-MX" sz="16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&lt;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stdio.h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prototipos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fopen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fdopen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fflush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scanf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printf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(),etc.</a:t>
            </a:r>
            <a:endParaRPr lang="es-MX" sz="1600" b="0" strike="noStrike" spc="-1" dirty="0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&lt;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netdb.h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&gt;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prototipos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freeaddrinfo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getaddrinfo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getnameinfo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etc.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Estructura sockaddr_in  //&lt;netinet/in.h&gt;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1981080" y="1344240"/>
            <a:ext cx="720900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struct sockaddr_in {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short sin_family; //  AF_INET (IPv4), AF_UNIX, AF_LOCAL, etc.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unsigned short sin_port; // ej. htons(2000)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struct in_addr sin_addr; // ver estructura in_addr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char sin_zero[8]; // poner en cero’s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};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struct in_addr {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unsigned long s_addr; // load with inet_aton()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};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Estructura addrinfo //&lt;netdb.h&gt;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1442520" y="1812600"/>
            <a:ext cx="8899920" cy="413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addrinfo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{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int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ai_flags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    // AI_PASSIVE, AI_CANONNNAME,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AI_NUMERIC_HOST,etc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.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int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ai_family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   // AF_INET,AF_INET6,AF_UNSPEC,AF_BTH,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AF_IRDA,etc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.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int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ai_socktype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 // SOCK_STREAM, SOCK_DGRAM, SOCK_RAW, SOCK_RDM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int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ai_protocol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 // 0, IPPROTO_TCP,IPPROTO_UDP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socklen_t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ai_addrlen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//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sizeof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ai_addr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sockaddr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*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ai_addr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//struct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sockaddr_in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/sockarrd_in6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char *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ai_canonname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  //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nombre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canónico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addrinfo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*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ai_next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  // sig.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Nodo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de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lista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ligada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};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Nota: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ai_flags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=PASSIVE &amp;&amp;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nodo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=NULL 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func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getaddrinfo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 ) ) para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hacer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bind( )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1523880" y="260640"/>
            <a:ext cx="52646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getaddrinfo()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1551240" y="162864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1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22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</a:t>
            </a:r>
            <a:endParaRPr lang="es-MX" sz="2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2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200" b="0" strike="noStrike" spc="-1"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6960240" y="540000"/>
            <a:ext cx="324864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//&lt;sys/types.h&gt;, &lt;sys/socket.h&gt;,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//&lt;netdb.h&gt;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1830900" y="1401480"/>
            <a:ext cx="8530200" cy="13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int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getaddrinfo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(const char *</a:t>
            </a:r>
            <a:r>
              <a:rPr lang="en-US" sz="1600" b="0" i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nodo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 </a:t>
            </a:r>
            <a:r>
              <a:rPr lang="en-US" sz="16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//</a:t>
            </a:r>
            <a:r>
              <a:rPr lang="en-US" sz="1600" b="1" strike="noStrike" spc="-1" dirty="0" err="1">
                <a:solidFill>
                  <a:srgbClr val="FF0000"/>
                </a:solidFill>
                <a:latin typeface="Courier New"/>
                <a:ea typeface="DejaVu Sans"/>
              </a:rPr>
              <a:t>ej</a:t>
            </a:r>
            <a:r>
              <a:rPr lang="en-US" sz="16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. </a:t>
            </a:r>
            <a:r>
              <a:rPr lang="en-US" sz="1600" b="1" u="sng" strike="noStrike" spc="-1" dirty="0">
                <a:solidFill>
                  <a:srgbClr val="0000FF"/>
                </a:solidFill>
                <a:uFillTx/>
                <a:latin typeface="Courier New"/>
                <a:ea typeface="DejaVu Sans"/>
              </a:rPr>
              <a:t>“www.pc1.net</a:t>
            </a:r>
            <a:r>
              <a:rPr lang="en-US" sz="16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” ó “127.0.0.1”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 const char *</a:t>
            </a:r>
            <a:r>
              <a:rPr lang="en-US" sz="1600" b="0" i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servicio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  </a:t>
            </a:r>
            <a:r>
              <a:rPr lang="en-US" sz="16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//</a:t>
            </a:r>
            <a:r>
              <a:rPr lang="en-US" sz="1600" b="1" strike="noStrike" spc="-1" dirty="0" err="1">
                <a:solidFill>
                  <a:srgbClr val="FF0000"/>
                </a:solidFill>
                <a:latin typeface="Courier New"/>
                <a:ea typeface="DejaVu Sans"/>
              </a:rPr>
              <a:t>ej</a:t>
            </a:r>
            <a:r>
              <a:rPr lang="en-US" sz="16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. “FTP”, ó “21”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 const 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addrinfo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*</a:t>
            </a:r>
            <a:r>
              <a:rPr lang="en-US" sz="1600" b="0" i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i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</a:t>
            </a:r>
            <a:r>
              <a:rPr lang="en-US" sz="12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// 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Courier New"/>
                <a:ea typeface="DejaVu Sans"/>
              </a:rPr>
              <a:t>apunta</a:t>
            </a:r>
            <a:r>
              <a:rPr lang="en-US" sz="12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 a 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Courier New"/>
                <a:ea typeface="DejaVu Sans"/>
              </a:rPr>
              <a:t>estructura</a:t>
            </a:r>
            <a:r>
              <a:rPr lang="en-US" sz="1200" b="1" strike="noStrike" spc="-1" dirty="0">
                <a:solidFill>
                  <a:srgbClr val="FF0000"/>
                </a:solidFill>
                <a:latin typeface="Courier New"/>
                <a:ea typeface="DejaVu Sans"/>
              </a:rPr>
              <a:t> con info </a:t>
            </a:r>
            <a:r>
              <a:rPr lang="en-US" sz="1200" b="1" strike="noStrike" spc="-1" dirty="0" err="1">
                <a:solidFill>
                  <a:srgbClr val="FF0000"/>
                </a:solidFill>
                <a:latin typeface="Courier New"/>
                <a:ea typeface="DejaVu Sans"/>
              </a:rPr>
              <a:t>importante</a:t>
            </a:r>
            <a:endParaRPr lang="es-MX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 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addrinfo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**</a:t>
            </a:r>
            <a:r>
              <a:rPr lang="en-US" sz="1600" b="0" i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res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);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16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//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apuntador</a:t>
            </a:r>
            <a:r>
              <a:rPr lang="en-US" sz="16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a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lista</a:t>
            </a:r>
            <a:r>
              <a:rPr lang="en-US" sz="16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ligada</a:t>
            </a:r>
            <a:r>
              <a:rPr lang="en-US" sz="16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con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el</a:t>
            </a:r>
            <a:r>
              <a:rPr lang="en-US" sz="16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0000"/>
                </a:solidFill>
                <a:latin typeface="Calibri"/>
                <a:ea typeface="DejaVu Sans"/>
              </a:rPr>
              <a:t>resultado</a:t>
            </a:r>
            <a:r>
              <a:rPr lang="en-US" sz="16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 de la consulta</a:t>
            </a:r>
            <a:endParaRPr lang="es-MX" sz="1600" b="0" strike="noStrike" spc="-1" dirty="0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3960000" y="3705120"/>
            <a:ext cx="259920" cy="24850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6"/>
          <p:cNvSpPr/>
          <p:nvPr/>
        </p:nvSpPr>
        <p:spPr>
          <a:xfrm>
            <a:off x="4193280" y="3705120"/>
            <a:ext cx="6602400" cy="26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0 = éxito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EAI_ADDRFAMILY= El host no tiene una dirección IP en la familia de direcciones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EAI_AGAIN= El nombre de host devolvió una falla temporal (reintentar)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EAI_BADFLAGS=</a:t>
            </a:r>
            <a:r>
              <a:rPr lang="en-US" sz="1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i.ai_flags contiene una bandera inválida/está habilitada la bandera AI_CANNONNAME y el nombre es NULL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EAI_FAIL= Falla permanente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EAI_FAMILY= familia de direcciones no soportada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EAI_NONAME=Nodo o servicio desconocidos, o ambos son NULL, o están puestas las banderas AI_NUMERICSERV o AI_NUMERICHOST y uno/ambos de ellos no es numérico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Ejemplo 1  //para un servidor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74600" y="1647000"/>
            <a:ext cx="8556480" cy="32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r;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addrinfo i, *lista;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memset(&amp;i,0,sizeof(i));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i.ai_family = AF_INET6;  // IPv4 ó IPv6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i.ai_socktype = SOCK_STREAM;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i.ai_flags = AI_PASSIVE;  //solo para el servidor o cuando se use bind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if((r=getaddrinfo(NULL,”5678”, &amp;i,&amp;lista))!=0){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fprintf(stderr,”error:%s\n”,gai_strerror(r));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exit(1);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 se crea el socket y cuando ya no se necesite la lista se elimina 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freeaddrinfo(lista);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Ejemplo2  //para un cliente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1974600" y="1768680"/>
            <a:ext cx="8556480" cy="301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r;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addrinfo i, *lista;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memset(&amp;i,0,sizeof(i));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i.ai_family = AF_UNSPEC;  // IPv4 ó IPv6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i.ai_socktype = SOCK_STREAM;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if((r=getaddrinfo(“200.1.2.3”,”5678”, &amp;i,&amp;lista))!=0){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fprintf(stderr,”error:%s\n”,gai_strerror(r));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exit(1);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// se crea el socket y cuando ya no se necesite la lista se elimina 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freeaddrinfo(lista);</a:t>
            </a:r>
            <a:endParaRPr lang="es-MX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919520" y="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socket() //&lt;sys/socket.h&gt;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2135520" y="1263960"/>
            <a:ext cx="82274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 socket(int dominio, int tipo, int protocolo) 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2711520" y="2258280"/>
            <a:ext cx="7342560" cy="360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int sd;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struct addrinfo i, *r, *p;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memset(&amp;i, 0, sizeof (i)); //indicio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i.ai_family = AF_INET6; /* Permite IPv4 or IPv6 */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i.ai_socktype = SOCK_STREAM;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i.ai_flags = AI_PASSIVE; // utilizado para hacer el bind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i.ai_protocol = 0; /* Any protocol */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i.ai_canonname = NULL;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i.ai_addr = NULL;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i.ai_next = NULL;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if ((rv = getaddrinfo(NULL, pto, &amp;i, &amp;r)) != 0) {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fprintf(stderr, "getaddrinfo: %s\n", gai_strerror(rv));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return 1;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}//if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for(p = r; p != NULL; p = p-&gt;ai_next) {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if </a:t>
            </a: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((sd = socket(p-&gt;ai_family, p-&gt;ai_socktype,p-&gt;ai_protocol)</a:t>
            </a: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)</a:t>
            </a: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== -1) {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perror("server: socket");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continue;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}//if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break;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}//for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API de sockets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Interfaz de programación de aplicaciones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Conjunto de subrutinas, funciones y procedimientos (o métodos) que ofrece cierta biblioteca para ser utilizado por otro software.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Familia de direcciones (1/2)</a:t>
            </a:r>
            <a:endParaRPr lang="es-MX" sz="4400" b="0" strike="noStrike" spc="-1">
              <a:latin typeface="Arial"/>
            </a:endParaRPr>
          </a:p>
        </p:txBody>
      </p:sp>
      <p:graphicFrame>
        <p:nvGraphicFramePr>
          <p:cNvPr id="545" name="Table 2"/>
          <p:cNvGraphicFramePr/>
          <p:nvPr/>
        </p:nvGraphicFramePr>
        <p:xfrm>
          <a:off x="1981080" y="1600200"/>
          <a:ext cx="8229240" cy="4820040"/>
        </p:xfrm>
        <a:graphic>
          <a:graphicData uri="http://schemas.openxmlformats.org/drawingml/2006/table">
            <a:tbl>
              <a:tblPr/>
              <a:tblGrid>
                <a:gridCol w="20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Familia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Descripción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AF_LOCAL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Es otro nombre para AF_UNIX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AF_INET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Protocolo internet DARPA (TCP/IP)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AF_INET6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Protocolo internet versión 6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AF_PUP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Antigua red Xerox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AF_CHAOS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Red Chaos del MIT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AF_NS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Arquitectura Xerox Network System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AF_ISO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Protocolos OSI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AF_ECMA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Red European Computer Manufactures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AF_DATAKIT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Red Datakit de AT&amp;T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AF_CCITT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Protocolos del CCITT, por ejemplo X.25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AF_SNA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System Network Architecture (SNA) de IBM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AF_DECnet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Red DEC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Familia de direcciones (2/2)</a:t>
            </a:r>
            <a:endParaRPr lang="es-MX" sz="4400" b="0" strike="noStrike" spc="-1">
              <a:latin typeface="Arial"/>
            </a:endParaRPr>
          </a:p>
        </p:txBody>
      </p:sp>
      <p:graphicFrame>
        <p:nvGraphicFramePr>
          <p:cNvPr id="547" name="Table 2"/>
          <p:cNvGraphicFramePr/>
          <p:nvPr/>
        </p:nvGraphicFramePr>
        <p:xfrm>
          <a:off x="1981080" y="1600200"/>
          <a:ext cx="8229240" cy="4929840"/>
        </p:xfrm>
        <a:graphic>
          <a:graphicData uri="http://schemas.openxmlformats.org/drawingml/2006/table">
            <a:tbl>
              <a:tblPr/>
              <a:tblGrid>
                <a:gridCol w="2026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Familia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Descripción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AF_IMPLINK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Antigua interfaz de enlace 1822 Interface Message Processor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AF_DLI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Interfaz directa de enlace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AF_LAT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Interfaz de teminales de red de área local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AF_HYLINK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Network System, Córporation Hyperchannel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AF_APPLETALK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Red AppleTalk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AF_ROUTE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Comunicación con la capa de encaminamiento del núcleo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AF_LINK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Acceso a la capa de enlace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AF_XTP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eXpress Transfer Protocol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AF_COIP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Connection-oriented IP (ST II)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AF_CNT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Computer Network Tecnology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AF_IPX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Protocolo Internet de Novell</a:t>
                      </a:r>
                      <a:endParaRPr lang="es-MX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Tipos de semántica de la comunicación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SOCK_STREAM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sockets de flujo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SOCK_DGRAM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sockets de datagrama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SOCK_RAW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sockets crudos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SOCK_SEQPACKET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conector no orientado a conexión pero fiable de longitud fija (solo en </a:t>
            </a: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AF_NS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3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SOCK_RDM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conector no orientado a conexión pero fiable y secuencial (no implementado pero se puede simular a nivel de capa de usuario)</a:t>
            </a: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bind()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1981080" y="1448640"/>
            <a:ext cx="8227440" cy="35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&lt;netinet/in.h&gt; 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bind(int sd, const struct sockaddr *addr, socklen_t addrlen);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5015880" y="3645000"/>
            <a:ext cx="153360" cy="91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4"/>
          <p:cNvSpPr/>
          <p:nvPr/>
        </p:nvSpPr>
        <p:spPr>
          <a:xfrm>
            <a:off x="4986720" y="3778920"/>
            <a:ext cx="12265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éxito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-1= error</a:t>
            </a: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1775520" y="116640"/>
            <a:ext cx="8227440" cy="5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Ejemplo  bind()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2279520" y="1221840"/>
            <a:ext cx="7342560" cy="461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int sd;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struct addrinfo i, *r, *p;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memset(&amp;i, 0, sizeof (i)); //indicio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i.ai_family = AF_INET6; /* Permite IPv4 or IPv6 */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i.ai_socktype = SOCK_STREAM;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i.ai_flags = AI_PASSIVE; // utilizado para hacer el bind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i.ai_protocol = 0; /* Any protocol */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i.ai_canonname = NULL;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i.ai_addr = NULL;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i.ai_next = NULL;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if ((rv = getaddrinfo(NULL, pto, &amp;i, &amp;r)) != 0) {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fprintf(stderr, "getaddrinfo: %s\n", gai_strerror(rv));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return 1;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}//if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for(p = r; p != NULL; p = p-&gt;ai_next) {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if ((sd = socket(p-&gt;ai_family, p-&gt;ai_socktype,p-&gt;ai_protocol)) == -1) {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perror("server: socket");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continue;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}//if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if (bind(sd, p-&gt;ai_addr, p-&gt;ai_addrlen) == -1) {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close(sd);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perror("server: bind");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   continue; 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   }//if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   break;</a:t>
            </a:r>
            <a:endParaRPr lang="es-MX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}//for</a:t>
            </a: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s-MX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593640" y="14076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listen()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1981080" y="1600200"/>
            <a:ext cx="8227440" cy="17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&lt;netinet/in.h&gt;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listen(int sd, int backlog);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//backlog tiene un máximo definido en SOMAXCONN=128 en /usr/src/linux/net/ipv4/af_inet.c.  5= mal desempeño en webservers (/usr/src/linux/socket.h en kernels 2.x )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2510280" y="4941000"/>
            <a:ext cx="5391360" cy="14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if(listen(sd,</a:t>
            </a:r>
            <a:r>
              <a:rPr lang="en-US" b="1" spc="-1" dirty="0">
                <a:solidFill>
                  <a:srgbClr val="444444"/>
                </a:solidFill>
                <a:latin typeface="Courier New"/>
                <a:ea typeface="DejaVu Sans"/>
              </a:rPr>
              <a:t>128</a:t>
            </a: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)==-1){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</a:t>
            </a:r>
            <a:r>
              <a:rPr lang="en-US" sz="18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perror</a:t>
            </a: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(“error </a:t>
            </a:r>
            <a:r>
              <a:rPr lang="en-US" sz="18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en</a:t>
            </a: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func</a:t>
            </a: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. Listen()\n”);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close(</a:t>
            </a:r>
            <a:r>
              <a:rPr lang="en-US" sz="18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sd</a:t>
            </a: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);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exit(1);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}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8595545" y="3977584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560" name="CustomShape 5"/>
          <p:cNvSpPr/>
          <p:nvPr/>
        </p:nvSpPr>
        <p:spPr>
          <a:xfrm>
            <a:off x="10202945" y="3735304"/>
            <a:ext cx="153360" cy="91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6"/>
          <p:cNvSpPr/>
          <p:nvPr/>
        </p:nvSpPr>
        <p:spPr>
          <a:xfrm>
            <a:off x="10269321" y="3869224"/>
            <a:ext cx="12265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0=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éxito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-1= error</a:t>
            </a:r>
            <a:endParaRPr lang="es-MX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1981080" y="123840"/>
            <a:ext cx="8227440" cy="5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accept()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1722600" y="813600"/>
            <a:ext cx="653148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accept (int sd, struct sockaddr *dir, socklen_t *tam_dir)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723440" y="1897560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9330480" y="1655640"/>
            <a:ext cx="153360" cy="91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6" name="CustomShape 5"/>
          <p:cNvSpPr/>
          <p:nvPr/>
        </p:nvSpPr>
        <p:spPr>
          <a:xfrm>
            <a:off x="9479694" y="1789560"/>
            <a:ext cx="14184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&gt;0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éxito</a:t>
            </a:r>
            <a:endParaRPr lang="es-MX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-1= error</a:t>
            </a:r>
            <a:endParaRPr lang="es-MX" sz="1800" b="0" strike="noStrike" spc="-1" dirty="0">
              <a:latin typeface="Arial"/>
            </a:endParaRPr>
          </a:p>
        </p:txBody>
      </p:sp>
      <p:sp>
        <p:nvSpPr>
          <p:cNvPr id="567" name="CustomShape 6"/>
          <p:cNvSpPr/>
          <p:nvPr/>
        </p:nvSpPr>
        <p:spPr>
          <a:xfrm>
            <a:off x="1706400" y="2286000"/>
            <a:ext cx="8502480" cy="367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for(;;){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char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hbuf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[NI_MAXHOST],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sbuf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[NI_MAXSERV]; 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struct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sockaddr_storage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cdir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;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socklen_t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ctam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=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sizeof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cdir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);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cd = accept(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sd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(struct 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sockaddr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*)&amp;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cdir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&amp;</a:t>
            </a:r>
            <a:r>
              <a:rPr lang="en-US" sz="1600" b="1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ctam</a:t>
            </a:r>
            <a:r>
              <a:rPr lang="en-US" sz="1600" b="1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);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if (cd == -1) {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 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perror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("accept");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  continue;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} 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if(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getnameinfo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((struct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sockaddr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*)&amp;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cdir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sizeof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cdir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),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hbuf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sizeof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hbuf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),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sbuf,sizeof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sbuf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), NI_NUMERICHOST | NI_NUMERICSERV) == 0)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printf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("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cliente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conectado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desde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 %s:%s\n", </a:t>
            </a:r>
            <a:r>
              <a:rPr lang="en-US" sz="1600" b="0" strike="noStrike" spc="-1" dirty="0" err="1">
                <a:solidFill>
                  <a:srgbClr val="444444"/>
                </a:solidFill>
                <a:latin typeface="Courier New"/>
                <a:ea typeface="DejaVu Sans"/>
              </a:rPr>
              <a:t>hbuf,sbuf</a:t>
            </a:r>
            <a:r>
              <a:rPr lang="en-US" sz="1600" b="0" strike="noStrike" spc="-1" dirty="0">
                <a:solidFill>
                  <a:srgbClr val="444444"/>
                </a:solidFill>
                <a:latin typeface="Courier New"/>
                <a:ea typeface="DejaVu Sans"/>
              </a:rPr>
              <a:t>); </a:t>
            </a:r>
            <a:endParaRPr lang="es-MX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1981080" y="274680"/>
            <a:ext cx="822744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write()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1722600" y="813600"/>
            <a:ext cx="653148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&lt;unistd.h&gt;</a:t>
            </a:r>
            <a:endParaRPr lang="es-MX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write(int sd, const void *buf, size_t tam)</a:t>
            </a:r>
            <a:endParaRPr lang="es-MX" sz="320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6499080" y="1351800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8106480" y="1109520"/>
            <a:ext cx="153360" cy="91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5"/>
          <p:cNvSpPr/>
          <p:nvPr/>
        </p:nvSpPr>
        <p:spPr>
          <a:xfrm>
            <a:off x="8184240" y="1100520"/>
            <a:ext cx="215820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&gt;0 = #bytes enviados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socket cerrado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573" name="CustomShape 6"/>
          <p:cNvSpPr/>
          <p:nvPr/>
        </p:nvSpPr>
        <p:spPr>
          <a:xfrm>
            <a:off x="897840" y="2125440"/>
            <a:ext cx="4637880" cy="41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*msj =“un mensaje”;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</a:t>
            </a: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write(cd,msj, strlen(msj)+1);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if(n&lt;0)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perror(“Error en la función write\n”);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else if(n==0){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perror(“Socket cerrado\n”);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exit(1);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v=2;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write(cd,&amp;v,sizeof(v));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float v2= 5.1f;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b[10];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memset(b,0,sizeof(b));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sprintf(b,”%f”,v2);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n=write(cd,b,strlen(b)+1);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…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5718240" y="2319480"/>
            <a:ext cx="6244200" cy="40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dato{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char nombre[30];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char apellido[25];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int edad;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dato *o;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  o = (struct dato *)malloc(sizeof (struct dato));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O-&gt;nombre=“Juan”;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O-&gt;apellido=“Perez”;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O-&gt;edad=htonl(23);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write(cd,(const char*)o,sizeof(struct dato));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...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free(o);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1981080" y="274680"/>
            <a:ext cx="822780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send()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1722600" y="813600"/>
            <a:ext cx="10013040" cy="10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send(int sd, const void *buf, size_t tam, int bandera)</a:t>
            </a:r>
            <a:endParaRPr lang="es-MX" sz="2400" b="0" strike="noStrike" spc="-1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8119080" y="3260880"/>
            <a:ext cx="175536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9258480" y="3162600"/>
            <a:ext cx="153720" cy="91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5"/>
          <p:cNvSpPr/>
          <p:nvPr/>
        </p:nvSpPr>
        <p:spPr>
          <a:xfrm>
            <a:off x="9372240" y="3153600"/>
            <a:ext cx="275940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&gt;0 = #bytes enviados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socket cerrado</a:t>
            </a:r>
            <a:endParaRPr lang="es-MX" sz="1400" b="0" strike="noStrike" spc="-1">
              <a:latin typeface="Arial"/>
            </a:endParaRPr>
          </a:p>
        </p:txBody>
      </p:sp>
      <p:sp>
        <p:nvSpPr>
          <p:cNvPr id="454" name="CustomShape 6"/>
          <p:cNvSpPr/>
          <p:nvPr/>
        </p:nvSpPr>
        <p:spPr>
          <a:xfrm>
            <a:off x="1734840" y="2086920"/>
            <a:ext cx="5007240" cy="27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*msj =“un mensaje”;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</a:t>
            </a: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send(cd,msj, strlen(msj)+1,0);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if(n&lt;0)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perror(“Error en la función send()\n”);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else if(n==0){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perror(“Socket cerrado\n”);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exit(1);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v=2;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send(cd,&amp;v2,sizeof(v2),0);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…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455" name="CustomShape 7"/>
          <p:cNvSpPr/>
          <p:nvPr/>
        </p:nvSpPr>
        <p:spPr>
          <a:xfrm>
            <a:off x="9552240" y="1952640"/>
            <a:ext cx="430200" cy="384120"/>
          </a:xfrm>
          <a:prstGeom prst="bentConnector3">
            <a:avLst>
              <a:gd name="adj1" fmla="val 1159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8"/>
          <p:cNvSpPr/>
          <p:nvPr/>
        </p:nvSpPr>
        <p:spPr>
          <a:xfrm>
            <a:off x="10020240" y="1942560"/>
            <a:ext cx="82800" cy="7912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9"/>
          <p:cNvSpPr/>
          <p:nvPr/>
        </p:nvSpPr>
        <p:spPr>
          <a:xfrm>
            <a:off x="10103400" y="1793160"/>
            <a:ext cx="2158560" cy="9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0 = prioridad default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MSG_OOB= alta prioridad</a:t>
            </a:r>
            <a:endParaRPr lang="es-MX" sz="1400" b="0" strike="noStrike" spc="-1">
              <a:latin typeface="Arial"/>
            </a:endParaRPr>
          </a:p>
        </p:txBody>
      </p:sp>
      <p:sp>
        <p:nvSpPr>
          <p:cNvPr id="458" name="CustomShape 10"/>
          <p:cNvSpPr/>
          <p:nvPr/>
        </p:nvSpPr>
        <p:spPr>
          <a:xfrm>
            <a:off x="1653480" y="4680000"/>
            <a:ext cx="3242160" cy="14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float v2= 5.1f;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b[10];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memset(b,0,sizeof(b));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sprintf(b,”%f”,v2);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n=send(cd,b,strlen(b)+1,0);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459" name="CustomShape 11"/>
          <p:cNvSpPr/>
          <p:nvPr/>
        </p:nvSpPr>
        <p:spPr>
          <a:xfrm>
            <a:off x="6120000" y="4752000"/>
            <a:ext cx="5834520" cy="16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dato *o;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  o = (struct dato *)malloc(sizeof (struct dato));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O-&gt;nombre=“Juan”;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O-&gt;apellido=“Perez”;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O-&gt;edad=htonl(23);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send(cd,(const char*)o,sizeof(struct dato),0);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981080" y="274680"/>
            <a:ext cx="822780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read()</a:t>
            </a:r>
            <a:endParaRPr lang="es-MX" sz="3600" b="0" strike="noStrike" spc="-1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792000" y="792000"/>
            <a:ext cx="6531840" cy="10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&lt;unistd.h&gt;</a:t>
            </a:r>
            <a:endParaRPr lang="es-MX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read(int sd, const void *buf, size_t tam)</a:t>
            </a:r>
            <a:endParaRPr lang="es-MX" sz="22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8335080" y="1063800"/>
            <a:ext cx="175536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9474480" y="1109520"/>
            <a:ext cx="153720" cy="91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5"/>
          <p:cNvSpPr/>
          <p:nvPr/>
        </p:nvSpPr>
        <p:spPr>
          <a:xfrm>
            <a:off x="9552240" y="1172520"/>
            <a:ext cx="275940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&gt;0 = #bytes leidos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socket cerrado</a:t>
            </a:r>
            <a:endParaRPr lang="es-MX" sz="1400" b="0" strike="noStrike" spc="-1"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356760" y="1998000"/>
            <a:ext cx="5007240" cy="27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buf[100];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bzero(buf, sizeof(buf));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</a:t>
            </a: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read(cd,buf, sizeof(buf));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if(n&lt;0)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perror(“Error en la función read()\n”);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else if(n==0){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perror(“Socket cerrado\n”);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exit(1);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v;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read(cd,&amp;v,sizeof(v));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b[10];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bzero(b,sizeof(b));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read(cd,b,sizeof(b));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float v1 = atof(b);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…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5718240" y="2319480"/>
            <a:ext cx="6244560" cy="25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dato{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char nombre[30];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char apellido[25];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int edad;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}; 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Chat b[200];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bzero(b,sizeof(b));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read(cd,b,sizeof(b));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dato *o = (struct dato *)b;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Sockets API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1847520" y="524412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Enlace de Red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847520" y="469368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Internet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1847520" y="414324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Transporte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5695920" y="524412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Enlace de Red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4" name="CustomShape 6"/>
          <p:cNvSpPr/>
          <p:nvPr/>
        </p:nvSpPr>
        <p:spPr>
          <a:xfrm>
            <a:off x="5695920" y="469368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Internet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5" name="CustomShape 7"/>
          <p:cNvSpPr/>
          <p:nvPr/>
        </p:nvSpPr>
        <p:spPr>
          <a:xfrm>
            <a:off x="5695920" y="414324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Transporte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1839600" y="245628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Aplicación Servidor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5691960" y="2456280"/>
            <a:ext cx="1895400" cy="5482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Aplicación Cliente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2599200" y="3006720"/>
            <a:ext cx="306000" cy="1134360"/>
          </a:xfrm>
          <a:prstGeom prst="upDown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11"/>
          <p:cNvSpPr/>
          <p:nvPr/>
        </p:nvSpPr>
        <p:spPr>
          <a:xfrm>
            <a:off x="6486480" y="2988720"/>
            <a:ext cx="306000" cy="1134360"/>
          </a:xfrm>
          <a:prstGeom prst="upDownArrow">
            <a:avLst>
              <a:gd name="adj1" fmla="val 50000"/>
              <a:gd name="adj2" fmla="val 50000"/>
            </a:avLst>
          </a:prstGeom>
          <a:noFill/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12"/>
          <p:cNvSpPr/>
          <p:nvPr/>
        </p:nvSpPr>
        <p:spPr>
          <a:xfrm>
            <a:off x="6936480" y="3300480"/>
            <a:ext cx="136188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API de Socket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>
            <a:off x="2976840" y="3300480"/>
            <a:ext cx="136188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API de Socket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22" name="CustomShape 14"/>
          <p:cNvSpPr/>
          <p:nvPr/>
        </p:nvSpPr>
        <p:spPr>
          <a:xfrm flipH="1" flipV="1">
            <a:off x="3903120" y="4707000"/>
            <a:ext cx="1575000" cy="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15"/>
          <p:cNvSpPr/>
          <p:nvPr/>
        </p:nvSpPr>
        <p:spPr>
          <a:xfrm rot="10800000" flipH="1" flipV="1">
            <a:off x="7084800" y="4970160"/>
            <a:ext cx="1575000" cy="3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981080" y="274680"/>
            <a:ext cx="822780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recv()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1722600" y="813600"/>
            <a:ext cx="9076680" cy="1035000"/>
          </a:xfrm>
          <a:prstGeom prst="rect">
            <a:avLst/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8497B0"/>
                </a:solidFill>
                <a:latin typeface="Noto Sans"/>
                <a:ea typeface="DejaVu Sans"/>
              </a:rPr>
              <a:t>#include &lt;sys/socket.h&gt;</a:t>
            </a:r>
            <a:endParaRPr lang="es-MX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int recv(int sd, const void *buf, size_t tam, int bandera)</a:t>
            </a:r>
            <a:endParaRPr lang="es-MX" sz="2200" b="0" strike="noStrike" spc="-1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6499080" y="3404880"/>
            <a:ext cx="175536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8106480" y="3162600"/>
            <a:ext cx="153720" cy="91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5"/>
          <p:cNvSpPr/>
          <p:nvPr/>
        </p:nvSpPr>
        <p:spPr>
          <a:xfrm>
            <a:off x="8220240" y="3225600"/>
            <a:ext cx="215856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&gt;0 = #bytes leidos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socket cerrado</a:t>
            </a:r>
            <a:endParaRPr lang="es-MX" sz="1400" b="0" strike="noStrike" spc="-1"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1734840" y="2086920"/>
            <a:ext cx="5007240" cy="270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buf[100];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</a:t>
            </a: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recv(cd,buf, sizeof(buf),0);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if(n&lt;0)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perror(“Error en la función recv\n”);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else if(n==0){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perror(“Socket cerrado\n”);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exit(1);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v;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recv(cd,&amp;v,sizeof(v), MSG_OOB);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…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473" name="CustomShape 7"/>
          <p:cNvSpPr/>
          <p:nvPr/>
        </p:nvSpPr>
        <p:spPr>
          <a:xfrm>
            <a:off x="8652240" y="1916640"/>
            <a:ext cx="430200" cy="384120"/>
          </a:xfrm>
          <a:prstGeom prst="bentConnector3">
            <a:avLst>
              <a:gd name="adj1" fmla="val 1159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8"/>
          <p:cNvSpPr/>
          <p:nvPr/>
        </p:nvSpPr>
        <p:spPr>
          <a:xfrm>
            <a:off x="9156240" y="2014560"/>
            <a:ext cx="75960" cy="5126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9"/>
          <p:cNvSpPr/>
          <p:nvPr/>
        </p:nvSpPr>
        <p:spPr>
          <a:xfrm>
            <a:off x="9247680" y="1944000"/>
            <a:ext cx="2158560" cy="9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0 = prioridad default</a:t>
            </a:r>
            <a:endParaRPr lang="es-MX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MSG_OOB= alta prioridad</a:t>
            </a:r>
            <a:endParaRPr lang="es-MX" sz="1200" b="0" strike="noStrike" spc="-1">
              <a:latin typeface="Arial"/>
            </a:endParaRPr>
          </a:p>
        </p:txBody>
      </p:sp>
      <p:sp>
        <p:nvSpPr>
          <p:cNvPr id="476" name="CustomShape 10"/>
          <p:cNvSpPr/>
          <p:nvPr/>
        </p:nvSpPr>
        <p:spPr>
          <a:xfrm>
            <a:off x="1693440" y="4794840"/>
            <a:ext cx="3274200" cy="129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char b[10];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bzero(b,sizeof(b));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int n = recv(cd,b,sizeof(b),0);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float v1 = atof(b);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477" name="CustomShape 11"/>
          <p:cNvSpPr/>
          <p:nvPr/>
        </p:nvSpPr>
        <p:spPr>
          <a:xfrm>
            <a:off x="7136280" y="4952520"/>
            <a:ext cx="380736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Chat b[200];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bzero(b,sizeof(b));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n = recv(cd,b,sizeof(b),0);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struct dato *o = (struct dato *)b;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AA221-17FF-4236-A1B6-D2FE26BD0CCA}"/>
              </a:ext>
            </a:extLst>
          </p:cNvPr>
          <p:cNvSpPr txBox="1"/>
          <p:nvPr/>
        </p:nvSpPr>
        <p:spPr>
          <a:xfrm>
            <a:off x="9379974" y="2684206"/>
            <a:ext cx="4069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rgbClr val="FF0000"/>
                </a:solidFill>
              </a:rPr>
              <a:t>//SO_OOBINLINE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981080" y="274680"/>
            <a:ext cx="822744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shutdown()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722600" y="813600"/>
            <a:ext cx="653148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&lt;sys/socket.h&gt;</a:t>
            </a:r>
            <a:endParaRPr lang="es-MX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shutdown(int sd, int modo, )</a:t>
            </a:r>
            <a:endParaRPr lang="es-MX" sz="32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6499080" y="3259080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603" name="CustomShape 4"/>
          <p:cNvSpPr/>
          <p:nvPr/>
        </p:nvSpPr>
        <p:spPr>
          <a:xfrm>
            <a:off x="8106480" y="3162600"/>
            <a:ext cx="147600" cy="63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5"/>
          <p:cNvSpPr/>
          <p:nvPr/>
        </p:nvSpPr>
        <p:spPr>
          <a:xfrm>
            <a:off x="8184240" y="3153600"/>
            <a:ext cx="21582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éxito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800" b="0" strike="noStrike" spc="-1">
              <a:latin typeface="Arial"/>
            </a:endParaRPr>
          </a:p>
        </p:txBody>
      </p:sp>
      <p:sp>
        <p:nvSpPr>
          <p:cNvPr id="605" name="CustomShape 6"/>
          <p:cNvSpPr/>
          <p:nvPr/>
        </p:nvSpPr>
        <p:spPr>
          <a:xfrm>
            <a:off x="1981080" y="4287960"/>
            <a:ext cx="680724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cd = accept(sd,(struct sockaddr *)&amp;cdir,&amp;ctam);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if(</a:t>
            </a: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shutdown(cd,SHUT_RD)</a:t>
            </a: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!=0)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4444"/>
                </a:solidFill>
                <a:latin typeface="Courier New"/>
                <a:ea typeface="DejaVu Sans"/>
              </a:rPr>
              <a:t>   perror(“No fue posible deshabilitar lectura”);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</p:txBody>
      </p:sp>
      <p:sp>
        <p:nvSpPr>
          <p:cNvPr id="606" name="CustomShape 7"/>
          <p:cNvSpPr/>
          <p:nvPr/>
        </p:nvSpPr>
        <p:spPr>
          <a:xfrm>
            <a:off x="4773240" y="1560600"/>
            <a:ext cx="1779120" cy="287640"/>
          </a:xfrm>
          <a:prstGeom prst="bentConnector3">
            <a:avLst>
              <a:gd name="adj1" fmla="val -766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8"/>
          <p:cNvSpPr/>
          <p:nvPr/>
        </p:nvSpPr>
        <p:spPr>
          <a:xfrm>
            <a:off x="6554880" y="1467000"/>
            <a:ext cx="75600" cy="7646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9"/>
          <p:cNvSpPr/>
          <p:nvPr/>
        </p:nvSpPr>
        <p:spPr>
          <a:xfrm>
            <a:off x="6593760" y="1428120"/>
            <a:ext cx="2956680" cy="13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SHUT_RD = deshabilita lectura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SHUT_WR = deshabilita escritura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SHUT_RDWR = deshabilita ambas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1981080" y="274680"/>
            <a:ext cx="822744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close()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1981080" y="1323720"/>
            <a:ext cx="653148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8497B0"/>
                </a:solidFill>
                <a:latin typeface="MoolBoran"/>
                <a:ea typeface="DejaVu Sans"/>
              </a:rPr>
              <a:t>#include &lt;unistd.h&gt;</a:t>
            </a:r>
            <a:endParaRPr lang="es-MX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close(int sd)</a:t>
            </a:r>
            <a:endParaRPr lang="es-MX" sz="3200" b="0" strike="noStrike" spc="-1"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4184640" y="3165840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612" name="CustomShape 4"/>
          <p:cNvSpPr/>
          <p:nvPr/>
        </p:nvSpPr>
        <p:spPr>
          <a:xfrm>
            <a:off x="5802120" y="3078000"/>
            <a:ext cx="147600" cy="55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5"/>
          <p:cNvSpPr/>
          <p:nvPr/>
        </p:nvSpPr>
        <p:spPr>
          <a:xfrm>
            <a:off x="5879880" y="3069000"/>
            <a:ext cx="215820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éxito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1981080" y="274680"/>
            <a:ext cx="8227440" cy="5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Función connect()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1847520" y="1124640"/>
            <a:ext cx="8361000" cy="172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B9BD5"/>
                </a:solidFill>
                <a:latin typeface="MoolBoran"/>
                <a:ea typeface="DejaVu Sans"/>
              </a:rPr>
              <a:t>#include &lt;sys/socket.h&gt;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B9BD5"/>
                </a:solidFill>
                <a:latin typeface="MoolBoran"/>
                <a:ea typeface="DejaVu Sans"/>
              </a:rPr>
              <a:t>#include &lt;sys/types.h&gt;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MoolBoran"/>
                <a:ea typeface="DejaVu Sans"/>
              </a:rPr>
              <a:t>int connect(int sd, const struct sockaddr *dir, socklen_t tam_ref);</a:t>
            </a:r>
            <a:endParaRPr lang="es-MX" sz="2800" b="0" strike="noStrike" spc="-1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4184640" y="3165840"/>
            <a:ext cx="175500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devuelto: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5802120" y="3078000"/>
            <a:ext cx="147600" cy="5522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CustomShape 5"/>
          <p:cNvSpPr/>
          <p:nvPr/>
        </p:nvSpPr>
        <p:spPr>
          <a:xfrm>
            <a:off x="5879880" y="3069000"/>
            <a:ext cx="215820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= éxito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 = error</a:t>
            </a:r>
            <a:endParaRPr lang="es-MX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1981080" y="274680"/>
            <a:ext cx="822744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Ej. connect()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1374480" y="1288440"/>
            <a:ext cx="975096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int op = 0;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for(p = servinfo; p != NULL; p = p-&gt;ai_next)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if ((cd = socket(p-&gt;ai_family, p-&gt;ai_socktype,p-&gt;ai_protocol)) == -1)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perror("client: socket");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continue;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	/*if (setsockopt(cd, IPPROTO_IPV6, IPV6_V6ONLY, (void *)&amp;op, sizeof(op)) == -1)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perror("setsockopt   no soporta IPv6");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exit(1);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}*/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if (connect(cd, p-&gt;ai_addr, p-&gt;ai_addrlen) == -1) {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close(cd);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perror("client: connect");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    continue;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}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    break;</a:t>
            </a:r>
            <a:endParaRPr lang="es-MX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44444"/>
                </a:solidFill>
                <a:latin typeface="Courier New"/>
                <a:ea typeface="DejaVu Sans"/>
              </a:rPr>
              <a:t>    }//for</a:t>
            </a:r>
            <a:endParaRPr lang="es-MX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servicio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eco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ceco.c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seco.c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9834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spc="-1" dirty="0" err="1">
                <a:solidFill>
                  <a:srgbClr val="000000"/>
                </a:solidFill>
                <a:latin typeface="Calibri Light"/>
                <a:ea typeface="DejaVu Sans"/>
              </a:rPr>
              <a:t>estructura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enviaEC.c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enviaES.c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3585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Ejemplo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: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envío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de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archivos</a:t>
            </a:r>
            <a:endParaRPr lang="es-MX" sz="44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Revisar los programas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enviaArchC.c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y </a:t>
            </a:r>
            <a:r>
              <a:rPr lang="es-MX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enviaArchS.c</a:t>
            </a:r>
            <a:r>
              <a:rPr lang="es-MX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desde los recursos</a:t>
            </a:r>
            <a:endParaRPr lang="es-MX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78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Sockets orientados a conexión bloqueantes</a:t>
            </a:r>
            <a:endParaRPr lang="es-MX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Socket de flujo bloqueantes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 el tipo de socket que utiliza el protocolo TCP y por tanto tiene todas las características relacionadas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API java</a:t>
            </a:r>
            <a:endParaRPr lang="es-MX" sz="4400" b="0" strike="noStrike" spc="-1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1981080" y="2637000"/>
            <a:ext cx="8227440" cy="34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https://docs.oracle.com/javase/8/docs/api</a:t>
            </a:r>
            <a:endParaRPr lang="es-MX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M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5081</Words>
  <Application>Microsoft Office PowerPoint</Application>
  <PresentationFormat>Panorámica</PresentationFormat>
  <Paragraphs>657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5" baseType="lpstr">
      <vt:lpstr>Arial</vt:lpstr>
      <vt:lpstr>Arial Unicode MS</vt:lpstr>
      <vt:lpstr>Calibri</vt:lpstr>
      <vt:lpstr>Calibri Light</vt:lpstr>
      <vt:lpstr>Courier New</vt:lpstr>
      <vt:lpstr>MoolBoran</vt:lpstr>
      <vt:lpstr>Noto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Axel Moreno</dc:creator>
  <cp:lastModifiedBy>Axel Moreno</cp:lastModifiedBy>
  <cp:revision>8</cp:revision>
  <dcterms:created xsi:type="dcterms:W3CDTF">2022-04-22T19:53:18Z</dcterms:created>
  <dcterms:modified xsi:type="dcterms:W3CDTF">2022-04-22T22:15:51Z</dcterms:modified>
</cp:coreProperties>
</file>