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485" r:id="rId3"/>
    <p:sldId id="484" r:id="rId4"/>
    <p:sldId id="317" r:id="rId5"/>
    <p:sldId id="318" r:id="rId6"/>
    <p:sldId id="319" r:id="rId7"/>
    <p:sldId id="320" r:id="rId8"/>
    <p:sldId id="321" r:id="rId9"/>
    <p:sldId id="322" r:id="rId10"/>
    <p:sldId id="312" r:id="rId11"/>
    <p:sldId id="490" r:id="rId12"/>
    <p:sldId id="491" r:id="rId13"/>
    <p:sldId id="492" r:id="rId14"/>
    <p:sldId id="493" r:id="rId15"/>
    <p:sldId id="494" r:id="rId16"/>
    <p:sldId id="314" r:id="rId17"/>
    <p:sldId id="495" r:id="rId18"/>
    <p:sldId id="323" r:id="rId19"/>
    <p:sldId id="486" r:id="rId20"/>
    <p:sldId id="496" r:id="rId21"/>
    <p:sldId id="487" r:id="rId22"/>
    <p:sldId id="476" r:id="rId23"/>
    <p:sldId id="477" r:id="rId24"/>
    <p:sldId id="478" r:id="rId25"/>
    <p:sldId id="479" r:id="rId26"/>
    <p:sldId id="480" r:id="rId27"/>
    <p:sldId id="273" r:id="rId28"/>
    <p:sldId id="481" r:id="rId29"/>
    <p:sldId id="482" r:id="rId30"/>
    <p:sldId id="483" r:id="rId31"/>
    <p:sldId id="326" r:id="rId32"/>
    <p:sldId id="327" r:id="rId33"/>
    <p:sldId id="497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499" r:id="rId43"/>
    <p:sldId id="498" r:id="rId44"/>
    <p:sldId id="359" r:id="rId45"/>
    <p:sldId id="489" r:id="rId46"/>
    <p:sldId id="500" r:id="rId47"/>
    <p:sldId id="360" r:id="rId48"/>
    <p:sldId id="361" r:id="rId49"/>
    <p:sldId id="362" r:id="rId50"/>
    <p:sldId id="363" r:id="rId51"/>
    <p:sldId id="364" r:id="rId52"/>
    <p:sldId id="365" r:id="rId53"/>
    <p:sldId id="366" r:id="rId54"/>
    <p:sldId id="367" r:id="rId55"/>
    <p:sldId id="368" r:id="rId56"/>
    <p:sldId id="488" r:id="rId57"/>
    <p:sldId id="501" r:id="rId5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079F6-34D4-4F4D-AB72-A1A4B2B48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FAD9C5-1E37-4BC3-9619-44171801B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F039DC-C047-49D8-8C1A-B2587981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EF548-6E3E-4859-AE15-DFCE9E675349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57E5A4-A4D4-4B37-9025-EB8E4C66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D2F3A2-60E9-49B5-BE6C-52851D98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FEDC-799F-4F10-A001-5B85372C5A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623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3D77B-5080-40C3-936F-7A4607D8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80D842-AD0E-47CC-82E2-0374FD068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BBC494-D2AD-4915-A674-05E50530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EF548-6E3E-4859-AE15-DFCE9E675349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AC7F2A-19AE-4D79-A2BF-BCC41AC5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428078-144F-4264-ABA5-D6A4A964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FEDC-799F-4F10-A001-5B85372C5A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809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88E1B2-E8B6-4362-87CC-4E3AC426B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C0CD13-4DB3-466F-A20D-9A597F5A4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9DA0E8-5347-4D25-82B1-F7A37945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EF548-6E3E-4859-AE15-DFCE9E675349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203413-DFFF-4090-9157-EF9745E2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284E5A-40BF-4DFB-B8BB-9DE8E428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FEDC-799F-4F10-A001-5B85372C5A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528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5C471-AEE4-4581-82CE-9167E74F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119217-EFF0-4E88-82FD-EA0AAD050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CBBDD7-7149-44DF-AAEF-E1CB8E2F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EF548-6E3E-4859-AE15-DFCE9E675349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3D61B0-1DC4-4DB5-8B39-DF28E6AF1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7ADA29-B3E8-4C9F-9CC8-04EFD562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FEDC-799F-4F10-A001-5B85372C5A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987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1C6E3-2E38-4440-AAF4-37821CA42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E399A0-959F-40F5-9A95-485F5B1AC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CAF937-3AE0-4A89-AF2D-F7195D48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EF548-6E3E-4859-AE15-DFCE9E675349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4462C2-758D-4184-9BFA-178609386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3EECFB-E191-479A-9F1C-A19B6DC4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FEDC-799F-4F10-A001-5B85372C5A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529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44709-B0A6-4BF3-BD4D-D77228E2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0D56F6-D964-4130-8487-853F42F5B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73E351-D1C3-46E6-B840-E98E67C83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8D9EC9-C70E-47CC-B520-88E159E2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EF548-6E3E-4859-AE15-DFCE9E675349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D0ABE9-67AA-44AB-9E16-2D0CECF24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B6B730-7958-4BA0-B56A-F61B96AC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FEDC-799F-4F10-A001-5B85372C5A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922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9DADA-2C9B-4741-8034-789E0018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AAF42A-BB75-4A98-A234-483A93CB5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E58F9D-4642-46F1-8859-51F952C18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C1EA8D2-4DE5-4530-816B-B067E3400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CDA2E5-81FE-46D1-BAA2-DB8F38AFE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7754581-4E8C-432A-A3CB-D6CBE823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EF548-6E3E-4859-AE15-DFCE9E675349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15BB4A-CBDF-48A4-AFDF-47DC13A4F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30EF7F2-6858-43A2-B506-857F32D1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FEDC-799F-4F10-A001-5B85372C5A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377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D62EC-9616-4D7E-8449-239B4965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04E10F-2384-4C3A-9F8F-3E57D40B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EF548-6E3E-4859-AE15-DFCE9E675349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0705B3-685F-4E1D-BDB4-959937F1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474B12-9BA8-4AA4-99FC-65A9419F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FEDC-799F-4F10-A001-5B85372C5A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142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F5F9C5-C060-476E-96DF-CA5A6315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EF548-6E3E-4859-AE15-DFCE9E675349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EF1BC6-6A71-402E-8A1B-376F1C6C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F668C1-85EF-4DC6-A1DD-3C061EE3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FEDC-799F-4F10-A001-5B85372C5A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044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320C8-9816-4549-84FF-59415BA0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BED212-027F-4109-9116-5A02BF419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FB4810-39CE-42C6-BF50-4411D59F2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0578F7-C649-46A9-B613-4BA0FD85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EF548-6E3E-4859-AE15-DFCE9E675349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75CDEB-8F5C-434E-ABAF-65B7F8D4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4565E6-80C5-4CDA-AC89-CD462D39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FEDC-799F-4F10-A001-5B85372C5A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457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93DB8-4D87-4C4E-8DB3-5654C7EFB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2D61804-1E8D-4F52-A214-CCA5D9E23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F6F942-0701-4A71-A95C-AAD6BB948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692A9-9A6A-419D-A244-2119F6B8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EF548-6E3E-4859-AE15-DFCE9E675349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46ED2D-1D36-4568-8ECC-122283A1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D30563-1776-4194-BC9D-FF6A182A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FEDC-799F-4F10-A001-5B85372C5A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594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679649E-184D-4BF5-AC9B-FD890389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B58233-DA93-4B57-B6C0-627C446D8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62B059-9896-4B15-B7F6-2BCF19946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EF548-6E3E-4859-AE15-DFCE9E675349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EB9687-A0C2-4670-8914-F9B8025F1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A84AB7-5495-4D44-AD92-E7B20974C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FEDC-799F-4F10-A001-5B85372C5A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735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609480" y="273600"/>
            <a:ext cx="109710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MX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Sockets de Datagrama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482" name="CustomShape 2"/>
          <p:cNvSpPr/>
          <p:nvPr/>
        </p:nvSpPr>
        <p:spPr>
          <a:xfrm>
            <a:off x="609480" y="2202480"/>
            <a:ext cx="10971000" cy="289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s-MX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 diferencia del socket de flujo, el socket de datagrama </a:t>
            </a:r>
            <a:r>
              <a:rPr lang="es-MX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</a:t>
            </a:r>
            <a:r>
              <a:rPr lang="es-MX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brinda los siguientes servicios de entrega:</a:t>
            </a:r>
          </a:p>
          <a:p>
            <a:pPr marL="1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s-MX" sz="2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915840" lvl="1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s-MX" sz="2800" spc="-1" dirty="0">
                <a:solidFill>
                  <a:srgbClr val="000000"/>
                </a:solidFill>
                <a:latin typeface="Arial"/>
                <a:ea typeface="DejaVu Sans"/>
              </a:rPr>
              <a:t>Entrega en orden de los datos</a:t>
            </a:r>
          </a:p>
          <a:p>
            <a:pPr marL="915840" lvl="1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s-MX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Segmentación y ensamblado de datos</a:t>
            </a:r>
          </a:p>
          <a:p>
            <a:pPr marL="915840" lvl="1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s-MX" sz="2800" spc="-1" dirty="0">
                <a:solidFill>
                  <a:srgbClr val="000000"/>
                </a:solidFill>
                <a:latin typeface="Arial"/>
                <a:ea typeface="DejaVu Sans"/>
              </a:rPr>
              <a:t>Entrega completa de los datos</a:t>
            </a:r>
          </a:p>
          <a:p>
            <a:pPr marL="915840" lvl="1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s-MX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Entrega libre de errores de los datos</a:t>
            </a:r>
          </a:p>
          <a:p>
            <a:pPr marL="915840" lvl="1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s-MX" sz="2800" spc="-1" dirty="0">
                <a:solidFill>
                  <a:srgbClr val="000000"/>
                </a:solidFill>
                <a:latin typeface="Arial"/>
                <a:ea typeface="DejaVu Sans"/>
              </a:rPr>
              <a:t>Entrega sin duplicados de los datos</a:t>
            </a:r>
            <a:endParaRPr lang="es-MX" sz="2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571680" indent="-570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s-MX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¿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Cómo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enviar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distintos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tipos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de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datos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a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través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de un socket?</a:t>
            </a:r>
            <a:endParaRPr lang="es-MX" sz="4400" b="0" strike="noStrike" spc="-1" dirty="0">
              <a:latin typeface="Arial"/>
            </a:endParaRPr>
          </a:p>
        </p:txBody>
      </p:sp>
      <p:sp>
        <p:nvSpPr>
          <p:cNvPr id="47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Texto: Para enviar texto sin importar el tipo de codificación se usan las clases 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PrintWriter</a:t>
            </a:r>
            <a:r>
              <a:rPr lang="es-MX" sz="2800" spc="-1" dirty="0">
                <a:solidFill>
                  <a:srgbClr val="000000"/>
                </a:solidFill>
                <a:latin typeface="Calibri"/>
                <a:ea typeface="DejaVu Sans"/>
              </a:rPr>
              <a:t> y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OutputStreamWriter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s-MX" sz="2800" spc="-1" dirty="0">
              <a:solidFill>
                <a:srgbClr val="000000"/>
              </a:solidFill>
              <a:latin typeface="Calibri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rgbClr val="000000"/>
                </a:solidFill>
                <a:latin typeface="Calibri"/>
              </a:rPr>
              <a:t>Ej.</a:t>
            </a:r>
            <a:endParaRPr lang="es-MX" sz="28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A92EFDAB-5585-481B-942F-297C08A5AD62}"/>
              </a:ext>
            </a:extLst>
          </p:cNvPr>
          <p:cNvSpPr/>
          <p:nvPr/>
        </p:nvSpPr>
        <p:spPr>
          <a:xfrm>
            <a:off x="1349829" y="2721600"/>
            <a:ext cx="10682514" cy="39259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t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ry{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  <a:ea typeface="DejaVu Sans"/>
              </a:rPr>
              <a:t>Datagram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Socket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cl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= new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DatagramSocket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  <a:ea typeface="DejaVu Sans"/>
              </a:rPr>
              <a:t>ByteArreyOutputStream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  <a:ea typeface="DejaVu Sans"/>
              </a:rPr>
              <a:t>baos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 = new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  <a:ea typeface="DejaVu Sans"/>
              </a:rPr>
              <a:t>ByteArrayOutputStream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();</a:t>
            </a:r>
            <a:endParaRPr lang="es-MX" sz="1600" b="1" strike="noStrike" spc="-1" dirty="0">
              <a:solidFill>
                <a:srgbClr val="444444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PrintWriter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pw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= new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PrintWriter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(new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OutputStreamWriter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baos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));</a:t>
            </a:r>
          </a:p>
          <a:p>
            <a:pPr>
              <a:lnSpc>
                <a:spcPct val="100000"/>
              </a:lnSpc>
            </a:pP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String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msj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= “un mensaje”;</a:t>
            </a:r>
          </a:p>
          <a:p>
            <a:pPr>
              <a:lnSpc>
                <a:spcPct val="100000"/>
              </a:lnSpc>
            </a:pP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</a:rPr>
              <a:t>pw.println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(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</a:rPr>
              <a:t>msj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byte[]b =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baos.toByteArray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</a:rPr>
              <a:t>DatagramPacket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 p = new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</a:rPr>
              <a:t>DatagramPacket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(b,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</a:rPr>
              <a:t>b.length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, dst,8888);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cl.send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(p);</a:t>
            </a:r>
            <a:endParaRPr lang="es-MX" sz="1600" b="1" strike="noStrike" spc="-1" dirty="0">
              <a:solidFill>
                <a:srgbClr val="444444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}catch(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Exception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e){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e.printStackTrace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}</a:t>
            </a:r>
          </a:p>
          <a:p>
            <a:pPr>
              <a:lnSpc>
                <a:spcPct val="100000"/>
              </a:lnSpc>
            </a:pPr>
            <a:endParaRPr lang="es-MX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¿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Cómo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enviar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distintos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tipos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de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datos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a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través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de un socket?</a:t>
            </a:r>
            <a:endParaRPr lang="es-MX" sz="4400" b="0" strike="noStrike" spc="-1" dirty="0">
              <a:latin typeface="Arial"/>
            </a:endParaRPr>
          </a:p>
        </p:txBody>
      </p:sp>
      <p:sp>
        <p:nvSpPr>
          <p:cNvPr id="47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Primitivos: Para enviar tipos de dato primitivos (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int</a:t>
            </a:r>
            <a:r>
              <a:rPr lang="es-MX" sz="2800" spc="-1" dirty="0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s-MX" sz="2800" spc="-1" dirty="0" err="1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loat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long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boolean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etc.) se usa la clase 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DataOutputStream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s-MX" sz="2800" spc="-1" dirty="0">
              <a:solidFill>
                <a:srgbClr val="000000"/>
              </a:solidFill>
              <a:latin typeface="Calibri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rgbClr val="000000"/>
                </a:solidFill>
                <a:latin typeface="Calibri"/>
              </a:rPr>
              <a:t>Ej.</a:t>
            </a:r>
            <a:endParaRPr lang="es-MX" sz="28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A92EFDAB-5585-481B-942F-297C08A5AD62}"/>
              </a:ext>
            </a:extLst>
          </p:cNvPr>
          <p:cNvSpPr/>
          <p:nvPr/>
        </p:nvSpPr>
        <p:spPr>
          <a:xfrm>
            <a:off x="1349829" y="2721600"/>
            <a:ext cx="10682514" cy="39259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t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ry{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  <a:ea typeface="DejaVu Sans"/>
              </a:rPr>
              <a:t>Datagram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Socket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cl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= new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DatagramSocket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  <a:ea typeface="DejaVu Sans"/>
              </a:rPr>
              <a:t>ByteArrayOutputStream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  <a:ea typeface="DejaVu Sans"/>
              </a:rPr>
              <a:t>baos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 = new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  <a:ea typeface="DejaVu Sans"/>
              </a:rPr>
              <a:t>ByteArrayOutputStream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();</a:t>
            </a:r>
            <a:endParaRPr lang="es-MX" sz="1600" b="1" strike="noStrike" spc="-1" dirty="0">
              <a:solidFill>
                <a:srgbClr val="444444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DataOutputStream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dos = new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DataOutputStream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baos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String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msj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= “un mensaje”;</a:t>
            </a:r>
          </a:p>
          <a:p>
            <a:pPr>
              <a:lnSpc>
                <a:spcPct val="100000"/>
              </a:lnSpc>
            </a:pP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</a:rPr>
              <a:t>dos.writeUTF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(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</a:rPr>
              <a:t>msj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dos.writeInt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(3);</a:t>
            </a:r>
          </a:p>
          <a:p>
            <a:pPr>
              <a:lnSpc>
                <a:spcPct val="100000"/>
              </a:lnSpc>
            </a:pP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dos.writeFloat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(2.1f);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byte[] b =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baos.toByteArray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</a:rPr>
              <a:t>DatagramPacket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 p = new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</a:rPr>
              <a:t>DatagramPacket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(b,b.length,dst,8888);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cl.send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(p);</a:t>
            </a:r>
            <a:endParaRPr lang="es-MX" sz="1600" b="1" strike="noStrike" spc="-1" dirty="0">
              <a:solidFill>
                <a:srgbClr val="444444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}catch(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Exception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e){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e.printStackTrace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}</a:t>
            </a:r>
          </a:p>
          <a:p>
            <a:pPr>
              <a:lnSpc>
                <a:spcPct val="100000"/>
              </a:lnSpc>
            </a:pPr>
            <a:endParaRPr lang="es-MX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1845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¿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Cómo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enviar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distintos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tipos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de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datos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a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través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de un socket?</a:t>
            </a:r>
            <a:endParaRPr lang="es-MX" sz="4400" b="0" strike="noStrike" spc="-1" dirty="0">
              <a:latin typeface="Arial"/>
            </a:endParaRPr>
          </a:p>
        </p:txBody>
      </p:sp>
      <p:sp>
        <p:nvSpPr>
          <p:cNvPr id="47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Objetos y primitivos: Para enviar objetos, o tipos de dato primitivos (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int</a:t>
            </a:r>
            <a:r>
              <a:rPr lang="es-MX" sz="2800" spc="-1" dirty="0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s-MX" sz="2800" spc="-1" dirty="0" err="1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loat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long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boolean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etc.) se usa la clase 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ObjectOutputStream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s-MX" sz="2800" spc="-1" dirty="0">
              <a:solidFill>
                <a:srgbClr val="000000"/>
              </a:solidFill>
              <a:latin typeface="Calibri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rgbClr val="000000"/>
                </a:solidFill>
                <a:latin typeface="Calibri"/>
              </a:rPr>
              <a:t>Ej.</a:t>
            </a:r>
            <a:endParaRPr lang="es-MX" sz="28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A92EFDAB-5585-481B-942F-297C08A5AD62}"/>
              </a:ext>
            </a:extLst>
          </p:cNvPr>
          <p:cNvSpPr/>
          <p:nvPr/>
        </p:nvSpPr>
        <p:spPr>
          <a:xfrm>
            <a:off x="1349829" y="2721600"/>
            <a:ext cx="10682514" cy="39259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t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ry{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  <a:ea typeface="DejaVu Sans"/>
              </a:rPr>
              <a:t>Datagram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Socket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cl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= new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DatagramSocket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  <a:ea typeface="DejaVu Sans"/>
              </a:rPr>
              <a:t>ByteArreyOutputStream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  <a:ea typeface="DejaVu Sans"/>
              </a:rPr>
              <a:t>baos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 = new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  <a:ea typeface="DejaVu Sans"/>
              </a:rPr>
              <a:t>ByteArrayOutputStream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();</a:t>
            </a:r>
            <a:endParaRPr lang="es-MX" sz="1600" b="1" strike="noStrike" spc="-1" dirty="0">
              <a:solidFill>
                <a:srgbClr val="444444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ObjectOutputStream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oos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= new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ObjectOutputStream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baos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String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msj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= “un mensaje”;</a:t>
            </a:r>
          </a:p>
          <a:p>
            <a:pPr>
              <a:lnSpc>
                <a:spcPct val="100000"/>
              </a:lnSpc>
            </a:pP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o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</a:rPr>
              <a:t>os.writeUTF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(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</a:rPr>
              <a:t>msj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oos.writeInt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(3);</a:t>
            </a:r>
          </a:p>
          <a:p>
            <a:pPr>
              <a:lnSpc>
                <a:spcPct val="100000"/>
              </a:lnSpc>
            </a:pP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</a:rPr>
              <a:t>o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os.writeFloat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(2.1f);</a:t>
            </a:r>
          </a:p>
          <a:p>
            <a:pPr>
              <a:lnSpc>
                <a:spcPct val="100000"/>
              </a:lnSpc>
            </a:pP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    Dato d = new Dato(1,2.0f,”tres”);</a:t>
            </a:r>
          </a:p>
          <a:p>
            <a:pPr>
              <a:lnSpc>
                <a:spcPct val="100000"/>
              </a:lnSpc>
            </a:pP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</a:rPr>
              <a:t>oos.writeObject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(d);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byte[] b =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baos.toByteArray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</a:rPr>
              <a:t>DatagramPacket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 p = new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</a:rPr>
              <a:t>DatagramPacket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(b,b.length,dst,8888);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cl.send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(p);</a:t>
            </a:r>
            <a:endParaRPr lang="es-MX" sz="1600" b="1" strike="noStrike" spc="-1" dirty="0">
              <a:solidFill>
                <a:srgbClr val="444444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}catch(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Exception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e){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e.printStackTrace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}</a:t>
            </a:r>
          </a:p>
          <a:p>
            <a:pPr>
              <a:lnSpc>
                <a:spcPct val="100000"/>
              </a:lnSpc>
            </a:pPr>
            <a:endParaRPr lang="es-MX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5716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¿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Cómo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recibir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distintos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tipos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de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datos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a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través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de un socket?</a:t>
            </a:r>
            <a:endParaRPr lang="es-MX" sz="4400" b="0" strike="noStrike" spc="-1" dirty="0">
              <a:latin typeface="Arial"/>
            </a:endParaRPr>
          </a:p>
        </p:txBody>
      </p:sp>
      <p:sp>
        <p:nvSpPr>
          <p:cNvPr id="47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Texto: Para recibir texto sin importar el tipo de codificación se usan las clases 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BufferedReader</a:t>
            </a:r>
            <a:r>
              <a:rPr lang="es-MX" sz="2800" spc="-1" dirty="0">
                <a:solidFill>
                  <a:srgbClr val="000000"/>
                </a:solidFill>
                <a:latin typeface="Calibri"/>
                <a:ea typeface="DejaVu Sans"/>
              </a:rPr>
              <a:t> e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InputStreamReader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s-MX" sz="2800" spc="-1" dirty="0">
              <a:solidFill>
                <a:srgbClr val="000000"/>
              </a:solidFill>
              <a:latin typeface="Calibri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rgbClr val="000000"/>
                </a:solidFill>
                <a:latin typeface="Calibri"/>
              </a:rPr>
              <a:t>Ej.</a:t>
            </a:r>
            <a:endParaRPr lang="es-MX" sz="28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A92EFDAB-5585-481B-942F-297C08A5AD62}"/>
              </a:ext>
            </a:extLst>
          </p:cNvPr>
          <p:cNvSpPr/>
          <p:nvPr/>
        </p:nvSpPr>
        <p:spPr>
          <a:xfrm>
            <a:off x="1088571" y="2932057"/>
            <a:ext cx="10885714" cy="39259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t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ry{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  <a:ea typeface="DejaVu Sans"/>
              </a:rPr>
              <a:t>Datagram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Socket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cl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= new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DatagramSocket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(1234);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  <a:ea typeface="DejaVu Sans"/>
              </a:rPr>
              <a:t>DatagramPacket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 p = new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  <a:ea typeface="DejaVu Sans"/>
              </a:rPr>
              <a:t>DatagramPacket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(new byte[65535],65535);</a:t>
            </a:r>
            <a:endParaRPr lang="es-MX" sz="1600" b="1" strike="noStrike" spc="-1" dirty="0">
              <a:solidFill>
                <a:srgbClr val="444444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  <a:ea typeface="DejaVu Sans"/>
              </a:rPr>
              <a:t>cl.receive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(p);</a:t>
            </a:r>
            <a:endParaRPr lang="es-MX" sz="1600" b="1" strike="noStrike" spc="-1" dirty="0">
              <a:solidFill>
                <a:srgbClr val="444444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BufferedReader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br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= new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BufferedReader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(new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InputStreamReader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(new          	       			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ByteArrayInputStream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p.getData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())));</a:t>
            </a:r>
          </a:p>
          <a:p>
            <a:pPr>
              <a:lnSpc>
                <a:spcPct val="100000"/>
              </a:lnSpc>
            </a:pP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</a:rPr>
              <a:t>String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</a:rPr>
              <a:t>msj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 =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</a:rPr>
              <a:t>br.readLine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}catch(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Exception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e){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e.printStackTrace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}</a:t>
            </a:r>
          </a:p>
          <a:p>
            <a:pPr>
              <a:lnSpc>
                <a:spcPct val="100000"/>
              </a:lnSpc>
            </a:pPr>
            <a:endParaRPr lang="es-MX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9348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¿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Cómo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recibir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distintos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tipos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de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datos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a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través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de un socket?</a:t>
            </a:r>
            <a:endParaRPr lang="es-MX" sz="4400" b="0" strike="noStrike" spc="-1" dirty="0">
              <a:latin typeface="Arial"/>
            </a:endParaRPr>
          </a:p>
        </p:txBody>
      </p:sp>
      <p:sp>
        <p:nvSpPr>
          <p:cNvPr id="47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Primitivos: Para recibir tipos de dato primitivos (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int</a:t>
            </a:r>
            <a:r>
              <a:rPr lang="es-MX" sz="2800" spc="-1" dirty="0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s-MX" sz="2800" spc="-1" dirty="0" err="1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loat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long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boolean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etc.) se usa la clase 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DataInputStream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s-MX" sz="2800" spc="-1" dirty="0">
              <a:solidFill>
                <a:srgbClr val="000000"/>
              </a:solidFill>
              <a:latin typeface="Calibri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rgbClr val="000000"/>
                </a:solidFill>
                <a:latin typeface="Calibri"/>
              </a:rPr>
              <a:t>Ej.</a:t>
            </a:r>
            <a:endParaRPr lang="es-MX" sz="28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A92EFDAB-5585-481B-942F-297C08A5AD62}"/>
              </a:ext>
            </a:extLst>
          </p:cNvPr>
          <p:cNvSpPr/>
          <p:nvPr/>
        </p:nvSpPr>
        <p:spPr>
          <a:xfrm>
            <a:off x="1349829" y="2721600"/>
            <a:ext cx="10682514" cy="39259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t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ry{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  <a:ea typeface="DejaVu Sans"/>
              </a:rPr>
              <a:t>Datagram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Socket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cl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= new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DatagramSocket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(1234);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  <a:ea typeface="DejaVu Sans"/>
              </a:rPr>
              <a:t>DatagramPacket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 p = new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  <a:ea typeface="DejaVu Sans"/>
              </a:rPr>
              <a:t>DatagramPacket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(new byte[65535],65535);</a:t>
            </a:r>
            <a:endParaRPr lang="es-MX" sz="1600" b="1" strike="noStrike" spc="-1" dirty="0">
              <a:solidFill>
                <a:srgbClr val="444444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  <a:ea typeface="DejaVu Sans"/>
              </a:rPr>
              <a:t>cl.receive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(p);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DataInputStream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dis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= new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DataInputStream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(new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ByteArrayInputStream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p.getData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()));</a:t>
            </a:r>
          </a:p>
          <a:p>
            <a:pPr>
              <a:lnSpc>
                <a:spcPct val="100000"/>
              </a:lnSpc>
            </a:pP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String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v1 =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</a:rPr>
              <a:t>dis.readUTF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int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v2 =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dis.readInt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</a:rPr>
              <a:t>float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 v3 =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dis.readFloat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();</a:t>
            </a:r>
            <a:endParaRPr lang="es-MX" sz="1600" b="1" strike="noStrike" spc="-1" dirty="0">
              <a:solidFill>
                <a:srgbClr val="444444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}catch(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Exception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e){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e.printStackTrace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}</a:t>
            </a:r>
          </a:p>
          <a:p>
            <a:pPr>
              <a:lnSpc>
                <a:spcPct val="100000"/>
              </a:lnSpc>
            </a:pPr>
            <a:endParaRPr lang="es-MX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6206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¿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Cómo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recibir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distintos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tipos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de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datos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a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través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de un socket?</a:t>
            </a:r>
            <a:endParaRPr lang="es-MX" sz="4400" b="0" strike="noStrike" spc="-1" dirty="0">
              <a:latin typeface="Arial"/>
            </a:endParaRPr>
          </a:p>
        </p:txBody>
      </p:sp>
      <p:sp>
        <p:nvSpPr>
          <p:cNvPr id="47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Objetos y primitivos: Para recibir objetos, o tipos de dato primitivos (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int</a:t>
            </a:r>
            <a:r>
              <a:rPr lang="es-MX" sz="2800" spc="-1" dirty="0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s-MX" sz="2800" spc="-1" dirty="0" err="1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loat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long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boolean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etc.) se usa la clase 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ObjectInputStream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s-MX" sz="2800" spc="-1" dirty="0">
              <a:solidFill>
                <a:srgbClr val="000000"/>
              </a:solidFill>
              <a:latin typeface="Calibri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rgbClr val="000000"/>
                </a:solidFill>
                <a:latin typeface="Calibri"/>
              </a:rPr>
              <a:t>Ej.</a:t>
            </a:r>
            <a:endParaRPr lang="es-MX" sz="28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A92EFDAB-5585-481B-942F-297C08A5AD62}"/>
              </a:ext>
            </a:extLst>
          </p:cNvPr>
          <p:cNvSpPr/>
          <p:nvPr/>
        </p:nvSpPr>
        <p:spPr>
          <a:xfrm>
            <a:off x="1233715" y="3215086"/>
            <a:ext cx="10682514" cy="39259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t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ry{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  <a:ea typeface="DejaVu Sans"/>
              </a:rPr>
              <a:t>Datagram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Socket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cl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= new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DatagramSocket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(1234);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  <a:ea typeface="DejaVu Sans"/>
              </a:rPr>
              <a:t>DatagramPacket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 p = new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  <a:ea typeface="DejaVu Sans"/>
              </a:rPr>
              <a:t>DatagramPacket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(new byte[65535],65535);</a:t>
            </a:r>
            <a:endParaRPr lang="es-MX" sz="1600" b="1" strike="noStrike" spc="-1" dirty="0">
              <a:solidFill>
                <a:srgbClr val="444444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  <a:ea typeface="DejaVu Sans"/>
              </a:rPr>
              <a:t>cl.receive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(p);</a:t>
            </a:r>
            <a:endParaRPr lang="es-MX" sz="1600" b="1" strike="noStrike" spc="-1" dirty="0">
              <a:solidFill>
                <a:srgbClr val="444444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ObjectInputStream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ois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= new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ObjectInputStream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(new 							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ByteArrayInputStream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p.getData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()));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String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v1 =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oi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</a:rPr>
              <a:t>s.readUTF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int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v2 =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ois.readInt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</a:rPr>
              <a:t>float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 v3 =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</a:rPr>
              <a:t>oi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s.readFloat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    Dato d = (Dato)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</a:rPr>
              <a:t>ois.readObject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();</a:t>
            </a:r>
            <a:endParaRPr lang="es-MX" sz="1600" b="1" spc="-1" dirty="0">
              <a:solidFill>
                <a:srgbClr val="444444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}catch(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Exception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e){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e.printStackTrace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}</a:t>
            </a:r>
          </a:p>
          <a:p>
            <a:pPr>
              <a:lnSpc>
                <a:spcPct val="100000"/>
              </a:lnSpc>
            </a:pPr>
            <a:endParaRPr lang="es-MX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4612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Ejemplo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: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servicio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de eco</a:t>
            </a:r>
            <a:endParaRPr lang="es-MX" sz="4400" b="0" strike="noStrike" spc="-1" dirty="0">
              <a:latin typeface="Arial"/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Revisar los programas CecoD.java y SecoD.java desde los recursos</a:t>
            </a:r>
            <a:endParaRPr lang="es-MX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Ejemplo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: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envío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de </a:t>
            </a:r>
            <a:r>
              <a:rPr lang="en-US" sz="4400" spc="-1" dirty="0" err="1">
                <a:solidFill>
                  <a:srgbClr val="000000"/>
                </a:solidFill>
                <a:latin typeface="Calibri Light"/>
                <a:ea typeface="DejaVu Sans"/>
              </a:rPr>
              <a:t>objetos</a:t>
            </a:r>
            <a:endParaRPr lang="es-MX" sz="4400" b="0" strike="noStrike" spc="-1" dirty="0">
              <a:latin typeface="Arial"/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Revisar los programas CDO.java y SDO.java y Objeto.java desde los recursos</a:t>
            </a:r>
            <a:endParaRPr lang="es-MX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6049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CustomShape 1"/>
          <p:cNvSpPr/>
          <p:nvPr/>
        </p:nvSpPr>
        <p:spPr>
          <a:xfrm>
            <a:off x="609480" y="273600"/>
            <a:ext cx="109710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MX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Tarea</a:t>
            </a:r>
            <a:endParaRPr lang="es-MX" sz="4400" b="0" strike="noStrike" spc="-1" dirty="0">
              <a:latin typeface="Arial"/>
            </a:endParaRPr>
          </a:p>
        </p:txBody>
      </p:sp>
      <p:sp>
        <p:nvSpPr>
          <p:cNvPr id="500" name="CustomShape 2"/>
          <p:cNvSpPr/>
          <p:nvPr/>
        </p:nvSpPr>
        <p:spPr>
          <a:xfrm>
            <a:off x="609480" y="1888200"/>
            <a:ext cx="10971000" cy="289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71680" indent="-570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Tarea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Envío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de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archivos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datagrama</a:t>
            </a:r>
            <a:endParaRPr lang="es-MX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CustomShape 1"/>
          <p:cNvSpPr/>
          <p:nvPr/>
        </p:nvSpPr>
        <p:spPr>
          <a:xfrm>
            <a:off x="609480" y="273600"/>
            <a:ext cx="109710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MX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Difusión (broadcast)</a:t>
            </a:r>
            <a:endParaRPr lang="es-MX" sz="4400" b="0" strike="noStrike" spc="-1" dirty="0">
              <a:latin typeface="Arial"/>
            </a:endParaRPr>
          </a:p>
        </p:txBody>
      </p:sp>
      <p:sp>
        <p:nvSpPr>
          <p:cNvPr id="500" name="CustomShape 2"/>
          <p:cNvSpPr/>
          <p:nvPr/>
        </p:nvSpPr>
        <p:spPr>
          <a:xfrm>
            <a:off x="609480" y="1888200"/>
            <a:ext cx="10971000" cy="289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71680" indent="-570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Para habilitar la entrega/recepción de datagramas a direcciones de difusión (broadcast), es necesario habilitar la opción de socket </a:t>
            </a:r>
            <a:r>
              <a:rPr lang="es-MX" sz="2800" spc="-1" dirty="0">
                <a:solidFill>
                  <a:srgbClr val="000000"/>
                </a:solidFill>
                <a:latin typeface="Arial"/>
              </a:rPr>
              <a:t>SO_BROADCAST.</a:t>
            </a:r>
          </a:p>
          <a:p>
            <a:pPr marL="571680" indent="-570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s-MX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571680" indent="-570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spc="-1" dirty="0">
                <a:solidFill>
                  <a:srgbClr val="000000"/>
                </a:solidFill>
                <a:latin typeface="Arial"/>
              </a:rPr>
              <a:t>Ej.</a:t>
            </a:r>
            <a:endParaRPr lang="es-MX" sz="2800" b="0" strike="noStrike" spc="-1" dirty="0">
              <a:latin typeface="Arial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1D88091-247F-4A53-B4D3-FF92FD29B28B}"/>
              </a:ext>
            </a:extLst>
          </p:cNvPr>
          <p:cNvSpPr txBox="1"/>
          <p:nvPr/>
        </p:nvSpPr>
        <p:spPr>
          <a:xfrm>
            <a:off x="2075542" y="4046456"/>
            <a:ext cx="75909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Byte[  ] b = “un mensaje”.</a:t>
            </a:r>
            <a:r>
              <a:rPr lang="es-MX" dirty="0" err="1"/>
              <a:t>getBytes</a:t>
            </a:r>
            <a:r>
              <a:rPr lang="es-MX" dirty="0"/>
              <a:t>();</a:t>
            </a:r>
          </a:p>
          <a:p>
            <a:r>
              <a:rPr lang="es-MX" dirty="0" err="1"/>
              <a:t>DatagramSocket</a:t>
            </a:r>
            <a:r>
              <a:rPr lang="es-MX" dirty="0"/>
              <a:t> </a:t>
            </a:r>
            <a:r>
              <a:rPr lang="es-MX" dirty="0" err="1"/>
              <a:t>cl</a:t>
            </a:r>
            <a:r>
              <a:rPr lang="es-MX" dirty="0"/>
              <a:t> = new </a:t>
            </a:r>
            <a:r>
              <a:rPr lang="es-MX" dirty="0" err="1"/>
              <a:t>DatagramSocket</a:t>
            </a:r>
            <a:r>
              <a:rPr lang="es-MX" dirty="0"/>
              <a:t>();          </a:t>
            </a:r>
          </a:p>
          <a:p>
            <a:r>
              <a:rPr lang="es-MX" dirty="0"/>
              <a:t> </a:t>
            </a:r>
            <a:r>
              <a:rPr lang="es-MX" dirty="0" err="1"/>
              <a:t>cl.setBroadcast</a:t>
            </a:r>
            <a:r>
              <a:rPr lang="es-MX" dirty="0"/>
              <a:t>(true);</a:t>
            </a:r>
          </a:p>
          <a:p>
            <a:r>
              <a:rPr lang="en-US" dirty="0" err="1"/>
              <a:t>InetAddress</a:t>
            </a:r>
            <a:r>
              <a:rPr lang="en-US" dirty="0"/>
              <a:t> </a:t>
            </a:r>
            <a:r>
              <a:rPr lang="en-US" dirty="0" err="1"/>
              <a:t>dst</a:t>
            </a:r>
            <a:r>
              <a:rPr lang="en-US" dirty="0"/>
              <a:t> = </a:t>
            </a:r>
            <a:r>
              <a:rPr lang="en-US" dirty="0" err="1"/>
              <a:t>InetAddress.getByName</a:t>
            </a:r>
            <a:r>
              <a:rPr lang="en-US" dirty="0"/>
              <a:t>(“255.255.255.255”);</a:t>
            </a:r>
            <a:endParaRPr lang="es-MX" dirty="0"/>
          </a:p>
          <a:p>
            <a:r>
              <a:rPr lang="es-MX" dirty="0"/>
              <a:t> </a:t>
            </a:r>
            <a:r>
              <a:rPr lang="es-MX" dirty="0" err="1"/>
              <a:t>DatagramPacket</a:t>
            </a:r>
            <a:r>
              <a:rPr lang="es-MX" dirty="0"/>
              <a:t> p = new </a:t>
            </a:r>
            <a:r>
              <a:rPr lang="es-MX" dirty="0" err="1"/>
              <a:t>DatagramPacket</a:t>
            </a:r>
            <a:r>
              <a:rPr lang="es-MX" dirty="0"/>
              <a:t>(b,b.length,dst,1234);</a:t>
            </a:r>
          </a:p>
          <a:p>
            <a:r>
              <a:rPr lang="es-MX" dirty="0"/>
              <a:t> </a:t>
            </a:r>
            <a:r>
              <a:rPr lang="es-MX" dirty="0" err="1"/>
              <a:t>cl.send</a:t>
            </a:r>
            <a:r>
              <a:rPr lang="es-MX" dirty="0"/>
              <a:t>(p);</a:t>
            </a:r>
          </a:p>
        </p:txBody>
      </p:sp>
    </p:spTree>
    <p:extLst>
      <p:ext uri="{BB962C8B-B14F-4D97-AF65-F5344CB8AC3E}">
        <p14:creationId xmlns:p14="http://schemas.microsoft.com/office/powerpoint/2010/main" val="340810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609480" y="273600"/>
            <a:ext cx="109710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MX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Sockets de Datagrama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482" name="CustomShape 2"/>
          <p:cNvSpPr/>
          <p:nvPr/>
        </p:nvSpPr>
        <p:spPr>
          <a:xfrm>
            <a:off x="609480" y="2202480"/>
            <a:ext cx="10971000" cy="289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s-MX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 diferencia del socket de flujo, el socket de datagrama si </a:t>
            </a:r>
            <a:r>
              <a:rPr lang="es-MX" sz="28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permite usar los siguientes tipos de direccionamiento</a:t>
            </a:r>
            <a:r>
              <a:rPr lang="es-MX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</a:p>
          <a:p>
            <a:pPr marL="1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s-MX" sz="2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915840" lvl="1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s-MX" sz="2800" spc="-1" dirty="0">
                <a:solidFill>
                  <a:srgbClr val="000000"/>
                </a:solidFill>
                <a:latin typeface="Arial"/>
                <a:ea typeface="DejaVu Sans"/>
              </a:rPr>
              <a:t>Unidifusión (</a:t>
            </a:r>
            <a:r>
              <a:rPr lang="es-MX" sz="2800" i="1" spc="-1" dirty="0" err="1">
                <a:solidFill>
                  <a:srgbClr val="000000"/>
                </a:solidFill>
                <a:latin typeface="Arial"/>
                <a:ea typeface="DejaVu Sans"/>
              </a:rPr>
              <a:t>unicast</a:t>
            </a:r>
            <a:r>
              <a:rPr lang="es-MX" sz="2800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</a:p>
          <a:p>
            <a:pPr marL="915840" lvl="1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s-MX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Multidifusión (</a:t>
            </a:r>
            <a:r>
              <a:rPr lang="es-MX" sz="28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multicast</a:t>
            </a:r>
            <a:r>
              <a:rPr lang="es-MX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</a:p>
          <a:p>
            <a:pPr marL="915840" lvl="1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s-MX" sz="2800" spc="-1" dirty="0">
                <a:solidFill>
                  <a:srgbClr val="000000"/>
                </a:solidFill>
                <a:latin typeface="Arial"/>
                <a:ea typeface="DejaVu Sans"/>
              </a:rPr>
              <a:t>Difusión (</a:t>
            </a:r>
            <a:r>
              <a:rPr lang="es-MX" sz="2800" i="1" spc="-1" dirty="0">
                <a:solidFill>
                  <a:srgbClr val="000000"/>
                </a:solidFill>
                <a:latin typeface="Arial"/>
                <a:ea typeface="DejaVu Sans"/>
              </a:rPr>
              <a:t>broadcast</a:t>
            </a:r>
            <a:r>
              <a:rPr lang="es-MX" sz="2800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s-MX" sz="2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571680" indent="-570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s-MX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5299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Ejemplo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: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envío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de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datagrama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en-US" sz="4400" spc="-1" dirty="0">
                <a:solidFill>
                  <a:srgbClr val="000000"/>
                </a:solidFill>
                <a:latin typeface="Calibri Light"/>
                <a:ea typeface="DejaVu Sans"/>
              </a:rPr>
              <a:t>broadcast</a:t>
            </a:r>
            <a:endParaRPr lang="es-MX" sz="4400" b="0" strike="noStrike" spc="-1" dirty="0">
              <a:latin typeface="Arial"/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Revisar los programas CHMD.java y SHMD.java desde los recursos</a:t>
            </a:r>
            <a:endParaRPr lang="es-MX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5429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B36A5-96DD-48E6-98F6-C6EBF58AB1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Multidifusión</a:t>
            </a:r>
          </a:p>
        </p:txBody>
      </p:sp>
    </p:spTree>
    <p:extLst>
      <p:ext uri="{BB962C8B-B14F-4D97-AF65-F5344CB8AC3E}">
        <p14:creationId xmlns:p14="http://schemas.microsoft.com/office/powerpoint/2010/main" val="2248891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>
            <a:normAutofit/>
          </a:bodyPr>
          <a:lstStyle/>
          <a:p>
            <a:r>
              <a:rPr lang="es-ES" sz="2800" b="1" dirty="0"/>
              <a:t>IGMP (Protocolo de Gestión de Grupos de Internet, </a:t>
            </a:r>
            <a:r>
              <a:rPr lang="es-ES" sz="2800" b="1" i="1" dirty="0"/>
              <a:t>Internet </a:t>
            </a:r>
            <a:r>
              <a:rPr lang="es-ES" sz="2800" b="1" i="1" dirty="0" err="1"/>
              <a:t>Group</a:t>
            </a:r>
            <a:r>
              <a:rPr lang="es-ES" sz="2800" b="1" i="1" dirty="0"/>
              <a:t> Management </a:t>
            </a:r>
            <a:r>
              <a:rPr lang="es-ES" sz="2800" b="1" i="1" dirty="0" err="1"/>
              <a:t>Protocol</a:t>
            </a:r>
            <a:r>
              <a:rPr lang="es-ES" sz="2800" b="1" dirty="0"/>
              <a:t>)</a:t>
            </a:r>
            <a:endParaRPr lang="es-MX" sz="2800" b="1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2946400" y="1905000"/>
            <a:ext cx="9245600" cy="3778250"/>
          </a:xfrm>
        </p:spPr>
        <p:txBody>
          <a:bodyPr>
            <a:normAutofit/>
          </a:bodyPr>
          <a:lstStyle/>
          <a:p>
            <a:pPr marL="363538" indent="-363538"/>
            <a:r>
              <a:rPr lang="es-ES" sz="2000" dirty="0"/>
              <a:t>Protocolo IGMP es utilizado para gestionar la pertenencia a grupos de multidifusión en redes LAN</a:t>
            </a:r>
          </a:p>
          <a:p>
            <a:pPr marL="363538" indent="-363538"/>
            <a:r>
              <a:rPr lang="es-ES" sz="2000" dirty="0"/>
              <a:t>Tiene su especificación en RFC 1112(IGMPv1), 2236(IGMPv2), 3376(IGMPv3)</a:t>
            </a:r>
            <a:endParaRPr lang="es-ES" sz="2000" b="1" dirty="0"/>
          </a:p>
          <a:p>
            <a:pPr marL="363538" indent="-363538"/>
            <a:r>
              <a:rPr lang="es-ES" sz="2000" dirty="0"/>
              <a:t>Este protocolo forma parte de la pila TCP/IP y opera en la capa de red encapsulado dentro de un paquete IP (</a:t>
            </a:r>
            <a:r>
              <a:rPr lang="es-ES" sz="2000" b="1" dirty="0"/>
              <a:t>protocolo=2</a:t>
            </a:r>
            <a:r>
              <a:rPr lang="es-ES" sz="2000" dirty="0"/>
              <a:t>)</a:t>
            </a:r>
            <a:endParaRPr lang="es-MX" sz="20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257365" y="4361331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b="1" dirty="0">
                <a:solidFill>
                  <a:schemeClr val="bg1"/>
                </a:solidFill>
              </a:rPr>
              <a:t>B</a:t>
            </a:r>
            <a:endParaRPr lang="es-MX" sz="1000" b="1" dirty="0">
              <a:solidFill>
                <a:schemeClr val="bg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C67746D-F753-4BF2-A093-7373ACA99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356" y="3953022"/>
            <a:ext cx="6396018" cy="264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086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655637"/>
          </a:xfrm>
        </p:spPr>
        <p:txBody>
          <a:bodyPr>
            <a:normAutofit fontScale="90000"/>
          </a:bodyPr>
          <a:lstStyle/>
          <a:p>
            <a:r>
              <a:rPr lang="es-ES" dirty="0"/>
              <a:t>Versiones de IGMP</a:t>
            </a:r>
            <a:endParaRPr lang="es-MX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2946400" y="1905000"/>
            <a:ext cx="9245600" cy="4538663"/>
          </a:xfrm>
        </p:spPr>
        <p:txBody>
          <a:bodyPr>
            <a:normAutofit fontScale="85000" lnSpcReduction="20000"/>
          </a:bodyPr>
          <a:lstStyle/>
          <a:p>
            <a:pPr marL="363538" indent="-363538"/>
            <a:r>
              <a:rPr lang="es-ES" b="1" dirty="0"/>
              <a:t>IGMPv1 (RFC 1112)</a:t>
            </a:r>
            <a:r>
              <a:rPr lang="es-ES" dirty="0"/>
              <a:t>: </a:t>
            </a:r>
            <a:r>
              <a:rPr lang="es-MX" dirty="0"/>
              <a:t>Los Host pueden unirse a grupos de </a:t>
            </a:r>
            <a:r>
              <a:rPr lang="es-MX" dirty="0" err="1"/>
              <a:t>Multicast</a:t>
            </a:r>
            <a:r>
              <a:rPr lang="es-MX" dirty="0"/>
              <a:t>. </a:t>
            </a:r>
            <a:r>
              <a:rPr lang="es-MX" b="1" dirty="0"/>
              <a:t>No hay mensajes de abandono</a:t>
            </a:r>
            <a:r>
              <a:rPr lang="es-MX" dirty="0"/>
              <a:t> del grupo. Los enrutadores procesan las bajas del grupo usando el mecanismo </a:t>
            </a:r>
            <a:r>
              <a:rPr lang="es-MX" b="1" dirty="0"/>
              <a:t>Time-</a:t>
            </a:r>
            <a:r>
              <a:rPr lang="es-MX" b="1" dirty="0" err="1"/>
              <a:t>out</a:t>
            </a:r>
            <a:r>
              <a:rPr lang="es-MX" dirty="0"/>
              <a:t> (260 </a:t>
            </a:r>
            <a:r>
              <a:rPr lang="es-MX" dirty="0" err="1"/>
              <a:t>seg</a:t>
            </a:r>
            <a:r>
              <a:rPr lang="es-MX" dirty="0"/>
              <a:t>.)para descubrir los host que ya no están interesados en ser miembros.</a:t>
            </a:r>
          </a:p>
          <a:p>
            <a:pPr marL="0" indent="0">
              <a:buNone/>
            </a:pPr>
            <a:endParaRPr lang="es-ES" dirty="0"/>
          </a:p>
          <a:p>
            <a:pPr marL="363538" indent="-363538"/>
            <a:r>
              <a:rPr lang="es-ES" b="1" dirty="0"/>
              <a:t>IGMPv2 (RFC2236)</a:t>
            </a:r>
            <a:r>
              <a:rPr lang="es-ES" dirty="0"/>
              <a:t>: </a:t>
            </a:r>
            <a:r>
              <a:rPr lang="es-MX" dirty="0"/>
              <a:t>Añade la </a:t>
            </a:r>
            <a:r>
              <a:rPr lang="es-MX" b="1" dirty="0"/>
              <a:t>capacidad de abandonar un grupo</a:t>
            </a:r>
            <a:r>
              <a:rPr lang="es-MX" dirty="0"/>
              <a:t> al protocolo, permitiendo a los miembros del grupo abandonar activamente un grupo </a:t>
            </a:r>
            <a:r>
              <a:rPr lang="es-MX" dirty="0" err="1"/>
              <a:t>Multicast</a:t>
            </a:r>
            <a:r>
              <a:rPr lang="es-MX" dirty="0"/>
              <a:t>. </a:t>
            </a:r>
          </a:p>
          <a:p>
            <a:pPr marL="0" indent="0">
              <a:buNone/>
            </a:pPr>
            <a:endParaRPr lang="es-ES" dirty="0"/>
          </a:p>
          <a:p>
            <a:pPr marL="363538" indent="-363538"/>
            <a:r>
              <a:rPr lang="es-ES" b="1" dirty="0"/>
              <a:t>IGMPv3 (RFC 3376)</a:t>
            </a:r>
            <a:r>
              <a:rPr lang="es-ES" dirty="0"/>
              <a:t>: </a:t>
            </a:r>
            <a:r>
              <a:rPr lang="es-MX" dirty="0"/>
              <a:t> introduce la </a:t>
            </a:r>
            <a:r>
              <a:rPr lang="es-MX" b="1" dirty="0"/>
              <a:t>seguridad gracias a las fuentes de multidifusión seleccionables</a:t>
            </a:r>
            <a:r>
              <a:rPr lang="es-MX" dirty="0"/>
              <a:t>. Una revisión mayor del protocolo, que permite a los host especificar el origen deseado de tráfico </a:t>
            </a:r>
            <a:r>
              <a:rPr lang="es-MX" dirty="0" err="1"/>
              <a:t>Multicast</a:t>
            </a:r>
            <a:r>
              <a:rPr lang="es-MX" dirty="0"/>
              <a:t>. El tráfico que viene de otros host es bloqueado. Esto permite a los host bloquear paquetes que vienen desde fuentes que envían tráfico indeseado.</a:t>
            </a:r>
            <a:endParaRPr lang="es-ES" b="1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257365" y="4361331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b="1" dirty="0">
                <a:solidFill>
                  <a:schemeClr val="bg1"/>
                </a:solidFill>
              </a:rPr>
              <a:t>B</a:t>
            </a:r>
            <a:endParaRPr lang="es-MX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223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447C4-1523-44B9-822E-3F1B8A6BC71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/>
          <a:lstStyle/>
          <a:p>
            <a:r>
              <a:rPr lang="es-MX" dirty="0"/>
              <a:t>Funcionamiento IGMP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B6A2E6-FFC7-40C9-9E40-0E6AFAD1430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76600" y="2133600"/>
            <a:ext cx="8915400" cy="3778250"/>
          </a:xfrm>
        </p:spPr>
        <p:txBody>
          <a:bodyPr>
            <a:normAutofit lnSpcReduction="10000"/>
          </a:bodyPr>
          <a:lstStyle/>
          <a:p>
            <a:r>
              <a:rPr lang="es-MX" sz="2000" dirty="0"/>
              <a:t>Cuando una aplicación de la capa de aplicación decide transmitir vía </a:t>
            </a:r>
            <a:r>
              <a:rPr lang="es-MX" sz="2000" dirty="0" err="1"/>
              <a:t>multicast</a:t>
            </a:r>
            <a:r>
              <a:rPr lang="es-MX" sz="2000" dirty="0"/>
              <a:t> (UDP, direcciones clase D):</a:t>
            </a:r>
          </a:p>
          <a:p>
            <a:pPr lvl="1"/>
            <a:r>
              <a:rPr lang="es-MX" sz="2000" dirty="0"/>
              <a:t>La dirección IP </a:t>
            </a:r>
            <a:r>
              <a:rPr lang="es-MX" sz="2000" dirty="0" err="1"/>
              <a:t>multicast</a:t>
            </a:r>
            <a:r>
              <a:rPr lang="es-MX" sz="2000" dirty="0"/>
              <a:t> se mapea en una dirección MAC </a:t>
            </a:r>
            <a:r>
              <a:rPr lang="es-MX" sz="2000" dirty="0" err="1"/>
              <a:t>multicast</a:t>
            </a:r>
            <a:r>
              <a:rPr lang="es-MX" sz="2000" dirty="0"/>
              <a:t> y la interfaz de red comienza a escuchar dicha dirección además de su propia dirección MAC</a:t>
            </a:r>
          </a:p>
          <a:p>
            <a:pPr marL="457200" lvl="1" indent="0">
              <a:buNone/>
            </a:pPr>
            <a:r>
              <a:rPr lang="es-MX" sz="2000" dirty="0"/>
              <a:t> </a:t>
            </a:r>
          </a:p>
          <a:p>
            <a:pPr marL="457200" lvl="1" indent="0">
              <a:buNone/>
            </a:pPr>
            <a:r>
              <a:rPr lang="es-MX" sz="2000" dirty="0"/>
              <a:t>Ej. ( 224.1.1.1) →(01:00:5e:01:01:01)</a:t>
            </a:r>
          </a:p>
          <a:p>
            <a:pPr marL="457200" lvl="1" indent="0">
              <a:buNone/>
            </a:pPr>
            <a:endParaRPr lang="es-MX" sz="2000" dirty="0"/>
          </a:p>
          <a:p>
            <a:pPr marL="457200" lvl="1" indent="0">
              <a:buNone/>
            </a:pPr>
            <a:r>
              <a:rPr lang="es-MX" sz="2000" dirty="0"/>
              <a:t>*Distintas direcciones IP </a:t>
            </a:r>
            <a:r>
              <a:rPr lang="es-MX" sz="2000" dirty="0" err="1"/>
              <a:t>multicast</a:t>
            </a:r>
            <a:r>
              <a:rPr lang="es-MX" sz="2000" dirty="0"/>
              <a:t> pueden producir la misma dirección MAC </a:t>
            </a:r>
            <a:r>
              <a:rPr lang="es-MX" sz="2000" dirty="0" err="1"/>
              <a:t>multicast</a:t>
            </a:r>
            <a:endParaRPr lang="es-MX" sz="2000" dirty="0"/>
          </a:p>
          <a:p>
            <a:pPr marL="457200" lvl="1" indent="0">
              <a:buNone/>
            </a:pPr>
            <a:r>
              <a:rPr lang="es-MX" sz="2000" dirty="0"/>
              <a:t>Ej. (230.129.10.10) →(01:00:5e:01:0A:0A)</a:t>
            </a:r>
          </a:p>
          <a:p>
            <a:pPr marL="457200" lvl="1" indent="0">
              <a:buNone/>
            </a:pPr>
            <a:r>
              <a:rPr lang="es-MX" sz="2000" dirty="0"/>
              <a:t>     (225.1.10.10) →(01:00:5e:01:0A:0A)</a:t>
            </a:r>
          </a:p>
        </p:txBody>
      </p:sp>
    </p:spTree>
    <p:extLst>
      <p:ext uri="{BB962C8B-B14F-4D97-AF65-F5344CB8AC3E}">
        <p14:creationId xmlns:p14="http://schemas.microsoft.com/office/powerpoint/2010/main" val="1870059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447C4-1523-44B9-822E-3F1B8A6BC71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79775" y="312738"/>
            <a:ext cx="8912225" cy="1281112"/>
          </a:xfrm>
        </p:spPr>
        <p:txBody>
          <a:bodyPr/>
          <a:lstStyle/>
          <a:p>
            <a:r>
              <a:rPr lang="es-MX" dirty="0"/>
              <a:t>Funcionamiento IGMP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B6A2E6-FFC7-40C9-9E40-0E6AFAD1430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76600" y="2128838"/>
            <a:ext cx="8915400" cy="3776662"/>
          </a:xfrm>
        </p:spPr>
        <p:txBody>
          <a:bodyPr>
            <a:normAutofit/>
          </a:bodyPr>
          <a:lstStyle/>
          <a:p>
            <a:r>
              <a:rPr lang="es-MX" sz="2400" dirty="0"/>
              <a:t>El host transmite un mensaje de reporte a los enrutadores IGMP cercanos avisando que escuchará la dirección de grupo</a:t>
            </a:r>
          </a:p>
        </p:txBody>
      </p:sp>
      <p:pic>
        <p:nvPicPr>
          <p:cNvPr id="4" name="Picture 11" descr="C:\Users\ecoffey\AppData\Local\Temp\Rar$DRa0.608\30080_Device_switch_default_64.png">
            <a:extLst>
              <a:ext uri="{FF2B5EF4-FFF2-40B4-BE49-F238E27FC236}">
                <a16:creationId xmlns:a16="http://schemas.microsoft.com/office/drawing/2014/main" id="{0C91AE40-9C15-47FA-8815-816658AFF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388" y="431706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C:\Users\ecoffey\AppData\Local\Temp\Rar$DRa0.608\30080_Device_switch_default_64.png">
            <a:extLst>
              <a:ext uri="{FF2B5EF4-FFF2-40B4-BE49-F238E27FC236}">
                <a16:creationId xmlns:a16="http://schemas.microsoft.com/office/drawing/2014/main" id="{0233494B-B8D6-4856-81D2-F59319E53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008" y="527968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 descr="C:\Users\ecoffey\AppData\Local\Temp\Rar$DRa0.608\30080_Device_switch_default_64.png">
            <a:extLst>
              <a:ext uri="{FF2B5EF4-FFF2-40B4-BE49-F238E27FC236}">
                <a16:creationId xmlns:a16="http://schemas.microsoft.com/office/drawing/2014/main" id="{DD72665F-656E-4B89-B077-80A2F4281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789" y="4286477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" descr="C:\Users\ecoffey\AppData\Local\Temp\Rar$DRa0.386\30067_Device_router_default_64.png">
            <a:extLst>
              <a:ext uri="{FF2B5EF4-FFF2-40B4-BE49-F238E27FC236}">
                <a16:creationId xmlns:a16="http://schemas.microsoft.com/office/drawing/2014/main" id="{5973E239-814B-4BB6-B67C-F53DBC288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166" y="4135222"/>
            <a:ext cx="851365" cy="85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E6BDE1F-03C3-4A41-A270-622F51D8A927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571068" y="4560904"/>
            <a:ext cx="10170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C3D40564-760E-41DB-889A-5E4568D32032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439531" y="4530317"/>
            <a:ext cx="773258" cy="30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A3D7BCCD-2528-4D93-9BFA-A177D60E6BD3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6013848" y="4986587"/>
            <a:ext cx="1" cy="293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1" descr="C:\Users\ecoffey\AppData\Local\Temp\Rar$DRa0.175\30088_Device_terminal_default_64.png">
            <a:extLst>
              <a:ext uri="{FF2B5EF4-FFF2-40B4-BE49-F238E27FC236}">
                <a16:creationId xmlns:a16="http://schemas.microsoft.com/office/drawing/2014/main" id="{D450F530-13DE-4E2E-BD01-44EBA6623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025" y="321312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1" descr="C:\Users\ecoffey\AppData\Local\Temp\Rar$DRa0.175\30088_Device_terminal_default_64.png">
            <a:extLst>
              <a:ext uri="{FF2B5EF4-FFF2-40B4-BE49-F238E27FC236}">
                <a16:creationId xmlns:a16="http://schemas.microsoft.com/office/drawing/2014/main" id="{15D7C041-3214-46FF-BBF0-8015991CA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025" y="478621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1" descr="C:\Users\ecoffey\AppData\Local\Temp\Rar$DRa0.175\30088_Device_terminal_default_64.png">
            <a:extLst>
              <a:ext uri="{FF2B5EF4-FFF2-40B4-BE49-F238E27FC236}">
                <a16:creationId xmlns:a16="http://schemas.microsoft.com/office/drawing/2014/main" id="{6E9C5263-BD0D-4500-8A4B-81C72C4AC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168" y="599005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1" descr="C:\Users\ecoffey\AppData\Local\Temp\Rar$DRa0.175\30088_Device_terminal_default_64.png">
            <a:extLst>
              <a:ext uri="{FF2B5EF4-FFF2-40B4-BE49-F238E27FC236}">
                <a16:creationId xmlns:a16="http://schemas.microsoft.com/office/drawing/2014/main" id="{C7EEF728-AA0C-4FAC-97DD-8342D72BC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688" y="599005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1" descr="C:\Users\ecoffey\AppData\Local\Temp\Rar$DRa0.386\30067_Device_router_default_64.png">
            <a:extLst>
              <a:ext uri="{FF2B5EF4-FFF2-40B4-BE49-F238E27FC236}">
                <a16:creationId xmlns:a16="http://schemas.microsoft.com/office/drawing/2014/main" id="{26DB026A-BC5D-4422-9EEE-817F31EC0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292" y="4135221"/>
            <a:ext cx="851365" cy="85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89CA4F2A-8EFE-43B6-A7C4-5D46E558E868}"/>
              </a:ext>
            </a:extLst>
          </p:cNvPr>
          <p:cNvCxnSpPr>
            <a:stCxn id="6" idx="3"/>
            <a:endCxn id="22" idx="1"/>
          </p:cNvCxnSpPr>
          <p:nvPr/>
        </p:nvCxnSpPr>
        <p:spPr>
          <a:xfrm>
            <a:off x="7700469" y="4530317"/>
            <a:ext cx="1132823" cy="30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11" descr="C:\Users\ecoffey\AppData\Local\Temp\Rar$DRa0.608\30080_Device_switch_default_64.png">
            <a:extLst>
              <a:ext uri="{FF2B5EF4-FFF2-40B4-BE49-F238E27FC236}">
                <a16:creationId xmlns:a16="http://schemas.microsoft.com/office/drawing/2014/main" id="{F81F2581-CD9A-4B30-BE56-3167C221C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134" y="539474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9DD7E8B9-4872-4C21-B489-3B585C24D407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 flipH="1">
            <a:off x="9258974" y="4986586"/>
            <a:ext cx="1" cy="40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1" descr="C:\Users\ecoffey\AppData\Local\Temp\Rar$DRa0.175\30088_Device_terminal_default_64.png">
            <a:extLst>
              <a:ext uri="{FF2B5EF4-FFF2-40B4-BE49-F238E27FC236}">
                <a16:creationId xmlns:a16="http://schemas.microsoft.com/office/drawing/2014/main" id="{568131BB-265B-480A-B481-68AB13DFF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092" y="600993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1" descr="C:\Users\ecoffey\AppData\Local\Temp\Rar$DRa0.175\30088_Device_terminal_default_64.png">
            <a:extLst>
              <a:ext uri="{FF2B5EF4-FFF2-40B4-BE49-F238E27FC236}">
                <a16:creationId xmlns:a16="http://schemas.microsoft.com/office/drawing/2014/main" id="{5D97B572-CD65-40AB-8072-DDC75CF79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612" y="600993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A1453053-8C4F-45DE-B135-F6205ADDDC6F}"/>
              </a:ext>
            </a:extLst>
          </p:cNvPr>
          <p:cNvSpPr txBox="1"/>
          <p:nvPr/>
        </p:nvSpPr>
        <p:spPr>
          <a:xfrm>
            <a:off x="2876141" y="3671003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/>
              <a:t>10.0.0.1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9B491D88-61AD-4BCE-9A39-FB530B7EEF42}"/>
              </a:ext>
            </a:extLst>
          </p:cNvPr>
          <p:cNvCxnSpPr>
            <a:stCxn id="15" idx="3"/>
            <a:endCxn id="4" idx="1"/>
          </p:cNvCxnSpPr>
          <p:nvPr/>
        </p:nvCxnSpPr>
        <p:spPr>
          <a:xfrm>
            <a:off x="3420705" y="3456962"/>
            <a:ext cx="662683" cy="1103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F164D951-4ADE-40EC-8A49-280035BD7C0F}"/>
              </a:ext>
            </a:extLst>
          </p:cNvPr>
          <p:cNvCxnSpPr>
            <a:cxnSpLocks/>
          </p:cNvCxnSpPr>
          <p:nvPr/>
        </p:nvCxnSpPr>
        <p:spPr>
          <a:xfrm flipV="1">
            <a:off x="3420705" y="4560903"/>
            <a:ext cx="662683" cy="469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DFCF7B4-92AE-4162-BE9F-5A316627DA65}"/>
              </a:ext>
            </a:extLst>
          </p:cNvPr>
          <p:cNvSpPr txBox="1"/>
          <p:nvPr/>
        </p:nvSpPr>
        <p:spPr>
          <a:xfrm>
            <a:off x="2922924" y="5241120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/>
              <a:t>10.0.0.2</a:t>
            </a:r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FE8042CC-E054-412B-BC28-95BCD217176A}"/>
              </a:ext>
            </a:extLst>
          </p:cNvPr>
          <p:cNvCxnSpPr>
            <a:stCxn id="17" idx="0"/>
            <a:endCxn id="5" idx="2"/>
          </p:cNvCxnSpPr>
          <p:nvPr/>
        </p:nvCxnSpPr>
        <p:spPr>
          <a:xfrm flipV="1">
            <a:off x="5408008" y="5767362"/>
            <a:ext cx="605840" cy="22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932E9B3B-78FF-48F2-B6EF-4DD19B5759D6}"/>
              </a:ext>
            </a:extLst>
          </p:cNvPr>
          <p:cNvCxnSpPr>
            <a:stCxn id="18" idx="0"/>
            <a:endCxn id="5" idx="2"/>
          </p:cNvCxnSpPr>
          <p:nvPr/>
        </p:nvCxnSpPr>
        <p:spPr>
          <a:xfrm flipH="1" flipV="1">
            <a:off x="6013848" y="5767362"/>
            <a:ext cx="487680" cy="22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FAACA834-BFDB-40AF-954B-E3DC9EBDCBF9}"/>
              </a:ext>
            </a:extLst>
          </p:cNvPr>
          <p:cNvCxnSpPr>
            <a:stCxn id="29" idx="0"/>
            <a:endCxn id="26" idx="2"/>
          </p:cNvCxnSpPr>
          <p:nvPr/>
        </p:nvCxnSpPr>
        <p:spPr>
          <a:xfrm flipV="1">
            <a:off x="8740932" y="5882426"/>
            <a:ext cx="518042" cy="127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BC798BB-EC49-4EE6-9C0C-1DDC673B78D3}"/>
              </a:ext>
            </a:extLst>
          </p:cNvPr>
          <p:cNvCxnSpPr>
            <a:stCxn id="30" idx="0"/>
            <a:endCxn id="26" idx="2"/>
          </p:cNvCxnSpPr>
          <p:nvPr/>
        </p:nvCxnSpPr>
        <p:spPr>
          <a:xfrm flipH="1" flipV="1">
            <a:off x="9258974" y="5882426"/>
            <a:ext cx="575478" cy="127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A4C93D3-1A65-4120-AC1C-A2E96064861D}"/>
              </a:ext>
            </a:extLst>
          </p:cNvPr>
          <p:cNvSpPr txBox="1"/>
          <p:nvPr/>
        </p:nvSpPr>
        <p:spPr>
          <a:xfrm>
            <a:off x="5079617" y="6446302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/>
              <a:t>20.0.0.1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4D956DD4-0EB7-41E0-8ED6-12B7437C6EC5}"/>
              </a:ext>
            </a:extLst>
          </p:cNvPr>
          <p:cNvSpPr txBox="1"/>
          <p:nvPr/>
        </p:nvSpPr>
        <p:spPr>
          <a:xfrm>
            <a:off x="6186200" y="6446302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/>
              <a:t>20.0.0.2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89AD15B-C291-493D-81AC-9EC3675AB97D}"/>
              </a:ext>
            </a:extLst>
          </p:cNvPr>
          <p:cNvSpPr txBox="1"/>
          <p:nvPr/>
        </p:nvSpPr>
        <p:spPr>
          <a:xfrm>
            <a:off x="8440208" y="6446302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/>
              <a:t>30.0.0.1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6A215542-8577-469A-8D33-DAC785BB138F}"/>
              </a:ext>
            </a:extLst>
          </p:cNvPr>
          <p:cNvSpPr txBox="1"/>
          <p:nvPr/>
        </p:nvSpPr>
        <p:spPr>
          <a:xfrm>
            <a:off x="9533728" y="6458904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/>
              <a:t>30.0.0.2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4503197-522C-45CC-ACC9-A53480DB1087}"/>
              </a:ext>
            </a:extLst>
          </p:cNvPr>
          <p:cNvSpPr txBox="1"/>
          <p:nvPr/>
        </p:nvSpPr>
        <p:spPr>
          <a:xfrm>
            <a:off x="3025789" y="2929116"/>
            <a:ext cx="292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S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B5601B46-B7E6-485D-93D1-17B268D001A6}"/>
              </a:ext>
            </a:extLst>
          </p:cNvPr>
          <p:cNvSpPr txBox="1"/>
          <p:nvPr/>
        </p:nvSpPr>
        <p:spPr>
          <a:xfrm>
            <a:off x="3032417" y="4486242"/>
            <a:ext cx="292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C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E565A115-A7DA-4DAD-A0CD-CB26BB0DC5B6}"/>
              </a:ext>
            </a:extLst>
          </p:cNvPr>
          <p:cNvSpPr txBox="1"/>
          <p:nvPr/>
        </p:nvSpPr>
        <p:spPr>
          <a:xfrm>
            <a:off x="9785775" y="5767362"/>
            <a:ext cx="292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C</a:t>
            </a: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92C89C3B-8AF7-4C25-8561-C382810CFD1F}"/>
              </a:ext>
            </a:extLst>
          </p:cNvPr>
          <p:cNvCxnSpPr/>
          <p:nvPr/>
        </p:nvCxnSpPr>
        <p:spPr>
          <a:xfrm>
            <a:off x="3752046" y="3429000"/>
            <a:ext cx="1628294" cy="58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3CCF1747-A95A-4469-8097-BF7AD605A770}"/>
              </a:ext>
            </a:extLst>
          </p:cNvPr>
          <p:cNvSpPr txBox="1"/>
          <p:nvPr/>
        </p:nvSpPr>
        <p:spPr>
          <a:xfrm rot="1414283">
            <a:off x="4083003" y="3370831"/>
            <a:ext cx="105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reporte</a:t>
            </a: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5E5F24C4-DCC4-48FF-A4CC-FD37C2D432F3}"/>
              </a:ext>
            </a:extLst>
          </p:cNvPr>
          <p:cNvCxnSpPr>
            <a:cxnSpLocks/>
          </p:cNvCxnSpPr>
          <p:nvPr/>
        </p:nvCxnSpPr>
        <p:spPr>
          <a:xfrm flipH="1" flipV="1">
            <a:off x="9627964" y="5029324"/>
            <a:ext cx="639961" cy="685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310ACC18-DBF7-4A19-8AD5-C42AA94697E6}"/>
              </a:ext>
            </a:extLst>
          </p:cNvPr>
          <p:cNvSpPr txBox="1"/>
          <p:nvPr/>
        </p:nvSpPr>
        <p:spPr>
          <a:xfrm rot="2784166">
            <a:off x="9655241" y="5128053"/>
            <a:ext cx="105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reporte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A11754C8-4020-4434-8AE6-54367F30DE6A}"/>
              </a:ext>
            </a:extLst>
          </p:cNvPr>
          <p:cNvSpPr txBox="1"/>
          <p:nvPr/>
        </p:nvSpPr>
        <p:spPr>
          <a:xfrm flipH="1">
            <a:off x="8343816" y="4333836"/>
            <a:ext cx="6626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Fa0/0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561C28C2-C51B-461F-B07C-87E9B81E2B27}"/>
              </a:ext>
            </a:extLst>
          </p:cNvPr>
          <p:cNvSpPr txBox="1"/>
          <p:nvPr/>
        </p:nvSpPr>
        <p:spPr>
          <a:xfrm flipH="1">
            <a:off x="5074847" y="4346545"/>
            <a:ext cx="6626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Fa0/0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50EF7B11-DE1A-47D3-81B4-3BEB774A6453}"/>
              </a:ext>
            </a:extLst>
          </p:cNvPr>
          <p:cNvSpPr txBox="1"/>
          <p:nvPr/>
        </p:nvSpPr>
        <p:spPr>
          <a:xfrm flipH="1">
            <a:off x="6404302" y="4317064"/>
            <a:ext cx="6626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Fa0/1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93F24AB4-9184-4EFF-9BCA-E00C6E340325}"/>
              </a:ext>
            </a:extLst>
          </p:cNvPr>
          <p:cNvSpPr txBox="1"/>
          <p:nvPr/>
        </p:nvSpPr>
        <p:spPr>
          <a:xfrm flipH="1">
            <a:off x="5981385" y="4864075"/>
            <a:ext cx="6626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Fa0/2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A2F41C90-DC10-4E77-BF45-D430A1BC14F3}"/>
              </a:ext>
            </a:extLst>
          </p:cNvPr>
          <p:cNvSpPr txBox="1"/>
          <p:nvPr/>
        </p:nvSpPr>
        <p:spPr>
          <a:xfrm flipH="1">
            <a:off x="9178170" y="4787952"/>
            <a:ext cx="6626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Fa0/1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D4460020-4F94-402D-B7D4-FA849FB84132}"/>
              </a:ext>
            </a:extLst>
          </p:cNvPr>
          <p:cNvSpPr txBox="1"/>
          <p:nvPr/>
        </p:nvSpPr>
        <p:spPr>
          <a:xfrm>
            <a:off x="2409046" y="3838353"/>
            <a:ext cx="11256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/>
              <a:t>01:00:5e:00:00:01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6136CF3B-DAE0-43C0-8214-3AD9C9F82738}"/>
              </a:ext>
            </a:extLst>
          </p:cNvPr>
          <p:cNvSpPr txBox="1"/>
          <p:nvPr/>
        </p:nvSpPr>
        <p:spPr>
          <a:xfrm>
            <a:off x="2459002" y="5395824"/>
            <a:ext cx="11256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/>
              <a:t>01:00:5e:00:00:01</a:t>
            </a:r>
          </a:p>
        </p:txBody>
      </p:sp>
      <p:pic>
        <p:nvPicPr>
          <p:cNvPr id="57" name="Picture 11" descr="C:\Users\ecoffey\AppData\Local\Temp\Rar$DRa0.175\30088_Device_terminal_default_64.png">
            <a:extLst>
              <a:ext uri="{FF2B5EF4-FFF2-40B4-BE49-F238E27FC236}">
                <a16:creationId xmlns:a16="http://schemas.microsoft.com/office/drawing/2014/main" id="{E104E511-95D9-4735-B2A7-86DCD8D5C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924" y="5810133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CuadroTexto 63">
            <a:extLst>
              <a:ext uri="{FF2B5EF4-FFF2-40B4-BE49-F238E27FC236}">
                <a16:creationId xmlns:a16="http://schemas.microsoft.com/office/drawing/2014/main" id="{2C95311B-224A-4C74-9FE1-269CF0BF9309}"/>
              </a:ext>
            </a:extLst>
          </p:cNvPr>
          <p:cNvSpPr txBox="1"/>
          <p:nvPr/>
        </p:nvSpPr>
        <p:spPr>
          <a:xfrm>
            <a:off x="2889795" y="6254910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/>
              <a:t>10.0.0.3</a:t>
            </a:r>
          </a:p>
        </p:txBody>
      </p: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B5C54039-4A1E-4154-AC00-8924FE7338D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362223" y="4560904"/>
            <a:ext cx="721165" cy="144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11" descr="C:\Users\ecoffey\AppData\Local\Temp\Rar$DRa0.175\30088_Device_terminal_default_64.png">
            <a:extLst>
              <a:ext uri="{FF2B5EF4-FFF2-40B4-BE49-F238E27FC236}">
                <a16:creationId xmlns:a16="http://schemas.microsoft.com/office/drawing/2014/main" id="{47061315-26DE-45F5-B218-802021BE7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846" y="581013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>
            <a:extLst>
              <a:ext uri="{FF2B5EF4-FFF2-40B4-BE49-F238E27FC236}">
                <a16:creationId xmlns:a16="http://schemas.microsoft.com/office/drawing/2014/main" id="{A3F0CE0C-312A-4019-ADC3-C478C10A0481}"/>
              </a:ext>
            </a:extLst>
          </p:cNvPr>
          <p:cNvSpPr txBox="1"/>
          <p:nvPr/>
        </p:nvSpPr>
        <p:spPr>
          <a:xfrm>
            <a:off x="2889717" y="6254908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/>
              <a:t>10.0.0.3</a:t>
            </a:r>
          </a:p>
        </p:txBody>
      </p: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7AA67988-1474-4BE7-B7AB-8649EADA9C18}"/>
              </a:ext>
            </a:extLst>
          </p:cNvPr>
          <p:cNvCxnSpPr>
            <a:cxnSpLocks/>
          </p:cNvCxnSpPr>
          <p:nvPr/>
        </p:nvCxnSpPr>
        <p:spPr>
          <a:xfrm flipV="1">
            <a:off x="3362145" y="4560902"/>
            <a:ext cx="721165" cy="144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>
            <a:extLst>
              <a:ext uri="{FF2B5EF4-FFF2-40B4-BE49-F238E27FC236}">
                <a16:creationId xmlns:a16="http://schemas.microsoft.com/office/drawing/2014/main" id="{A32C1D52-6AF9-4A30-A5BF-85BD80FB4D14}"/>
              </a:ext>
            </a:extLst>
          </p:cNvPr>
          <p:cNvSpPr txBox="1"/>
          <p:nvPr/>
        </p:nvSpPr>
        <p:spPr>
          <a:xfrm>
            <a:off x="2409754" y="3838353"/>
            <a:ext cx="11256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/>
              <a:t>01:00:5e:00:00:01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1E77F11B-D243-4CBB-88EC-919A9B0766BD}"/>
              </a:ext>
            </a:extLst>
          </p:cNvPr>
          <p:cNvSpPr txBox="1"/>
          <p:nvPr/>
        </p:nvSpPr>
        <p:spPr>
          <a:xfrm>
            <a:off x="2459710" y="5395824"/>
            <a:ext cx="11256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/>
              <a:t>01:00:5e:00:00:01</a:t>
            </a:r>
          </a:p>
        </p:txBody>
      </p:sp>
      <p:pic>
        <p:nvPicPr>
          <p:cNvPr id="71" name="Picture 11" descr="C:\Users\ecoffey\AppData\Local\Temp\Rar$DRa0.175\30088_Device_terminal_default_64.png">
            <a:extLst>
              <a:ext uri="{FF2B5EF4-FFF2-40B4-BE49-F238E27FC236}">
                <a16:creationId xmlns:a16="http://schemas.microsoft.com/office/drawing/2014/main" id="{10EAC0C6-E09A-4B69-B08B-BDF341DF7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554" y="581013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CuadroTexto 71">
            <a:extLst>
              <a:ext uri="{FF2B5EF4-FFF2-40B4-BE49-F238E27FC236}">
                <a16:creationId xmlns:a16="http://schemas.microsoft.com/office/drawing/2014/main" id="{037A44B3-3DE0-47E1-81AD-43DA973A941B}"/>
              </a:ext>
            </a:extLst>
          </p:cNvPr>
          <p:cNvSpPr txBox="1"/>
          <p:nvPr/>
        </p:nvSpPr>
        <p:spPr>
          <a:xfrm>
            <a:off x="2890425" y="6254908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/>
              <a:t>10.0.0.3</a:t>
            </a:r>
          </a:p>
        </p:txBody>
      </p: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C6645ED6-8A49-4BA6-B806-68EEF53025F2}"/>
              </a:ext>
            </a:extLst>
          </p:cNvPr>
          <p:cNvCxnSpPr>
            <a:cxnSpLocks/>
          </p:cNvCxnSpPr>
          <p:nvPr/>
        </p:nvCxnSpPr>
        <p:spPr>
          <a:xfrm flipV="1">
            <a:off x="3362853" y="4560902"/>
            <a:ext cx="721165" cy="144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991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447C4-1523-44B9-822E-3F1B8A6BC71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81363" y="242888"/>
            <a:ext cx="8910637" cy="1281112"/>
          </a:xfrm>
        </p:spPr>
        <p:txBody>
          <a:bodyPr/>
          <a:lstStyle/>
          <a:p>
            <a:r>
              <a:rPr lang="es-MX" dirty="0"/>
              <a:t>Funcionamiento IGMP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B6A2E6-FFC7-40C9-9E40-0E6AFAD1430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19372" y="1398588"/>
            <a:ext cx="8915400" cy="3778250"/>
          </a:xfrm>
        </p:spPr>
        <p:txBody>
          <a:bodyPr>
            <a:normAutofit/>
          </a:bodyPr>
          <a:lstStyle/>
          <a:p>
            <a:r>
              <a:rPr lang="es-MX" sz="2400" dirty="0"/>
              <a:t>El enrutador recibe el reporte y actualiza su tabla IGMP agregando ya sea una nueva entrada con la dirección de grupo y la interfaz por donde se recibió el reporte, o solo añadiendo la nueva interfaz por donde hay que transmitir copias de dicho grupo</a:t>
            </a:r>
          </a:p>
        </p:txBody>
      </p:sp>
      <p:pic>
        <p:nvPicPr>
          <p:cNvPr id="4" name="Picture 11" descr="C:\Users\ecoffey\AppData\Local\Temp\Rar$DRa0.608\30080_Device_switch_default_64.png">
            <a:extLst>
              <a:ext uri="{FF2B5EF4-FFF2-40B4-BE49-F238E27FC236}">
                <a16:creationId xmlns:a16="http://schemas.microsoft.com/office/drawing/2014/main" id="{0C91AE40-9C15-47FA-8815-816658AFF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388" y="431706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C:\Users\ecoffey\AppData\Local\Temp\Rar$DRa0.608\30080_Device_switch_default_64.png">
            <a:extLst>
              <a:ext uri="{FF2B5EF4-FFF2-40B4-BE49-F238E27FC236}">
                <a16:creationId xmlns:a16="http://schemas.microsoft.com/office/drawing/2014/main" id="{0233494B-B8D6-4856-81D2-F59319E53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008" y="527968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 descr="C:\Users\ecoffey\AppData\Local\Temp\Rar$DRa0.608\30080_Device_switch_default_64.png">
            <a:extLst>
              <a:ext uri="{FF2B5EF4-FFF2-40B4-BE49-F238E27FC236}">
                <a16:creationId xmlns:a16="http://schemas.microsoft.com/office/drawing/2014/main" id="{DD72665F-656E-4B89-B077-80A2F4281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789" y="4286477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" descr="C:\Users\ecoffey\AppData\Local\Temp\Rar$DRa0.386\30067_Device_router_default_64.png">
            <a:extLst>
              <a:ext uri="{FF2B5EF4-FFF2-40B4-BE49-F238E27FC236}">
                <a16:creationId xmlns:a16="http://schemas.microsoft.com/office/drawing/2014/main" id="{5973E239-814B-4BB6-B67C-F53DBC288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166" y="4135222"/>
            <a:ext cx="851365" cy="85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E6BDE1F-03C3-4A41-A270-622F51D8A927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571068" y="4560904"/>
            <a:ext cx="10170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C3D40564-760E-41DB-889A-5E4568D32032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439531" y="4530317"/>
            <a:ext cx="773258" cy="30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A3D7BCCD-2528-4D93-9BFA-A177D60E6BD3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6013848" y="4986587"/>
            <a:ext cx="1" cy="293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1" descr="C:\Users\ecoffey\AppData\Local\Temp\Rar$DRa0.175\30088_Device_terminal_default_64.png">
            <a:extLst>
              <a:ext uri="{FF2B5EF4-FFF2-40B4-BE49-F238E27FC236}">
                <a16:creationId xmlns:a16="http://schemas.microsoft.com/office/drawing/2014/main" id="{D450F530-13DE-4E2E-BD01-44EBA6623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025" y="321312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1" descr="C:\Users\ecoffey\AppData\Local\Temp\Rar$DRa0.175\30088_Device_terminal_default_64.png">
            <a:extLst>
              <a:ext uri="{FF2B5EF4-FFF2-40B4-BE49-F238E27FC236}">
                <a16:creationId xmlns:a16="http://schemas.microsoft.com/office/drawing/2014/main" id="{15D7C041-3214-46FF-BBF0-8015991CA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025" y="4785483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1" descr="C:\Users\ecoffey\AppData\Local\Temp\Rar$DRa0.175\30088_Device_terminal_default_64.png">
            <a:extLst>
              <a:ext uri="{FF2B5EF4-FFF2-40B4-BE49-F238E27FC236}">
                <a16:creationId xmlns:a16="http://schemas.microsoft.com/office/drawing/2014/main" id="{6E9C5263-BD0D-4500-8A4B-81C72C4AC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168" y="599005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1" descr="C:\Users\ecoffey\AppData\Local\Temp\Rar$DRa0.175\30088_Device_terminal_default_64.png">
            <a:extLst>
              <a:ext uri="{FF2B5EF4-FFF2-40B4-BE49-F238E27FC236}">
                <a16:creationId xmlns:a16="http://schemas.microsoft.com/office/drawing/2014/main" id="{C7EEF728-AA0C-4FAC-97DD-8342D72BC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688" y="599005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1" descr="C:\Users\ecoffey\AppData\Local\Temp\Rar$DRa0.386\30067_Device_router_default_64.png">
            <a:extLst>
              <a:ext uri="{FF2B5EF4-FFF2-40B4-BE49-F238E27FC236}">
                <a16:creationId xmlns:a16="http://schemas.microsoft.com/office/drawing/2014/main" id="{26DB026A-BC5D-4422-9EEE-817F31EC0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292" y="4135221"/>
            <a:ext cx="851365" cy="85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89CA4F2A-8EFE-43B6-A7C4-5D46E558E868}"/>
              </a:ext>
            </a:extLst>
          </p:cNvPr>
          <p:cNvCxnSpPr>
            <a:stCxn id="6" idx="3"/>
            <a:endCxn id="22" idx="1"/>
          </p:cNvCxnSpPr>
          <p:nvPr/>
        </p:nvCxnSpPr>
        <p:spPr>
          <a:xfrm>
            <a:off x="7700469" y="4530317"/>
            <a:ext cx="1132823" cy="30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11" descr="C:\Users\ecoffey\AppData\Local\Temp\Rar$DRa0.608\30080_Device_switch_default_64.png">
            <a:extLst>
              <a:ext uri="{FF2B5EF4-FFF2-40B4-BE49-F238E27FC236}">
                <a16:creationId xmlns:a16="http://schemas.microsoft.com/office/drawing/2014/main" id="{F81F2581-CD9A-4B30-BE56-3167C221C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134" y="539474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9DD7E8B9-4872-4C21-B489-3B585C24D407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 flipH="1">
            <a:off x="9258974" y="4986586"/>
            <a:ext cx="1" cy="40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1" descr="C:\Users\ecoffey\AppData\Local\Temp\Rar$DRa0.175\30088_Device_terminal_default_64.png">
            <a:extLst>
              <a:ext uri="{FF2B5EF4-FFF2-40B4-BE49-F238E27FC236}">
                <a16:creationId xmlns:a16="http://schemas.microsoft.com/office/drawing/2014/main" id="{568131BB-265B-480A-B481-68AB13DFF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092" y="600993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1" descr="C:\Users\ecoffey\AppData\Local\Temp\Rar$DRa0.175\30088_Device_terminal_default_64.png">
            <a:extLst>
              <a:ext uri="{FF2B5EF4-FFF2-40B4-BE49-F238E27FC236}">
                <a16:creationId xmlns:a16="http://schemas.microsoft.com/office/drawing/2014/main" id="{5D97B572-CD65-40AB-8072-DDC75CF79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612" y="600993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A1453053-8C4F-45DE-B135-F6205ADDDC6F}"/>
              </a:ext>
            </a:extLst>
          </p:cNvPr>
          <p:cNvSpPr txBox="1"/>
          <p:nvPr/>
        </p:nvSpPr>
        <p:spPr>
          <a:xfrm>
            <a:off x="2876141" y="3671003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/>
              <a:t>10.0.0.1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9B491D88-61AD-4BCE-9A39-FB530B7EEF42}"/>
              </a:ext>
            </a:extLst>
          </p:cNvPr>
          <p:cNvCxnSpPr>
            <a:stCxn id="15" idx="3"/>
            <a:endCxn id="4" idx="1"/>
          </p:cNvCxnSpPr>
          <p:nvPr/>
        </p:nvCxnSpPr>
        <p:spPr>
          <a:xfrm>
            <a:off x="3420705" y="3456962"/>
            <a:ext cx="662683" cy="1103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F164D951-4ADE-40EC-8A49-280035BD7C0F}"/>
              </a:ext>
            </a:extLst>
          </p:cNvPr>
          <p:cNvCxnSpPr>
            <a:stCxn id="16" idx="3"/>
            <a:endCxn id="4" idx="1"/>
          </p:cNvCxnSpPr>
          <p:nvPr/>
        </p:nvCxnSpPr>
        <p:spPr>
          <a:xfrm flipV="1">
            <a:off x="3420705" y="4560904"/>
            <a:ext cx="662683" cy="468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DFCF7B4-92AE-4162-BE9F-5A316627DA65}"/>
              </a:ext>
            </a:extLst>
          </p:cNvPr>
          <p:cNvSpPr txBox="1"/>
          <p:nvPr/>
        </p:nvSpPr>
        <p:spPr>
          <a:xfrm>
            <a:off x="2922924" y="5241120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/>
              <a:t>10.0.0.2</a:t>
            </a:r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FE8042CC-E054-412B-BC28-95BCD217176A}"/>
              </a:ext>
            </a:extLst>
          </p:cNvPr>
          <p:cNvCxnSpPr>
            <a:stCxn id="17" idx="0"/>
            <a:endCxn id="5" idx="2"/>
          </p:cNvCxnSpPr>
          <p:nvPr/>
        </p:nvCxnSpPr>
        <p:spPr>
          <a:xfrm flipV="1">
            <a:off x="5408008" y="5767362"/>
            <a:ext cx="605840" cy="22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932E9B3B-78FF-48F2-B6EF-4DD19B5759D6}"/>
              </a:ext>
            </a:extLst>
          </p:cNvPr>
          <p:cNvCxnSpPr>
            <a:stCxn id="18" idx="0"/>
            <a:endCxn id="5" idx="2"/>
          </p:cNvCxnSpPr>
          <p:nvPr/>
        </p:nvCxnSpPr>
        <p:spPr>
          <a:xfrm flipH="1" flipV="1">
            <a:off x="6013848" y="5767362"/>
            <a:ext cx="487680" cy="22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FAACA834-BFDB-40AF-954B-E3DC9EBDCBF9}"/>
              </a:ext>
            </a:extLst>
          </p:cNvPr>
          <p:cNvCxnSpPr>
            <a:stCxn id="29" idx="0"/>
            <a:endCxn id="26" idx="2"/>
          </p:cNvCxnSpPr>
          <p:nvPr/>
        </p:nvCxnSpPr>
        <p:spPr>
          <a:xfrm flipV="1">
            <a:off x="8740932" y="5882426"/>
            <a:ext cx="518042" cy="127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BC798BB-EC49-4EE6-9C0C-1DDC673B78D3}"/>
              </a:ext>
            </a:extLst>
          </p:cNvPr>
          <p:cNvCxnSpPr>
            <a:stCxn id="30" idx="0"/>
            <a:endCxn id="26" idx="2"/>
          </p:cNvCxnSpPr>
          <p:nvPr/>
        </p:nvCxnSpPr>
        <p:spPr>
          <a:xfrm flipH="1" flipV="1">
            <a:off x="9258974" y="5882426"/>
            <a:ext cx="575478" cy="127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A4C93D3-1A65-4120-AC1C-A2E96064861D}"/>
              </a:ext>
            </a:extLst>
          </p:cNvPr>
          <p:cNvSpPr txBox="1"/>
          <p:nvPr/>
        </p:nvSpPr>
        <p:spPr>
          <a:xfrm>
            <a:off x="5079617" y="6446302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/>
              <a:t>20.0.0.1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4D956DD4-0EB7-41E0-8ED6-12B7437C6EC5}"/>
              </a:ext>
            </a:extLst>
          </p:cNvPr>
          <p:cNvSpPr txBox="1"/>
          <p:nvPr/>
        </p:nvSpPr>
        <p:spPr>
          <a:xfrm>
            <a:off x="6186200" y="6446302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/>
              <a:t>20.0.0.2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89AD15B-C291-493D-81AC-9EC3675AB97D}"/>
              </a:ext>
            </a:extLst>
          </p:cNvPr>
          <p:cNvSpPr txBox="1"/>
          <p:nvPr/>
        </p:nvSpPr>
        <p:spPr>
          <a:xfrm>
            <a:off x="8440208" y="6446302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/>
              <a:t>40.0.0.1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6A215542-8577-469A-8D33-DAC785BB138F}"/>
              </a:ext>
            </a:extLst>
          </p:cNvPr>
          <p:cNvSpPr txBox="1"/>
          <p:nvPr/>
        </p:nvSpPr>
        <p:spPr>
          <a:xfrm>
            <a:off x="9533728" y="6458904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/>
              <a:t>40.0.0.2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4503197-522C-45CC-ACC9-A53480DB1087}"/>
              </a:ext>
            </a:extLst>
          </p:cNvPr>
          <p:cNvSpPr txBox="1"/>
          <p:nvPr/>
        </p:nvSpPr>
        <p:spPr>
          <a:xfrm>
            <a:off x="3025789" y="2929116"/>
            <a:ext cx="292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S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B5601B46-B7E6-485D-93D1-17B268D001A6}"/>
              </a:ext>
            </a:extLst>
          </p:cNvPr>
          <p:cNvSpPr txBox="1"/>
          <p:nvPr/>
        </p:nvSpPr>
        <p:spPr>
          <a:xfrm>
            <a:off x="3032417" y="4486242"/>
            <a:ext cx="292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C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E565A115-A7DA-4DAD-A0CD-CB26BB0DC5B6}"/>
              </a:ext>
            </a:extLst>
          </p:cNvPr>
          <p:cNvSpPr txBox="1"/>
          <p:nvPr/>
        </p:nvSpPr>
        <p:spPr>
          <a:xfrm>
            <a:off x="9785775" y="5767362"/>
            <a:ext cx="292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C</a:t>
            </a: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92C89C3B-8AF7-4C25-8561-C382810CFD1F}"/>
              </a:ext>
            </a:extLst>
          </p:cNvPr>
          <p:cNvCxnSpPr/>
          <p:nvPr/>
        </p:nvCxnSpPr>
        <p:spPr>
          <a:xfrm>
            <a:off x="3752046" y="3429000"/>
            <a:ext cx="1628294" cy="58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3CCF1747-A95A-4469-8097-BF7AD605A770}"/>
              </a:ext>
            </a:extLst>
          </p:cNvPr>
          <p:cNvSpPr txBox="1"/>
          <p:nvPr/>
        </p:nvSpPr>
        <p:spPr>
          <a:xfrm rot="1414283">
            <a:off x="4083003" y="3370831"/>
            <a:ext cx="105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reporte</a:t>
            </a: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5E5F24C4-DCC4-48FF-A4CC-FD37C2D432F3}"/>
              </a:ext>
            </a:extLst>
          </p:cNvPr>
          <p:cNvCxnSpPr>
            <a:cxnSpLocks/>
          </p:cNvCxnSpPr>
          <p:nvPr/>
        </p:nvCxnSpPr>
        <p:spPr>
          <a:xfrm flipH="1" flipV="1">
            <a:off x="9627964" y="5029324"/>
            <a:ext cx="639961" cy="685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310ACC18-DBF7-4A19-8AD5-C42AA94697E6}"/>
              </a:ext>
            </a:extLst>
          </p:cNvPr>
          <p:cNvSpPr txBox="1"/>
          <p:nvPr/>
        </p:nvSpPr>
        <p:spPr>
          <a:xfrm rot="2784166">
            <a:off x="9655242" y="5128053"/>
            <a:ext cx="105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reporte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A11754C8-4020-4434-8AE6-54367F30DE6A}"/>
              </a:ext>
            </a:extLst>
          </p:cNvPr>
          <p:cNvSpPr txBox="1"/>
          <p:nvPr/>
        </p:nvSpPr>
        <p:spPr>
          <a:xfrm flipH="1">
            <a:off x="8343816" y="4333836"/>
            <a:ext cx="6626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Fa0/0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561C28C2-C51B-461F-B07C-87E9B81E2B27}"/>
              </a:ext>
            </a:extLst>
          </p:cNvPr>
          <p:cNvSpPr txBox="1"/>
          <p:nvPr/>
        </p:nvSpPr>
        <p:spPr>
          <a:xfrm flipH="1">
            <a:off x="5074847" y="4346545"/>
            <a:ext cx="6626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Fa0/0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50EF7B11-DE1A-47D3-81B4-3BEB774A6453}"/>
              </a:ext>
            </a:extLst>
          </p:cNvPr>
          <p:cNvSpPr txBox="1"/>
          <p:nvPr/>
        </p:nvSpPr>
        <p:spPr>
          <a:xfrm flipH="1">
            <a:off x="6404302" y="4317064"/>
            <a:ext cx="6626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Fa0/1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93F24AB4-9184-4EFF-9BCA-E00C6E340325}"/>
              </a:ext>
            </a:extLst>
          </p:cNvPr>
          <p:cNvSpPr txBox="1"/>
          <p:nvPr/>
        </p:nvSpPr>
        <p:spPr>
          <a:xfrm flipH="1">
            <a:off x="5981385" y="4864075"/>
            <a:ext cx="6626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Fa0/2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A2F41C90-DC10-4E77-BF45-D430A1BC14F3}"/>
              </a:ext>
            </a:extLst>
          </p:cNvPr>
          <p:cNvSpPr txBox="1"/>
          <p:nvPr/>
        </p:nvSpPr>
        <p:spPr>
          <a:xfrm flipH="1">
            <a:off x="9178170" y="4787952"/>
            <a:ext cx="6626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Fa0/1</a:t>
            </a:r>
          </a:p>
        </p:txBody>
      </p:sp>
      <p:graphicFrame>
        <p:nvGraphicFramePr>
          <p:cNvPr id="8" name="Tabla 9">
            <a:extLst>
              <a:ext uri="{FF2B5EF4-FFF2-40B4-BE49-F238E27FC236}">
                <a16:creationId xmlns:a16="http://schemas.microsoft.com/office/drawing/2014/main" id="{BABAF77F-26FA-4A1E-A57C-6ECACD0D164F}"/>
              </a:ext>
            </a:extLst>
          </p:cNvPr>
          <p:cNvGraphicFramePr>
            <a:graphicFrameLocks noGrp="1"/>
          </p:cNvGraphicFramePr>
          <p:nvPr/>
        </p:nvGraphicFramePr>
        <p:xfrm>
          <a:off x="5602845" y="2931781"/>
          <a:ext cx="24065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292">
                  <a:extLst>
                    <a:ext uri="{9D8B030D-6E8A-4147-A177-3AD203B41FA5}">
                      <a16:colId xmlns:a16="http://schemas.microsoft.com/office/drawing/2014/main" val="3473552212"/>
                    </a:ext>
                  </a:extLst>
                </a:gridCol>
                <a:gridCol w="1203292">
                  <a:extLst>
                    <a:ext uri="{9D8B030D-6E8A-4147-A177-3AD203B41FA5}">
                      <a16:colId xmlns:a16="http://schemas.microsoft.com/office/drawing/2014/main" val="1395392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50" dirty="0"/>
                        <a:t>Interfaz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dirty="0"/>
                        <a:t>Grupo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31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50" dirty="0"/>
                        <a:t>Fa0/0, Fa0/1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dirty="0"/>
                        <a:t>225.0.0.1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14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85136"/>
                  </a:ext>
                </a:extLst>
              </a:tr>
            </a:tbl>
          </a:graphicData>
        </a:graphic>
      </p:graphicFrame>
      <p:pic>
        <p:nvPicPr>
          <p:cNvPr id="52" name="Picture 11" descr="C:\Users\ecoffey\AppData\Local\Temp\Rar$DRa0.175\30088_Device_terminal_default_64.png">
            <a:extLst>
              <a:ext uri="{FF2B5EF4-FFF2-40B4-BE49-F238E27FC236}">
                <a16:creationId xmlns:a16="http://schemas.microsoft.com/office/drawing/2014/main" id="{E7C321CF-94A8-4A77-80F3-C7C2F903A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474" y="5016015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7A620A57-F737-4AF5-BBD1-5ECE264CC042}"/>
              </a:ext>
            </a:extLst>
          </p:cNvPr>
          <p:cNvSpPr txBox="1"/>
          <p:nvPr/>
        </p:nvSpPr>
        <p:spPr>
          <a:xfrm>
            <a:off x="7146986" y="5472267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/>
              <a:t>30.0.0.1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718A658-5255-442D-9F16-0261EF7A4C32}"/>
              </a:ext>
            </a:extLst>
          </p:cNvPr>
          <p:cNvCxnSpPr>
            <a:stCxn id="52" idx="0"/>
            <a:endCxn id="6" idx="2"/>
          </p:cNvCxnSpPr>
          <p:nvPr/>
        </p:nvCxnSpPr>
        <p:spPr>
          <a:xfrm flipH="1" flipV="1">
            <a:off x="7456629" y="4774157"/>
            <a:ext cx="5685" cy="241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8B2FAC6C-9CF0-4C35-A968-6D303F47FF7F}"/>
              </a:ext>
            </a:extLst>
          </p:cNvPr>
          <p:cNvCxnSpPr>
            <a:cxnSpLocks/>
          </p:cNvCxnSpPr>
          <p:nvPr/>
        </p:nvCxnSpPr>
        <p:spPr>
          <a:xfrm>
            <a:off x="7748433" y="4800001"/>
            <a:ext cx="7500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EB1A8FF9-8F1E-457D-894A-3B4F6887B2CB}"/>
              </a:ext>
            </a:extLst>
          </p:cNvPr>
          <p:cNvCxnSpPr>
            <a:cxnSpLocks/>
          </p:cNvCxnSpPr>
          <p:nvPr/>
        </p:nvCxnSpPr>
        <p:spPr>
          <a:xfrm flipH="1">
            <a:off x="6533209" y="4777685"/>
            <a:ext cx="747334" cy="13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16810BBF-C535-4CE1-A1FF-BA73B6E0E2F3}"/>
              </a:ext>
            </a:extLst>
          </p:cNvPr>
          <p:cNvSpPr txBox="1"/>
          <p:nvPr/>
        </p:nvSpPr>
        <p:spPr>
          <a:xfrm>
            <a:off x="7433517" y="4780076"/>
            <a:ext cx="292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C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71B43BF6-4FFC-4D81-A529-36E1C2F8FBC0}"/>
              </a:ext>
            </a:extLst>
          </p:cNvPr>
          <p:cNvSpPr txBox="1"/>
          <p:nvPr/>
        </p:nvSpPr>
        <p:spPr>
          <a:xfrm>
            <a:off x="7808575" y="4588734"/>
            <a:ext cx="791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reporte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08A8FD4C-D643-4BFA-BC14-D204D5ADD8BC}"/>
              </a:ext>
            </a:extLst>
          </p:cNvPr>
          <p:cNvSpPr txBox="1"/>
          <p:nvPr/>
        </p:nvSpPr>
        <p:spPr>
          <a:xfrm>
            <a:off x="6582748" y="4582108"/>
            <a:ext cx="791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reporte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70CF3FDA-2A93-49C0-8CD4-273C52CB45A4}"/>
              </a:ext>
            </a:extLst>
          </p:cNvPr>
          <p:cNvSpPr txBox="1"/>
          <p:nvPr/>
        </p:nvSpPr>
        <p:spPr>
          <a:xfrm>
            <a:off x="2409754" y="3838353"/>
            <a:ext cx="11256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/>
              <a:t>01:00:5e:00:00:01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8D2F73E5-C778-4A6E-B054-E8CEDB2CB354}"/>
              </a:ext>
            </a:extLst>
          </p:cNvPr>
          <p:cNvSpPr txBox="1"/>
          <p:nvPr/>
        </p:nvSpPr>
        <p:spPr>
          <a:xfrm>
            <a:off x="2459710" y="5395824"/>
            <a:ext cx="11256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/>
              <a:t>01:00:5e:00:00:01</a:t>
            </a:r>
          </a:p>
        </p:txBody>
      </p:sp>
      <p:pic>
        <p:nvPicPr>
          <p:cNvPr id="70" name="Picture 11" descr="C:\Users\ecoffey\AppData\Local\Temp\Rar$DRa0.175\30088_Device_terminal_default_64.png">
            <a:extLst>
              <a:ext uri="{FF2B5EF4-FFF2-40B4-BE49-F238E27FC236}">
                <a16:creationId xmlns:a16="http://schemas.microsoft.com/office/drawing/2014/main" id="{B247CF1D-092A-451F-B759-5C61CDD34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554" y="581013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>
            <a:extLst>
              <a:ext uri="{FF2B5EF4-FFF2-40B4-BE49-F238E27FC236}">
                <a16:creationId xmlns:a16="http://schemas.microsoft.com/office/drawing/2014/main" id="{F9DCCA1C-864C-4B6B-86B4-FC83A273885A}"/>
              </a:ext>
            </a:extLst>
          </p:cNvPr>
          <p:cNvSpPr txBox="1"/>
          <p:nvPr/>
        </p:nvSpPr>
        <p:spPr>
          <a:xfrm>
            <a:off x="2890425" y="6254908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/>
              <a:t>10.0.0.3</a:t>
            </a:r>
          </a:p>
        </p:txBody>
      </p: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FA2E16EE-594C-4B4C-90D1-EABA8A51B3B2}"/>
              </a:ext>
            </a:extLst>
          </p:cNvPr>
          <p:cNvCxnSpPr>
            <a:cxnSpLocks/>
          </p:cNvCxnSpPr>
          <p:nvPr/>
        </p:nvCxnSpPr>
        <p:spPr>
          <a:xfrm flipV="1">
            <a:off x="3362853" y="4560902"/>
            <a:ext cx="721165" cy="144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>
            <a:extLst>
              <a:ext uri="{FF2B5EF4-FFF2-40B4-BE49-F238E27FC236}">
                <a16:creationId xmlns:a16="http://schemas.microsoft.com/office/drawing/2014/main" id="{042332FA-A9DD-4620-BA22-003B6CE1FD61}"/>
              </a:ext>
            </a:extLst>
          </p:cNvPr>
          <p:cNvSpPr txBox="1"/>
          <p:nvPr/>
        </p:nvSpPr>
        <p:spPr>
          <a:xfrm>
            <a:off x="6745368" y="5580599"/>
            <a:ext cx="11256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/>
              <a:t>01:00:5e:00:00:01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4D8EF282-E8D8-44FC-99C1-2721164E7E79}"/>
              </a:ext>
            </a:extLst>
          </p:cNvPr>
          <p:cNvSpPr txBox="1"/>
          <p:nvPr/>
        </p:nvSpPr>
        <p:spPr>
          <a:xfrm>
            <a:off x="9177922" y="6625114"/>
            <a:ext cx="11256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/>
              <a:t>01:00:5e:00:00:01</a:t>
            </a:r>
          </a:p>
        </p:txBody>
      </p:sp>
    </p:spTree>
    <p:extLst>
      <p:ext uri="{BB962C8B-B14F-4D97-AF65-F5344CB8AC3E}">
        <p14:creationId xmlns:p14="http://schemas.microsoft.com/office/powerpoint/2010/main" val="3278805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0DD50-ED8C-43EF-8450-CAAC01B82A3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/>
          <a:lstStyle/>
          <a:p>
            <a:r>
              <a:rPr lang="es-MX" dirty="0"/>
              <a:t>Formato de mensaje IGMP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0202E3-E9C3-4B3F-A8F5-8ABCFCA81F0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76600" y="2133600"/>
            <a:ext cx="8915400" cy="3778250"/>
          </a:xfrm>
        </p:spPr>
        <p:txBody>
          <a:bodyPr/>
          <a:lstStyle/>
          <a:p>
            <a:r>
              <a:rPr lang="es-MX" dirty="0"/>
              <a:t>IGMPv1</a:t>
            </a:r>
          </a:p>
        </p:txBody>
      </p:sp>
      <p:pic>
        <p:nvPicPr>
          <p:cNvPr id="7170" name="Picture 2" descr="Internet Group Management Protocol (IGMP) – TutorZine">
            <a:extLst>
              <a:ext uri="{FF2B5EF4-FFF2-40B4-BE49-F238E27FC236}">
                <a16:creationId xmlns:a16="http://schemas.microsoft.com/office/drawing/2014/main" id="{C02EB234-52EB-46A4-A156-76CAEF923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985" y="2512218"/>
            <a:ext cx="7236895" cy="183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7087DD0-C83B-49DF-B37F-54CD9D8271C0}"/>
              </a:ext>
            </a:extLst>
          </p:cNvPr>
          <p:cNvSpPr txBox="1"/>
          <p:nvPr/>
        </p:nvSpPr>
        <p:spPr>
          <a:xfrm flipH="1">
            <a:off x="6857339" y="4884396"/>
            <a:ext cx="84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Tipo=</a:t>
            </a:r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4A381E56-4D9D-412A-9056-967B0854FBC7}"/>
              </a:ext>
            </a:extLst>
          </p:cNvPr>
          <p:cNvSpPr/>
          <p:nvPr/>
        </p:nvSpPr>
        <p:spPr>
          <a:xfrm>
            <a:off x="7699515" y="4774105"/>
            <a:ext cx="212035" cy="5556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D23673D-22C5-4C25-8BE8-F4759104ECF6}"/>
              </a:ext>
            </a:extLst>
          </p:cNvPr>
          <p:cNvSpPr txBox="1"/>
          <p:nvPr/>
        </p:nvSpPr>
        <p:spPr>
          <a:xfrm flipH="1">
            <a:off x="7845290" y="4746827"/>
            <a:ext cx="25914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1 enviado por el enrutador</a:t>
            </a:r>
          </a:p>
          <a:p>
            <a:r>
              <a:rPr lang="es-MX" sz="1400" dirty="0"/>
              <a:t>2 enviado por el host</a:t>
            </a:r>
          </a:p>
          <a:p>
            <a:endParaRPr lang="es-MX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F75BCA8-BFB3-43D4-96E3-2EE73926E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52" y="4417647"/>
            <a:ext cx="3725725" cy="246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7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0DD50-ED8C-43EF-8450-CAAC01B82A3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/>
          <a:lstStyle/>
          <a:p>
            <a:r>
              <a:rPr lang="es-MX" dirty="0"/>
              <a:t>Formato de mensaje IGMP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0202E3-E9C3-4B3F-A8F5-8ABCFCA81F0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76600" y="2133600"/>
            <a:ext cx="8915400" cy="3778250"/>
          </a:xfrm>
        </p:spPr>
        <p:txBody>
          <a:bodyPr/>
          <a:lstStyle/>
          <a:p>
            <a:r>
              <a:rPr lang="es-MX" dirty="0"/>
              <a:t>IGMPv2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D3BEFEA-C023-4FEE-B254-CE8982CAE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712" y="2443342"/>
            <a:ext cx="4267290" cy="133352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FAE4B9C-A8BA-4778-8527-F7C8389B8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40" y="3911876"/>
            <a:ext cx="3725725" cy="2466508"/>
          </a:xfrm>
          <a:prstGeom prst="rect">
            <a:avLst/>
          </a:prstGeom>
        </p:spPr>
      </p:pic>
      <p:sp>
        <p:nvSpPr>
          <p:cNvPr id="6" name="CustomShape 10">
            <a:extLst>
              <a:ext uri="{FF2B5EF4-FFF2-40B4-BE49-F238E27FC236}">
                <a16:creationId xmlns:a16="http://schemas.microsoft.com/office/drawing/2014/main" id="{A44AFA7A-83E2-4F73-926A-044408546C69}"/>
              </a:ext>
            </a:extLst>
          </p:cNvPr>
          <p:cNvSpPr/>
          <p:nvPr/>
        </p:nvSpPr>
        <p:spPr>
          <a:xfrm>
            <a:off x="5504400" y="4596480"/>
            <a:ext cx="10285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Tiempo</a:t>
            </a:r>
            <a:endParaRPr lang="es-MX" sz="1800" b="0" strike="noStrike" spc="-1" dirty="0">
              <a:latin typeface="Arial"/>
            </a:endParaRPr>
          </a:p>
        </p:txBody>
      </p:sp>
      <p:sp>
        <p:nvSpPr>
          <p:cNvPr id="7" name="CustomShape 11">
            <a:extLst>
              <a:ext uri="{FF2B5EF4-FFF2-40B4-BE49-F238E27FC236}">
                <a16:creationId xmlns:a16="http://schemas.microsoft.com/office/drawing/2014/main" id="{F1CBB281-013B-493C-83ED-9028FCF6681F}"/>
              </a:ext>
            </a:extLst>
          </p:cNvPr>
          <p:cNvSpPr/>
          <p:nvPr/>
        </p:nvSpPr>
        <p:spPr>
          <a:xfrm>
            <a:off x="6565680" y="4456080"/>
            <a:ext cx="135000" cy="570960"/>
          </a:xfrm>
          <a:prstGeom prst="lef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2">
            <a:extLst>
              <a:ext uri="{FF2B5EF4-FFF2-40B4-BE49-F238E27FC236}">
                <a16:creationId xmlns:a16="http://schemas.microsoft.com/office/drawing/2014/main" id="{E41668FD-546A-4A51-BC4F-6153EB2C0182}"/>
              </a:ext>
            </a:extLst>
          </p:cNvPr>
          <p:cNvSpPr/>
          <p:nvPr/>
        </p:nvSpPr>
        <p:spPr>
          <a:xfrm>
            <a:off x="6702480" y="4596480"/>
            <a:ext cx="4649040" cy="67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Solo para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el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tipo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(0x11)</a:t>
            </a:r>
            <a:r>
              <a:rPr lang="en-US" sz="1800" b="0" strike="noStrike" spc="-1" baseline="-25000" dirty="0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milisegundos</a:t>
            </a:r>
            <a:endParaRPr lang="es-MX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9741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0DD50-ED8C-43EF-8450-CAAC01B82A3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/>
          <a:lstStyle/>
          <a:p>
            <a:r>
              <a:rPr lang="es-MX" dirty="0"/>
              <a:t>Formato de mensaje IGMP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0202E3-E9C3-4B3F-A8F5-8ABCFCA81F0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76600" y="1539875"/>
            <a:ext cx="8915400" cy="3778250"/>
          </a:xfrm>
        </p:spPr>
        <p:txBody>
          <a:bodyPr/>
          <a:lstStyle/>
          <a:p>
            <a:r>
              <a:rPr lang="es-MX" dirty="0"/>
              <a:t>IGMPv3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FAE4B9C-A8BA-4778-8527-F7C8389B8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0" y="3719747"/>
            <a:ext cx="3725725" cy="246650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3395BF5-E947-4360-B3A9-A6451A384C58}"/>
              </a:ext>
            </a:extLst>
          </p:cNvPr>
          <p:cNvSpPr txBox="1"/>
          <p:nvPr/>
        </p:nvSpPr>
        <p:spPr>
          <a:xfrm>
            <a:off x="12557004" y="3027249"/>
            <a:ext cx="53671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/>
              <a:t>S</a:t>
            </a:r>
            <a:r>
              <a:rPr lang="es-MX" sz="1400" dirty="0"/>
              <a:t> = suprimir las actualizaciones del temporizador </a:t>
            </a:r>
          </a:p>
          <a:p>
            <a:r>
              <a:rPr lang="es-MX" sz="1400" b="1" dirty="0"/>
              <a:t>QRV</a:t>
            </a:r>
            <a:r>
              <a:rPr lang="es-MX" sz="1400" dirty="0"/>
              <a:t>= robustez del interrogador (3 bits) usado para prevenir pérdida de paquetes (valor default=2)</a:t>
            </a:r>
          </a:p>
          <a:p>
            <a:r>
              <a:rPr lang="es-MX" sz="1400" b="1" dirty="0"/>
              <a:t>CCIQ</a:t>
            </a:r>
            <a:r>
              <a:rPr lang="es-MX" sz="1400" dirty="0"/>
              <a:t>= código de intervalo de consulta (</a:t>
            </a:r>
            <a:r>
              <a:rPr lang="es-MX" sz="1400" dirty="0" err="1"/>
              <a:t>seg</a:t>
            </a:r>
            <a:r>
              <a:rPr lang="es-MX" sz="1400" dirty="0"/>
              <a:t>)</a:t>
            </a:r>
          </a:p>
          <a:p>
            <a:r>
              <a:rPr lang="es-MX" sz="1400" b="1" dirty="0"/>
              <a:t>Fuentes</a:t>
            </a:r>
            <a:r>
              <a:rPr lang="es-MX" sz="1400" dirty="0"/>
              <a:t>= orígenes de donde puede venir el mensaje (fuentes de difusión seleccionables)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3ECDB2-C96A-44E0-A154-C859138E4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865" y="1625913"/>
            <a:ext cx="5620251" cy="509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3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609480" y="273600"/>
            <a:ext cx="109710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MX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Sockets de Datagrama en Java</a:t>
            </a:r>
            <a:endParaRPr lang="es-MX" sz="4400" b="0" strike="noStrike" spc="-1" dirty="0">
              <a:latin typeface="Arial"/>
            </a:endParaRPr>
          </a:p>
        </p:txBody>
      </p:sp>
      <p:sp>
        <p:nvSpPr>
          <p:cNvPr id="482" name="CustomShape 2"/>
          <p:cNvSpPr/>
          <p:nvPr/>
        </p:nvSpPr>
        <p:spPr>
          <a:xfrm>
            <a:off x="609480" y="2202480"/>
            <a:ext cx="10971000" cy="289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Clases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que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implementan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el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socket de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datagrama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</a:p>
          <a:p>
            <a:pPr marL="1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571680" indent="-570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java.net.DatagramPacket</a:t>
            </a:r>
            <a:endParaRPr lang="es-MX" sz="2800" b="0" strike="noStrike" spc="-1" dirty="0">
              <a:latin typeface="Arial"/>
            </a:endParaRPr>
          </a:p>
          <a:p>
            <a:pPr marL="571680" indent="-570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java.net.DatagramSocket</a:t>
            </a:r>
            <a:endParaRPr lang="es-MX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7448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0DD50-ED8C-43EF-8450-CAAC01B82A3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47261" y="3983"/>
            <a:ext cx="8912225" cy="1281112"/>
          </a:xfrm>
        </p:spPr>
        <p:txBody>
          <a:bodyPr/>
          <a:lstStyle/>
          <a:p>
            <a:r>
              <a:rPr lang="es-MX" dirty="0"/>
              <a:t>Formato de mensaje IGMP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0202E3-E9C3-4B3F-A8F5-8ABCFCA81F0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38300" y="1242793"/>
            <a:ext cx="8915400" cy="3778250"/>
          </a:xfrm>
        </p:spPr>
        <p:txBody>
          <a:bodyPr/>
          <a:lstStyle/>
          <a:p>
            <a:r>
              <a:rPr lang="es-MX" dirty="0"/>
              <a:t>IGMPv3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C070E1D-279D-4178-A825-99AB85B16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179" y="1540188"/>
            <a:ext cx="5602832" cy="371972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FEC8096-5C58-4C03-918F-FC6C1FD03961}"/>
              </a:ext>
            </a:extLst>
          </p:cNvPr>
          <p:cNvSpPr txBox="1"/>
          <p:nvPr/>
        </p:nvSpPr>
        <p:spPr>
          <a:xfrm>
            <a:off x="1940583" y="5959605"/>
            <a:ext cx="1346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Tipo Registro=</a:t>
            </a:r>
          </a:p>
        </p:txBody>
      </p:sp>
      <p:sp>
        <p:nvSpPr>
          <p:cNvPr id="9" name="Abrir llave 8">
            <a:extLst>
              <a:ext uri="{FF2B5EF4-FFF2-40B4-BE49-F238E27FC236}">
                <a16:creationId xmlns:a16="http://schemas.microsoft.com/office/drawing/2014/main" id="{7D5753C3-E796-41DC-BC91-E7481C93ED95}"/>
              </a:ext>
            </a:extLst>
          </p:cNvPr>
          <p:cNvSpPr/>
          <p:nvPr/>
        </p:nvSpPr>
        <p:spPr>
          <a:xfrm>
            <a:off x="3207224" y="5368989"/>
            <a:ext cx="423080" cy="14890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F9C046E-942D-4B89-ACD2-A644165908FF}"/>
              </a:ext>
            </a:extLst>
          </p:cNvPr>
          <p:cNvSpPr txBox="1"/>
          <p:nvPr/>
        </p:nvSpPr>
        <p:spPr>
          <a:xfrm>
            <a:off x="3449004" y="5402891"/>
            <a:ext cx="85379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Como respuesta a una consulta recibida en una interfaz</a:t>
            </a:r>
          </a:p>
          <a:p>
            <a:r>
              <a:rPr lang="es-MX" sz="1200" dirty="0"/>
              <a:t>1:estado actual interfaz=MODE_IS_INCLUDE para la </a:t>
            </a:r>
            <a:r>
              <a:rPr lang="es-MX" sz="1200" dirty="0" err="1"/>
              <a:t>dir</a:t>
            </a:r>
            <a:r>
              <a:rPr lang="es-MX" sz="1200" dirty="0"/>
              <a:t> </a:t>
            </a:r>
            <a:r>
              <a:rPr lang="es-MX" sz="1200" dirty="0" err="1"/>
              <a:t>multicast</a:t>
            </a:r>
            <a:r>
              <a:rPr lang="es-MX" sz="1200" dirty="0"/>
              <a:t> especificada y los campos de dirección origen</a:t>
            </a:r>
          </a:p>
          <a:p>
            <a:r>
              <a:rPr lang="es-MX" sz="1200" dirty="0"/>
              <a:t>2:estado actual interfaz=MODE_IS_EXCLUDE para la </a:t>
            </a:r>
            <a:r>
              <a:rPr lang="es-MX" sz="1200" dirty="0" err="1"/>
              <a:t>dir</a:t>
            </a:r>
            <a:r>
              <a:rPr lang="es-MX" sz="1200" dirty="0"/>
              <a:t> </a:t>
            </a:r>
            <a:r>
              <a:rPr lang="es-MX" sz="1200" dirty="0" err="1"/>
              <a:t>multicast</a:t>
            </a:r>
            <a:r>
              <a:rPr lang="es-MX" sz="1200" dirty="0"/>
              <a:t> especificada y los campos de dirección origen</a:t>
            </a:r>
          </a:p>
          <a:p>
            <a:r>
              <a:rPr lang="es-MX" sz="1200" b="1" dirty="0"/>
              <a:t>Cuando hay una invocación de cambio de modo en la interfaz de red</a:t>
            </a:r>
          </a:p>
          <a:p>
            <a:r>
              <a:rPr lang="es-MX" sz="1200" dirty="0"/>
              <a:t>3:Change_TO_INCLUDE_MODE la interfaz cambia a modo INCLUDE para la </a:t>
            </a:r>
            <a:r>
              <a:rPr lang="es-MX" sz="1200" dirty="0" err="1"/>
              <a:t>dir</a:t>
            </a:r>
            <a:r>
              <a:rPr lang="es-MX" sz="1200" dirty="0"/>
              <a:t> </a:t>
            </a:r>
            <a:r>
              <a:rPr lang="es-MX" sz="1200" dirty="0" err="1"/>
              <a:t>multicast</a:t>
            </a:r>
            <a:r>
              <a:rPr lang="es-MX" sz="1200" dirty="0"/>
              <a:t> y las direcciones origen</a:t>
            </a:r>
          </a:p>
          <a:p>
            <a:r>
              <a:rPr lang="es-MX" sz="1200" dirty="0"/>
              <a:t>4: </a:t>
            </a:r>
            <a:r>
              <a:rPr lang="es-MX" sz="1200" dirty="0" err="1"/>
              <a:t>Change_TO_EXCLUDE_MODE</a:t>
            </a:r>
            <a:r>
              <a:rPr lang="es-MX" sz="1200" dirty="0"/>
              <a:t> la interfaz cambia a modo EXCLUDE para la </a:t>
            </a:r>
            <a:r>
              <a:rPr lang="es-MX" sz="1200" dirty="0" err="1"/>
              <a:t>dir</a:t>
            </a:r>
            <a:r>
              <a:rPr lang="es-MX" sz="1200" dirty="0"/>
              <a:t> </a:t>
            </a:r>
            <a:r>
              <a:rPr lang="es-MX" sz="1200" dirty="0" err="1"/>
              <a:t>multicast</a:t>
            </a:r>
            <a:r>
              <a:rPr lang="es-MX" sz="1200" dirty="0"/>
              <a:t> y las direcciones origen</a:t>
            </a:r>
          </a:p>
        </p:txBody>
      </p:sp>
    </p:spTree>
    <p:extLst>
      <p:ext uri="{BB962C8B-B14F-4D97-AF65-F5344CB8AC3E}">
        <p14:creationId xmlns:p14="http://schemas.microsoft.com/office/powerpoint/2010/main" val="3253474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CustomShape 1"/>
          <p:cNvSpPr/>
          <p:nvPr/>
        </p:nvSpPr>
        <p:spPr>
          <a:xfrm>
            <a:off x="609480" y="273600"/>
            <a:ext cx="109710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MX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Clase java.net.MulticastSocket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520" name="CustomShape 2"/>
          <p:cNvSpPr/>
          <p:nvPr/>
        </p:nvSpPr>
        <p:spPr>
          <a:xfrm>
            <a:off x="865080" y="2183040"/>
            <a:ext cx="10971000" cy="349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Constructores:</a:t>
            </a:r>
            <a:endParaRPr lang="es-MX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MulticastSocket()</a:t>
            </a:r>
            <a:endParaRPr lang="es-MX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MulticastSocket(int port)</a:t>
            </a:r>
            <a:endParaRPr lang="es-MX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MulticastSocket(SocketAddress bindaddr)</a:t>
            </a:r>
            <a:endParaRPr lang="es-MX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CustomShape 1"/>
          <p:cNvSpPr/>
          <p:nvPr/>
        </p:nvSpPr>
        <p:spPr>
          <a:xfrm>
            <a:off x="609480" y="273600"/>
            <a:ext cx="109710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MX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Clase java.net.MulticastSocket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522" name="CustomShape 2"/>
          <p:cNvSpPr/>
          <p:nvPr/>
        </p:nvSpPr>
        <p:spPr>
          <a:xfrm>
            <a:off x="852480" y="1418760"/>
            <a:ext cx="10971000" cy="51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Métodos:</a:t>
            </a:r>
            <a:endParaRPr lang="es-MX" sz="2400" b="0" strike="noStrike" spc="-1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InetAddress	getInterface()</a:t>
            </a:r>
            <a:endParaRPr lang="es-MX" sz="2400" b="0" strike="noStrike" spc="-1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boolean		getLoopbackMode()</a:t>
            </a:r>
            <a:endParaRPr lang="es-MX" sz="2400" b="0" strike="noStrike" spc="-1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NetworkInterface	getNetworkInterface()</a:t>
            </a:r>
            <a:endParaRPr lang="es-MX" sz="2400" b="0" strike="noStrike" spc="-1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int			getTimeToLive()</a:t>
            </a:r>
            <a:endParaRPr lang="es-MX" sz="2400" b="0" strike="noStrike" spc="-1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void			joinGroup(InetAddress mcastaddr)</a:t>
            </a:r>
            <a:endParaRPr lang="es-MX" sz="2400" b="0" strike="noStrike" spc="-1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void			leaveGroup(InetAddress mcastaddr)</a:t>
            </a:r>
            <a:endParaRPr lang="es-MX" sz="2400" b="0" strike="noStrike" spc="-1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void			setInterface(InetAddress inf)</a:t>
            </a:r>
            <a:endParaRPr lang="es-MX" sz="2400" b="0" strike="noStrike" spc="-1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void			setLoopbackMode(boolean disable)</a:t>
            </a:r>
            <a:endParaRPr lang="es-MX" sz="2400" b="0" strike="noStrike" spc="-1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void			setNetworkInterface(NetworkInterface netIf)</a:t>
            </a:r>
            <a:endParaRPr lang="es-MX" sz="2400" b="0" strike="noStrike" spc="-1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void			setTimeToLive(int ttl)</a:t>
            </a:r>
            <a:endParaRPr lang="es-MX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MX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Ejemplo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: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envío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de </a:t>
            </a:r>
            <a:r>
              <a:rPr lang="en-US" sz="4400" spc="-1" dirty="0" err="1">
                <a:solidFill>
                  <a:srgbClr val="000000"/>
                </a:solidFill>
                <a:latin typeface="Calibri Light"/>
                <a:ea typeface="DejaVu Sans"/>
              </a:rPr>
              <a:t>anuncios</a:t>
            </a:r>
            <a:r>
              <a:rPr lang="en-US" sz="4400" spc="-1" dirty="0">
                <a:solidFill>
                  <a:srgbClr val="000000"/>
                </a:solidFill>
                <a:latin typeface="Calibri Light"/>
                <a:ea typeface="DejaVu Sans"/>
              </a:rPr>
              <a:t> multicast</a:t>
            </a:r>
            <a:endParaRPr lang="es-MX" sz="4400" b="0" strike="noStrike" spc="-1" dirty="0">
              <a:latin typeface="Arial"/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Revisar los programas SHMM.java y CHMM.java desde los recursos</a:t>
            </a:r>
            <a:endParaRPr lang="es-MX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6839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CustomShape 1"/>
          <p:cNvSpPr/>
          <p:nvPr/>
        </p:nvSpPr>
        <p:spPr>
          <a:xfrm>
            <a:off x="851040" y="20779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Sockets de datagrama bloqueantes en C</a:t>
            </a:r>
            <a:endParaRPr lang="es-MX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CustomShape 1"/>
          <p:cNvSpPr/>
          <p:nvPr/>
        </p:nvSpPr>
        <p:spPr>
          <a:xfrm>
            <a:off x="1919520" y="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Función socket() //&lt;sys/socket.h&gt;</a:t>
            </a:r>
            <a:endParaRPr lang="es-MX" sz="3000" b="0" strike="noStrike" spc="-1">
              <a:latin typeface="Arial"/>
            </a:endParaRPr>
          </a:p>
        </p:txBody>
      </p:sp>
      <p:sp>
        <p:nvSpPr>
          <p:cNvPr id="623" name="CustomShape 2"/>
          <p:cNvSpPr/>
          <p:nvPr/>
        </p:nvSpPr>
        <p:spPr>
          <a:xfrm>
            <a:off x="2135520" y="1263960"/>
            <a:ext cx="8227440" cy="67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 socket(int dominio, int tipo, int protocolo) </a:t>
            </a:r>
            <a:endParaRPr lang="es-MX" sz="2800" b="0" strike="noStrike" spc="-1">
              <a:latin typeface="Arial"/>
            </a:endParaRPr>
          </a:p>
        </p:txBody>
      </p:sp>
      <p:sp>
        <p:nvSpPr>
          <p:cNvPr id="624" name="CustomShape 3"/>
          <p:cNvSpPr/>
          <p:nvPr/>
        </p:nvSpPr>
        <p:spPr>
          <a:xfrm>
            <a:off x="1919520" y="1940400"/>
            <a:ext cx="8134560" cy="47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int sd; 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struct addrinfo i, *r, *p; 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memset(&amp;i, 0, sizeof (i)); //indicio 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i.ai_family = AF_INET6; /* Permite IPv4 or IPv6 */ 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i.ai_socktype = SOCK_DGRAM; 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i.ai_flags = AI_PASSIVE; // utilizado para hacer el bind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i.ai_protocol = 0; /* Any protocol */ 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i.ai_canonname = NULL; 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i.ai_addr = NULL; 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i.ai_next = NULL; 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if ((rv = getaddrinfo(NULL, pto, &amp;i, &amp;r)) != 0) {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   fprintf(stderr, "getaddrinfo: %s\n", gai_strerror(rv));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   return 1; 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}//if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for(p = r; p != NULL; p = p-&gt;ai_next) { 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   if </a:t>
            </a:r>
            <a:r>
              <a:rPr lang="en-US" sz="1400" b="1" strike="noStrike" spc="-1">
                <a:solidFill>
                  <a:srgbClr val="000000"/>
                </a:solidFill>
                <a:latin typeface="Arial Unicode MS"/>
                <a:ea typeface="DejaVu Sans"/>
              </a:rPr>
              <a:t>((sd = socket(p-&gt;ai_family, p-&gt;ai_socktype,p-&gt;ai_protocol)</a:t>
            </a: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)</a:t>
            </a:r>
            <a:r>
              <a:rPr lang="en-US" sz="1400" b="1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</a:t>
            </a: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== -1) { 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        perror("server: socket");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        continue;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    }//if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  break;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}//for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s-MX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Función bind()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626" name="CustomShape 2"/>
          <p:cNvSpPr/>
          <p:nvPr/>
        </p:nvSpPr>
        <p:spPr>
          <a:xfrm>
            <a:off x="1981080" y="1448640"/>
            <a:ext cx="8227440" cy="355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8497B0"/>
                </a:solidFill>
                <a:latin typeface="MoolBoran"/>
                <a:ea typeface="DejaVu Sans"/>
              </a:rPr>
              <a:t>#include &lt;sys/socket.h&gt;</a:t>
            </a:r>
            <a:endParaRPr lang="es-MX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8497B0"/>
                </a:solidFill>
                <a:latin typeface="MoolBoran"/>
                <a:ea typeface="DejaVu Sans"/>
              </a:rPr>
              <a:t>#include &lt;netinet/in.h&gt; </a:t>
            </a:r>
            <a:endParaRPr lang="es-MX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int bind(int sd, const struct sockaddr *addr, socklen_t addrlen);</a:t>
            </a:r>
            <a:endParaRPr lang="es-MX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28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Valor devuelto:</a:t>
            </a:r>
            <a:endParaRPr lang="es-MX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2800" b="0" strike="noStrike" spc="-1">
              <a:latin typeface="Arial"/>
            </a:endParaRPr>
          </a:p>
        </p:txBody>
      </p:sp>
      <p:sp>
        <p:nvSpPr>
          <p:cNvPr id="627" name="CustomShape 3"/>
          <p:cNvSpPr/>
          <p:nvPr/>
        </p:nvSpPr>
        <p:spPr>
          <a:xfrm>
            <a:off x="5015880" y="3645000"/>
            <a:ext cx="153360" cy="912240"/>
          </a:xfrm>
          <a:prstGeom prst="lef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8" name="CustomShape 4"/>
          <p:cNvSpPr/>
          <p:nvPr/>
        </p:nvSpPr>
        <p:spPr>
          <a:xfrm>
            <a:off x="4986720" y="3778920"/>
            <a:ext cx="122652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0 = éxito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-1= error</a:t>
            </a:r>
            <a:endParaRPr lang="es-MX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CustomShape 1"/>
          <p:cNvSpPr/>
          <p:nvPr/>
        </p:nvSpPr>
        <p:spPr>
          <a:xfrm>
            <a:off x="1775520" y="116640"/>
            <a:ext cx="8227440" cy="5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Ejemplo  bind()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630" name="CustomShape 2"/>
          <p:cNvSpPr/>
          <p:nvPr/>
        </p:nvSpPr>
        <p:spPr>
          <a:xfrm>
            <a:off x="2279520" y="678240"/>
            <a:ext cx="8871840" cy="617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int sd; 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struct addrinfo i, *r, *p; 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memset(&amp;i, 0, sizeof (i)); //indicio 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i.ai_family = AF_INET6; /* Permite IPv4 or IPv6 */ 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i.ai_socktype = SOCK_DGRAM; 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i.ai_flags = AI_PASSIVE; // utilizado para hacer el bind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i.ai_protocol = 0; /* Any protocol */ 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i.ai_canonname = NULL; 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i.ai_addr = NULL; 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i.ai_next = NULL; 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if ((rv = getaddrinfo(NULL, pto, &amp;i, &amp;r)) != 0) {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   fprintf(stderr, "getaddrinfo: %s\n", gai_strerror(rv));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   return 1; 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}//if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for(p = r; p != NULL; p = p-&gt;ai_next) { 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   if ((sd = socket(p-&gt;ai_family, p-&gt;ai_socktype,p-&gt;ai_protocol)) == -1) { 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        perror("server: socket");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        continue;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    }//if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    if (bind(sd, p-&gt;ai_addr, p-&gt;ai_addrlen) == -1) {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        close(sd); 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        perror("server: bind"); 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        continue; 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     }//if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  break;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}//for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s-MX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CustomShape 1"/>
          <p:cNvSpPr/>
          <p:nvPr/>
        </p:nvSpPr>
        <p:spPr>
          <a:xfrm>
            <a:off x="1119600" y="109080"/>
            <a:ext cx="8227440" cy="48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Función sendto()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632" name="CustomShape 2"/>
          <p:cNvSpPr/>
          <p:nvPr/>
        </p:nvSpPr>
        <p:spPr>
          <a:xfrm>
            <a:off x="115920" y="813600"/>
            <a:ext cx="11898360" cy="103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497B0"/>
                </a:solidFill>
                <a:latin typeface="MoolBoran"/>
                <a:ea typeface="DejaVu Sans"/>
              </a:rPr>
              <a:t>#include &lt;sys/socket.h&gt;</a:t>
            </a:r>
            <a:endParaRPr lang="es-MX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ssize_t sendto(int sd, const void *buf, size_t tam, int bandera,const struct sockaddr *dst, socklen_t tam)</a:t>
            </a:r>
            <a:endParaRPr lang="es-MX" sz="2000" b="0" strike="noStrike" spc="-1">
              <a:latin typeface="Arial"/>
            </a:endParaRPr>
          </a:p>
        </p:txBody>
      </p:sp>
      <p:sp>
        <p:nvSpPr>
          <p:cNvPr id="633" name="CustomShape 3"/>
          <p:cNvSpPr/>
          <p:nvPr/>
        </p:nvSpPr>
        <p:spPr>
          <a:xfrm>
            <a:off x="115920" y="2266560"/>
            <a:ext cx="1679040" cy="31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Valor devuelto: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800" b="0" strike="noStrike" spc="-1">
              <a:latin typeface="Arial"/>
            </a:endParaRPr>
          </a:p>
        </p:txBody>
      </p:sp>
      <p:sp>
        <p:nvSpPr>
          <p:cNvPr id="634" name="CustomShape 4"/>
          <p:cNvSpPr/>
          <p:nvPr/>
        </p:nvSpPr>
        <p:spPr>
          <a:xfrm>
            <a:off x="1684800" y="2122920"/>
            <a:ext cx="148320" cy="601920"/>
          </a:xfrm>
          <a:prstGeom prst="lef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5" name="CustomShape 5"/>
          <p:cNvSpPr/>
          <p:nvPr/>
        </p:nvSpPr>
        <p:spPr>
          <a:xfrm>
            <a:off x="1796760" y="2064960"/>
            <a:ext cx="215820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&gt;0 = #bytes enviados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-1 = error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0 = socket cerrado</a:t>
            </a:r>
            <a:endParaRPr lang="es-MX" sz="1400" b="0" strike="noStrike" spc="-1">
              <a:latin typeface="Arial"/>
            </a:endParaRPr>
          </a:p>
        </p:txBody>
      </p:sp>
      <p:sp>
        <p:nvSpPr>
          <p:cNvPr id="636" name="CustomShape 6"/>
          <p:cNvSpPr/>
          <p:nvPr/>
        </p:nvSpPr>
        <p:spPr>
          <a:xfrm>
            <a:off x="6612840" y="1613160"/>
            <a:ext cx="429840" cy="383760"/>
          </a:xfrm>
          <a:prstGeom prst="bentConnector3">
            <a:avLst>
              <a:gd name="adj1" fmla="val 1159"/>
            </a:avLst>
          </a:pr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7" name="CustomShape 7"/>
          <p:cNvSpPr/>
          <p:nvPr/>
        </p:nvSpPr>
        <p:spPr>
          <a:xfrm>
            <a:off x="7112880" y="1807920"/>
            <a:ext cx="75600" cy="512280"/>
          </a:xfrm>
          <a:prstGeom prst="lef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8" name="CustomShape 8"/>
          <p:cNvSpPr/>
          <p:nvPr/>
        </p:nvSpPr>
        <p:spPr>
          <a:xfrm>
            <a:off x="7112880" y="1789560"/>
            <a:ext cx="2158200" cy="52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0 = prioridad default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MSG_OOB= alta prioridad</a:t>
            </a:r>
            <a:endParaRPr lang="es-MX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CustomShape 1"/>
          <p:cNvSpPr/>
          <p:nvPr/>
        </p:nvSpPr>
        <p:spPr>
          <a:xfrm>
            <a:off x="456120" y="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Ej. sendto()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640" name="CustomShape 2"/>
          <p:cNvSpPr/>
          <p:nvPr/>
        </p:nvSpPr>
        <p:spPr>
          <a:xfrm>
            <a:off x="115920" y="1132920"/>
            <a:ext cx="12192480" cy="572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444444"/>
                </a:solidFill>
                <a:latin typeface="Courier New"/>
                <a:ea typeface="DejaVu Sans"/>
              </a:rPr>
              <a:t>char *msj =“un mensaje”;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int v1=htonl(5);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558ED5"/>
                </a:solidFill>
                <a:latin typeface="Courier New"/>
                <a:ea typeface="DejaVu Sans"/>
              </a:rPr>
              <a:t>float v2 = 3.0f;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558ED5"/>
                </a:solidFill>
                <a:latin typeface="Courier New"/>
                <a:ea typeface="DejaVu Sans"/>
              </a:rPr>
              <a:t>char b[7];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558ED5"/>
                </a:solidFill>
                <a:latin typeface="Courier New"/>
                <a:ea typeface="DejaVu Sans"/>
              </a:rPr>
              <a:t>sprintf(b,”%f”,v2);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C00000"/>
                </a:solidFill>
                <a:latin typeface="Courier New"/>
                <a:ea typeface="DejaVu Sans"/>
              </a:rPr>
              <a:t>struct datos *d = (struct datos*)malloc(sizeof(struct datos));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C00000"/>
                </a:solidFill>
                <a:latin typeface="Courier New"/>
                <a:ea typeface="DejaVu Sans"/>
              </a:rPr>
              <a:t> d-&gt;v3=htons(30);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C00000"/>
                </a:solidFill>
                <a:latin typeface="Courier New"/>
                <a:ea typeface="DejaVu Sans"/>
              </a:rPr>
              <a:t> d-&gt;v4=“cadena”;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if(sendto(cd, (const char*)msj, strlen(msj)+1, 0, (struct sockaddr *)rp-&gt;ai_addr, rp-&gt;ai_addrlen)==-1)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if(sendto(cd, &amp;v1, sizeof(v1), 0, (struct sockaddr *)rp-&gt;ai_addr, rp-&gt;ai_addrlen)==-1)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558ED5"/>
                </a:solidFill>
                <a:latin typeface="Courier New"/>
                <a:ea typeface="DejaVu Sans"/>
              </a:rPr>
              <a:t>if(sendto(cd, b, strlen(b)+1, 0, (struct sockaddr *)rp-&gt;ai_addr, rp-&gt;ai_addrlen)==-1)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C00000"/>
                </a:solidFill>
                <a:latin typeface="Courier New"/>
                <a:ea typeface="DejaVu Sans"/>
              </a:rPr>
              <a:t>if(sendto(cd, (const char*)d, sizeof(d), 0, (struct sockaddr *)rp-&gt;ai_addr, rp-&gt;ai_addrlen)==-1)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CustomShape 1"/>
          <p:cNvSpPr/>
          <p:nvPr/>
        </p:nvSpPr>
        <p:spPr>
          <a:xfrm>
            <a:off x="609480" y="273600"/>
            <a:ext cx="109710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MX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java.net.DatagramPacket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484" name="CustomShape 2"/>
          <p:cNvSpPr/>
          <p:nvPr/>
        </p:nvSpPr>
        <p:spPr>
          <a:xfrm>
            <a:off x="609480" y="1243080"/>
            <a:ext cx="10971000" cy="529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Constructores:</a:t>
            </a:r>
            <a:endParaRPr lang="es-MX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DatagramPacket(byte[ ] buf, int length)</a:t>
            </a:r>
            <a:endParaRPr lang="es-MX" sz="24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DatagramPacket(byte[ ] buf, int length, InetAddress address, int port)</a:t>
            </a:r>
            <a:endParaRPr lang="es-MX" sz="24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DatagramPacket(byte[ ] buf, int length, SocketAddress address)</a:t>
            </a:r>
            <a:endParaRPr lang="es-MX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MX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CustomShape 1"/>
          <p:cNvSpPr/>
          <p:nvPr/>
        </p:nvSpPr>
        <p:spPr>
          <a:xfrm>
            <a:off x="1981080" y="274680"/>
            <a:ext cx="8227440" cy="48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Función recvfrom()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642" name="CustomShape 2"/>
          <p:cNvSpPr/>
          <p:nvPr/>
        </p:nvSpPr>
        <p:spPr>
          <a:xfrm>
            <a:off x="125640" y="2713320"/>
            <a:ext cx="1755000" cy="9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Valor devuelto: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800" b="0" strike="noStrike" spc="-1">
              <a:latin typeface="Arial"/>
            </a:endParaRPr>
          </a:p>
        </p:txBody>
      </p:sp>
      <p:sp>
        <p:nvSpPr>
          <p:cNvPr id="643" name="CustomShape 3"/>
          <p:cNvSpPr/>
          <p:nvPr/>
        </p:nvSpPr>
        <p:spPr>
          <a:xfrm>
            <a:off x="1733040" y="2471040"/>
            <a:ext cx="153360" cy="912240"/>
          </a:xfrm>
          <a:prstGeom prst="lef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4" name="CustomShape 4"/>
          <p:cNvSpPr/>
          <p:nvPr/>
        </p:nvSpPr>
        <p:spPr>
          <a:xfrm>
            <a:off x="1810800" y="2462040"/>
            <a:ext cx="2158200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&gt;0 = #bytes leidos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-1 = error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0 = socket cerrado</a:t>
            </a:r>
            <a:endParaRPr lang="es-MX" sz="1800" b="0" strike="noStrike" spc="-1">
              <a:latin typeface="Arial"/>
            </a:endParaRPr>
          </a:p>
        </p:txBody>
      </p:sp>
      <p:sp>
        <p:nvSpPr>
          <p:cNvPr id="645" name="CustomShape 5"/>
          <p:cNvSpPr/>
          <p:nvPr/>
        </p:nvSpPr>
        <p:spPr>
          <a:xfrm>
            <a:off x="1087200" y="3923280"/>
            <a:ext cx="5006880" cy="270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444444"/>
                </a:solidFill>
                <a:latin typeface="Courier New"/>
                <a:ea typeface="DejaVu Sans"/>
              </a:rPr>
              <a:t>char buf[100];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int n = </a:t>
            </a:r>
            <a:r>
              <a:rPr lang="en-US" sz="1400" b="1" strike="noStrike" spc="-1">
                <a:solidFill>
                  <a:srgbClr val="444444"/>
                </a:solidFill>
                <a:latin typeface="Courier New"/>
                <a:ea typeface="DejaVu Sans"/>
              </a:rPr>
              <a:t>recv(cd,buf, sizeof(buf),0);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if(n&lt;0)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   perror(“Error en la función recv\n”);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else if(n==0){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   perror(“Socket cerrado\n”);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   exit(1);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}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444444"/>
                </a:solidFill>
                <a:latin typeface="Courier New"/>
                <a:ea typeface="DejaVu Sans"/>
              </a:rPr>
              <a:t>int v;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n = recv(cd,&amp;v,sizeof(v), MSG_OOB);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…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400" b="0" strike="noStrike" spc="-1">
              <a:latin typeface="Arial"/>
            </a:endParaRPr>
          </a:p>
        </p:txBody>
      </p:sp>
      <p:sp>
        <p:nvSpPr>
          <p:cNvPr id="646" name="CustomShape 6"/>
          <p:cNvSpPr/>
          <p:nvPr/>
        </p:nvSpPr>
        <p:spPr>
          <a:xfrm>
            <a:off x="7356600" y="1724400"/>
            <a:ext cx="429840" cy="383760"/>
          </a:xfrm>
          <a:prstGeom prst="bentConnector3">
            <a:avLst>
              <a:gd name="adj1" fmla="val 1159"/>
            </a:avLst>
          </a:pr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7" name="CustomShape 7"/>
          <p:cNvSpPr/>
          <p:nvPr/>
        </p:nvSpPr>
        <p:spPr>
          <a:xfrm>
            <a:off x="7788600" y="1858320"/>
            <a:ext cx="75600" cy="512280"/>
          </a:xfrm>
          <a:prstGeom prst="lef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8"/>
          <p:cNvSpPr/>
          <p:nvPr/>
        </p:nvSpPr>
        <p:spPr>
          <a:xfrm>
            <a:off x="7788240" y="1815120"/>
            <a:ext cx="2158200" cy="5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0 = prioridad default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MSG_OOB= alta prioridad</a:t>
            </a:r>
            <a:endParaRPr lang="es-MX" sz="1400" b="0" strike="noStrike" spc="-1">
              <a:latin typeface="Arial"/>
            </a:endParaRPr>
          </a:p>
        </p:txBody>
      </p:sp>
      <p:sp>
        <p:nvSpPr>
          <p:cNvPr id="649" name="CustomShape 9"/>
          <p:cNvSpPr/>
          <p:nvPr/>
        </p:nvSpPr>
        <p:spPr>
          <a:xfrm>
            <a:off x="290880" y="792720"/>
            <a:ext cx="12190320" cy="103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497B0"/>
                </a:solidFill>
                <a:latin typeface="MoolBoran"/>
                <a:ea typeface="DejaVu Sans"/>
              </a:rPr>
              <a:t>#include &lt;sys/socket.h&gt;</a:t>
            </a:r>
            <a:endParaRPr lang="es-MX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ssize_t recvfrom(int sd, const void *buf, size_t tam, int bandera,const struct sockaddr *dst, socklen_t *tam)</a:t>
            </a:r>
            <a:endParaRPr lang="es-MX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CustomShape 1"/>
          <p:cNvSpPr/>
          <p:nvPr/>
        </p:nvSpPr>
        <p:spPr>
          <a:xfrm>
            <a:off x="251280" y="0"/>
            <a:ext cx="10513440" cy="77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Ej. recvfrom()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651" name="CustomShape 2"/>
          <p:cNvSpPr/>
          <p:nvPr/>
        </p:nvSpPr>
        <p:spPr>
          <a:xfrm>
            <a:off x="251280" y="777960"/>
            <a:ext cx="12192480" cy="607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444444"/>
                </a:solidFill>
                <a:latin typeface="Courier New"/>
                <a:ea typeface="DejaVu Sans"/>
              </a:rPr>
              <a:t>char *m =(char *)malloc(sizeof(char)*20);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444444"/>
                </a:solidFill>
                <a:latin typeface="Courier New"/>
                <a:ea typeface="DejaVu Sans"/>
              </a:rPr>
              <a:t>memset(m,0,sizeof(m));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int v1;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558ED5"/>
                </a:solidFill>
                <a:latin typeface="Courier New"/>
                <a:ea typeface="DejaVu Sans"/>
              </a:rPr>
              <a:t>float v2;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558ED5"/>
                </a:solidFill>
                <a:latin typeface="Courier New"/>
                <a:ea typeface="DejaVu Sans"/>
              </a:rPr>
              <a:t>char b[7];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558ED5"/>
                </a:solidFill>
                <a:latin typeface="Courier New"/>
                <a:ea typeface="DejaVu Sans"/>
              </a:rPr>
              <a:t>memset(b,0,sizeof(b));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C00000"/>
                </a:solidFill>
                <a:latin typeface="Courier New"/>
                <a:ea typeface="DejaVu Sans"/>
              </a:rPr>
              <a:t>struct datos *d;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C00000"/>
                </a:solidFill>
                <a:latin typeface="Courier New"/>
                <a:ea typeface="DejaVu Sans"/>
              </a:rPr>
              <a:t>Char bb[20];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444444"/>
                </a:solidFill>
                <a:latin typeface="Courier New"/>
                <a:ea typeface="DejaVu Sans"/>
              </a:rPr>
              <a:t>struct sockaddr_storage rp;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444444"/>
                </a:solidFill>
                <a:latin typeface="Courier New"/>
                <a:ea typeface="DejaVu Sans"/>
              </a:rPr>
              <a:t>memset(&amp;rp,0,sizeof(rp));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444444"/>
                </a:solidFill>
                <a:latin typeface="Courier New"/>
                <a:ea typeface="DejaVu Sans"/>
              </a:rPr>
              <a:t>socklen_t ctam = sizeof(rp);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if(recvfrom(cd, m, sizeof(m), 0, (struct sockaddr *)&amp;rp, &amp;ctam)==-1)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if(recvfrom(cd, &amp;v1, sizeof(v1), 0, (struct sockaddr *)&amp;rp, &amp;ctam)==-1)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int vv = ntohl(v1);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558ED5"/>
                </a:solidFill>
                <a:latin typeface="Courier New"/>
                <a:ea typeface="DejaVu Sans"/>
              </a:rPr>
              <a:t>if(recvfrom(cd, b, sizeof(b), 0, (struct sockaddr *)&amp;rp, &amp;ctam)==-1)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558ED5"/>
                </a:solidFill>
                <a:latin typeface="Courier New"/>
                <a:ea typeface="DejaVu Sans"/>
              </a:rPr>
              <a:t>v2 = atof(b);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C00000"/>
                </a:solidFill>
                <a:latin typeface="Courier New"/>
                <a:ea typeface="DejaVu Sans"/>
              </a:rPr>
              <a:t>if(recvfrom(cd, (const char*)bb, sizeof(bb), 0, (struct sockaddr *)&amp;rp,&amp;ctam)==-1)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d = (struct datos *)bb;</a:t>
            </a:r>
            <a:endParaRPr lang="es-MX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Ejemplo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: eco</a:t>
            </a:r>
            <a:endParaRPr lang="es-MX" sz="4400" b="0" strike="noStrike" spc="-1" dirty="0">
              <a:latin typeface="Arial"/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Revisar los programas 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cliente.c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y 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servidor.c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desde los recursos</a:t>
            </a:r>
            <a:endParaRPr lang="es-MX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65753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Ejemplo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: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envío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de </a:t>
            </a:r>
            <a:r>
              <a:rPr lang="en-US" sz="4400" spc="-1" dirty="0" err="1">
                <a:solidFill>
                  <a:srgbClr val="000000"/>
                </a:solidFill>
                <a:latin typeface="Calibri Light"/>
                <a:ea typeface="DejaVu Sans"/>
              </a:rPr>
              <a:t>estructura</a:t>
            </a:r>
            <a:endParaRPr lang="es-MX" sz="4400" b="0" strike="noStrike" spc="-1" dirty="0">
              <a:latin typeface="Arial"/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Revisar los programas cliente2.c y servidor2.c desde los recursos</a:t>
            </a:r>
            <a:endParaRPr lang="es-MX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30374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Ejercicio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65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Crear un programa que permita al usuario jugar el juego “Ahorcado” en red implementando el servidor en lenguaje C y el cliente en lenguaje JAVA.</a:t>
            </a:r>
            <a:endParaRPr lang="es-MX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Difusión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(broadcast)</a:t>
            </a:r>
            <a:endParaRPr lang="es-MX" sz="4400" b="0" strike="noStrike" spc="-1" dirty="0">
              <a:latin typeface="Arial"/>
            </a:endParaRPr>
          </a:p>
        </p:txBody>
      </p:sp>
      <p:sp>
        <p:nvSpPr>
          <p:cNvPr id="653" name="CustomShape 2"/>
          <p:cNvSpPr/>
          <p:nvPr/>
        </p:nvSpPr>
        <p:spPr>
          <a:xfrm>
            <a:off x="838080" y="1433674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Para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poder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enviar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recibir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datagramas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usando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direccionamiento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diffusion, es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necesario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habilitar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la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opción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socket SO_BROADCAST</a:t>
            </a:r>
          </a:p>
          <a:p>
            <a:pPr marL="1080">
              <a:lnSpc>
                <a:spcPct val="90000"/>
              </a:lnSpc>
              <a:buClr>
                <a:srgbClr val="000000"/>
              </a:buClr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Ej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s-MX" sz="2800" b="0" strike="noStrike" spc="-1" dirty="0">
              <a:latin typeface="Arial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45D2E8E-841D-4A02-9BCD-E251A13AD9A0}"/>
              </a:ext>
            </a:extLst>
          </p:cNvPr>
          <p:cNvSpPr txBox="1"/>
          <p:nvPr/>
        </p:nvSpPr>
        <p:spPr>
          <a:xfrm>
            <a:off x="1467292" y="2362818"/>
            <a:ext cx="988422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/>
              <a:t> </a:t>
            </a:r>
            <a:r>
              <a:rPr lang="es-MX" sz="1400" b="1" dirty="0" err="1"/>
              <a:t>int</a:t>
            </a:r>
            <a:r>
              <a:rPr lang="es-MX" sz="1400" b="1" dirty="0"/>
              <a:t> </a:t>
            </a:r>
            <a:r>
              <a:rPr lang="es-MX" sz="1400" b="1" dirty="0" err="1"/>
              <a:t>bc</a:t>
            </a:r>
            <a:r>
              <a:rPr lang="es-MX" sz="1400" b="1" dirty="0"/>
              <a:t>=1;</a:t>
            </a:r>
          </a:p>
          <a:p>
            <a:r>
              <a:rPr lang="es-MX" sz="1400" b="1" dirty="0"/>
              <a:t> </a:t>
            </a:r>
            <a:r>
              <a:rPr lang="es-MX" sz="1400" b="1" dirty="0" err="1"/>
              <a:t>int</a:t>
            </a:r>
            <a:r>
              <a:rPr lang="es-MX" sz="1400" b="1" dirty="0"/>
              <a:t> p = </a:t>
            </a:r>
            <a:r>
              <a:rPr lang="es-MX" sz="1400" b="1" dirty="0" err="1"/>
              <a:t>setsockopt</a:t>
            </a:r>
            <a:r>
              <a:rPr lang="es-MX" sz="1400" b="1" dirty="0"/>
              <a:t>(cd, SOL_SOCKET, SO_BROADCAST, &amp;</a:t>
            </a:r>
            <a:r>
              <a:rPr lang="es-MX" sz="1400" b="1" dirty="0" err="1"/>
              <a:t>bc</a:t>
            </a:r>
            <a:r>
              <a:rPr lang="es-MX" sz="1400" b="1" dirty="0"/>
              <a:t>, </a:t>
            </a:r>
            <a:r>
              <a:rPr lang="es-MX" sz="1400" b="1" dirty="0" err="1"/>
              <a:t>sizeof</a:t>
            </a:r>
            <a:r>
              <a:rPr lang="es-MX" sz="1400" b="1" dirty="0"/>
              <a:t>(</a:t>
            </a:r>
            <a:r>
              <a:rPr lang="es-MX" sz="1400" b="1" dirty="0" err="1"/>
              <a:t>bc</a:t>
            </a:r>
            <a:r>
              <a:rPr lang="es-MX" sz="1400" b="1" dirty="0"/>
              <a:t>));</a:t>
            </a:r>
          </a:p>
          <a:p>
            <a:r>
              <a:rPr lang="es-MX" sz="1400" dirty="0" err="1"/>
              <a:t>char</a:t>
            </a:r>
            <a:r>
              <a:rPr lang="es-MX" sz="1400" dirty="0"/>
              <a:t>[16] BC =“255.255.255.255”;</a:t>
            </a:r>
          </a:p>
          <a:p>
            <a:r>
              <a:rPr lang="es-MX" sz="1400" dirty="0" err="1"/>
              <a:t>struct</a:t>
            </a:r>
            <a:r>
              <a:rPr lang="es-MX" sz="1400" dirty="0"/>
              <a:t> </a:t>
            </a:r>
            <a:r>
              <a:rPr lang="es-MX" sz="1400" dirty="0" err="1"/>
              <a:t>addrinfo</a:t>
            </a:r>
            <a:r>
              <a:rPr lang="es-MX" sz="1400" dirty="0"/>
              <a:t> </a:t>
            </a:r>
            <a:r>
              <a:rPr lang="es-MX" sz="1400" dirty="0" err="1"/>
              <a:t>dst</a:t>
            </a:r>
            <a:r>
              <a:rPr lang="es-MX" sz="1400" dirty="0"/>
              <a:t>;</a:t>
            </a:r>
          </a:p>
          <a:p>
            <a:r>
              <a:rPr lang="es-MX" sz="1400" dirty="0"/>
              <a:t>   </a:t>
            </a:r>
            <a:r>
              <a:rPr lang="es-MX" sz="1400" dirty="0" err="1"/>
              <a:t>memset</a:t>
            </a:r>
            <a:r>
              <a:rPr lang="es-MX" sz="1400" dirty="0"/>
              <a:t>(&amp;dst,0,sizeof(</a:t>
            </a:r>
            <a:r>
              <a:rPr lang="es-MX" sz="1400" dirty="0" err="1"/>
              <a:t>dst</a:t>
            </a:r>
            <a:r>
              <a:rPr lang="es-MX" sz="1400" dirty="0"/>
              <a:t>));</a:t>
            </a:r>
          </a:p>
          <a:p>
            <a:r>
              <a:rPr lang="es-MX" sz="1400" dirty="0"/>
              <a:t>   </a:t>
            </a:r>
            <a:r>
              <a:rPr lang="es-MX" sz="1400" dirty="0" err="1"/>
              <a:t>dst.ai_family</a:t>
            </a:r>
            <a:r>
              <a:rPr lang="es-MX" sz="1400" dirty="0"/>
              <a:t>   = </a:t>
            </a:r>
            <a:r>
              <a:rPr lang="es-MX" sz="1400" dirty="0" err="1"/>
              <a:t>result</a:t>
            </a:r>
            <a:r>
              <a:rPr lang="es-MX" sz="1400" dirty="0"/>
              <a:t>-&gt;</a:t>
            </a:r>
            <a:r>
              <a:rPr lang="es-MX" sz="1400" dirty="0" err="1"/>
              <a:t>ai_family</a:t>
            </a:r>
            <a:r>
              <a:rPr lang="es-MX" sz="1400" dirty="0"/>
              <a:t>;</a:t>
            </a:r>
          </a:p>
          <a:p>
            <a:r>
              <a:rPr lang="es-MX" sz="1400" dirty="0"/>
              <a:t>   </a:t>
            </a:r>
            <a:r>
              <a:rPr lang="es-MX" sz="1400" dirty="0" err="1"/>
              <a:t>dst.ai_socktype</a:t>
            </a:r>
            <a:r>
              <a:rPr lang="es-MX" sz="1400" dirty="0"/>
              <a:t> = SOCK_DGRAM;</a:t>
            </a:r>
          </a:p>
          <a:p>
            <a:r>
              <a:rPr lang="es-MX" sz="1400" dirty="0"/>
              <a:t>   </a:t>
            </a:r>
            <a:r>
              <a:rPr lang="es-MX" sz="1400" dirty="0" err="1"/>
              <a:t>struct</a:t>
            </a:r>
            <a:r>
              <a:rPr lang="es-MX" sz="1400" dirty="0"/>
              <a:t> </a:t>
            </a:r>
            <a:r>
              <a:rPr lang="es-MX" sz="1400" dirty="0" err="1"/>
              <a:t>addrinfo</a:t>
            </a:r>
            <a:r>
              <a:rPr lang="es-MX" sz="1400" dirty="0"/>
              <a:t> *result1;</a:t>
            </a:r>
          </a:p>
          <a:p>
            <a:r>
              <a:rPr lang="es-MX" sz="1400" dirty="0"/>
              <a:t>   </a:t>
            </a:r>
            <a:r>
              <a:rPr lang="es-MX" sz="1400" dirty="0" err="1"/>
              <a:t>if</a:t>
            </a:r>
            <a:r>
              <a:rPr lang="es-MX" sz="1400" dirty="0"/>
              <a:t> ( </a:t>
            </a:r>
            <a:r>
              <a:rPr lang="es-MX" sz="1400" dirty="0" err="1"/>
              <a:t>getaddrinfo</a:t>
            </a:r>
            <a:r>
              <a:rPr lang="es-MX" sz="1400" dirty="0"/>
              <a:t>(BC, "9930", &amp;</a:t>
            </a:r>
            <a:r>
              <a:rPr lang="es-MX" sz="1400" dirty="0" err="1"/>
              <a:t>dst</a:t>
            </a:r>
            <a:r>
              <a:rPr lang="es-MX" sz="1400" dirty="0"/>
              <a:t>, &amp;result1) != 0 )</a:t>
            </a:r>
          </a:p>
          <a:p>
            <a:r>
              <a:rPr lang="es-MX" sz="1400" dirty="0"/>
              <a:t>   //</a:t>
            </a:r>
            <a:r>
              <a:rPr lang="es-MX" sz="1400" dirty="0" err="1"/>
              <a:t>if</a:t>
            </a:r>
            <a:r>
              <a:rPr lang="es-MX" sz="1400" dirty="0"/>
              <a:t> ( </a:t>
            </a:r>
            <a:r>
              <a:rPr lang="es-MX" sz="1400" dirty="0" err="1"/>
              <a:t>getaddrinfo</a:t>
            </a:r>
            <a:r>
              <a:rPr lang="es-MX" sz="1400" dirty="0"/>
              <a:t>(SRV_IP, "9930", &amp;</a:t>
            </a:r>
            <a:r>
              <a:rPr lang="es-MX" sz="1400" dirty="0" err="1"/>
              <a:t>dst</a:t>
            </a:r>
            <a:r>
              <a:rPr lang="es-MX" sz="1400" dirty="0"/>
              <a:t>, &amp;result1) != 0 )</a:t>
            </a:r>
          </a:p>
          <a:p>
            <a:r>
              <a:rPr lang="es-MX" sz="1400" dirty="0"/>
              <a:t>   //</a:t>
            </a:r>
            <a:r>
              <a:rPr lang="es-MX" sz="1400" dirty="0" err="1"/>
              <a:t>if</a:t>
            </a:r>
            <a:r>
              <a:rPr lang="es-MX" sz="1400" dirty="0"/>
              <a:t> ( </a:t>
            </a:r>
            <a:r>
              <a:rPr lang="es-MX" sz="1400" dirty="0" err="1"/>
              <a:t>getaddrinfo</a:t>
            </a:r>
            <a:r>
              <a:rPr lang="es-MX" sz="1400" dirty="0"/>
              <a:t>(SRV_IP6, "9930", &amp;</a:t>
            </a:r>
            <a:r>
              <a:rPr lang="es-MX" sz="1400" dirty="0" err="1"/>
              <a:t>dst</a:t>
            </a:r>
            <a:r>
              <a:rPr lang="es-MX" sz="1400" dirty="0"/>
              <a:t>, &amp;result1) != 0 )</a:t>
            </a:r>
          </a:p>
          <a:p>
            <a:r>
              <a:rPr lang="es-MX" sz="1400" dirty="0"/>
              <a:t>    {</a:t>
            </a:r>
          </a:p>
          <a:p>
            <a:r>
              <a:rPr lang="es-MX" sz="1400" dirty="0"/>
              <a:t>        </a:t>
            </a:r>
            <a:r>
              <a:rPr lang="es-MX" sz="1400" dirty="0" err="1"/>
              <a:t>perror</a:t>
            </a:r>
            <a:r>
              <a:rPr lang="es-MX" sz="1400" dirty="0"/>
              <a:t>("getaddrinfo3() </a:t>
            </a:r>
            <a:r>
              <a:rPr lang="es-MX" sz="1400" dirty="0" err="1"/>
              <a:t>failed</a:t>
            </a:r>
            <a:r>
              <a:rPr lang="es-MX" sz="1400" dirty="0"/>
              <a:t>");</a:t>
            </a:r>
          </a:p>
          <a:p>
            <a:r>
              <a:rPr lang="es-MX" sz="1400" dirty="0"/>
              <a:t>    }//</a:t>
            </a:r>
            <a:r>
              <a:rPr lang="es-MX" sz="1400" dirty="0" err="1"/>
              <a:t>if</a:t>
            </a:r>
            <a:endParaRPr lang="es-MX" sz="1400" dirty="0"/>
          </a:p>
          <a:p>
            <a:endParaRPr lang="es-MX" sz="1400" dirty="0"/>
          </a:p>
          <a:p>
            <a:r>
              <a:rPr lang="es-MX" sz="1400" dirty="0"/>
              <a:t>   </a:t>
            </a:r>
            <a:r>
              <a:rPr lang="es-MX" sz="1400" dirty="0" err="1"/>
              <a:t>if</a:t>
            </a:r>
            <a:r>
              <a:rPr lang="es-MX" sz="1400" dirty="0"/>
              <a:t> (</a:t>
            </a:r>
            <a:r>
              <a:rPr lang="es-MX" sz="1400" dirty="0" err="1"/>
              <a:t>sendto</a:t>
            </a:r>
            <a:r>
              <a:rPr lang="es-MX" sz="1400" dirty="0"/>
              <a:t>(cd, (</a:t>
            </a:r>
            <a:r>
              <a:rPr lang="es-MX" sz="1400" dirty="0" err="1"/>
              <a:t>const</a:t>
            </a:r>
            <a:r>
              <a:rPr lang="es-MX" sz="1400" dirty="0"/>
              <a:t> </a:t>
            </a:r>
            <a:r>
              <a:rPr lang="es-MX" sz="1400" dirty="0" err="1"/>
              <a:t>char</a:t>
            </a:r>
            <a:r>
              <a:rPr lang="es-MX" sz="1400" dirty="0"/>
              <a:t>*)o1, </a:t>
            </a:r>
            <a:r>
              <a:rPr lang="es-MX" sz="1400" dirty="0" err="1"/>
              <a:t>sizeof</a:t>
            </a:r>
            <a:r>
              <a:rPr lang="es-MX" sz="1400" dirty="0"/>
              <a:t>(</a:t>
            </a:r>
            <a:r>
              <a:rPr lang="es-MX" sz="1400" dirty="0" err="1"/>
              <a:t>struct</a:t>
            </a:r>
            <a:r>
              <a:rPr lang="es-MX" sz="1400" dirty="0"/>
              <a:t> dato), 0, (</a:t>
            </a:r>
            <a:r>
              <a:rPr lang="es-MX" sz="1400" dirty="0" err="1"/>
              <a:t>struct</a:t>
            </a:r>
            <a:r>
              <a:rPr lang="es-MX" sz="1400" dirty="0"/>
              <a:t> </a:t>
            </a:r>
            <a:r>
              <a:rPr lang="es-MX" sz="1400" dirty="0" err="1"/>
              <a:t>sockaddr</a:t>
            </a:r>
            <a:r>
              <a:rPr lang="es-MX" sz="1400" dirty="0"/>
              <a:t> *)result1-&gt;</a:t>
            </a:r>
            <a:r>
              <a:rPr lang="es-MX" sz="1400" dirty="0" err="1"/>
              <a:t>ai_addr</a:t>
            </a:r>
            <a:r>
              <a:rPr lang="es-MX" sz="1400" dirty="0"/>
              <a:t>, result1-&gt;</a:t>
            </a:r>
            <a:r>
              <a:rPr lang="es-MX" sz="1400" dirty="0" err="1"/>
              <a:t>ai_addrlen</a:t>
            </a:r>
            <a:r>
              <a:rPr lang="es-MX" sz="1400" dirty="0"/>
              <a:t>)==-1){</a:t>
            </a:r>
          </a:p>
        </p:txBody>
      </p:sp>
    </p:spTree>
    <p:extLst>
      <p:ext uri="{BB962C8B-B14F-4D97-AF65-F5344CB8AC3E}">
        <p14:creationId xmlns:p14="http://schemas.microsoft.com/office/powerpoint/2010/main" val="14519325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Ejemplo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: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envío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de </a:t>
            </a:r>
            <a:r>
              <a:rPr lang="en-US" sz="4400" spc="-1" dirty="0" err="1">
                <a:solidFill>
                  <a:srgbClr val="000000"/>
                </a:solidFill>
                <a:latin typeface="Calibri Light"/>
                <a:ea typeface="DejaVu Sans"/>
              </a:rPr>
              <a:t>datagrama</a:t>
            </a:r>
            <a:r>
              <a:rPr lang="en-US" sz="4400" spc="-1" dirty="0">
                <a:solidFill>
                  <a:srgbClr val="000000"/>
                </a:solidFill>
                <a:latin typeface="Calibri Light"/>
                <a:ea typeface="DejaVu Sans"/>
              </a:rPr>
              <a:t> broadcast</a:t>
            </a:r>
            <a:endParaRPr lang="es-MX" sz="4400" b="0" strike="noStrike" spc="-1" dirty="0">
              <a:latin typeface="Arial"/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Revisar los programas cliente3.c y servidor3.c desde los recursos</a:t>
            </a:r>
            <a:endParaRPr lang="es-MX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91705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CustomShape 1"/>
          <p:cNvSpPr/>
          <p:nvPr/>
        </p:nvSpPr>
        <p:spPr>
          <a:xfrm>
            <a:off x="851040" y="20779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Sockets de datagrama multicast bloqueantes en C</a:t>
            </a:r>
            <a:endParaRPr lang="es-MX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CustomShape 1"/>
          <p:cNvSpPr/>
          <p:nvPr/>
        </p:nvSpPr>
        <p:spPr>
          <a:xfrm>
            <a:off x="838080" y="3103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Internet Group Management Protocol (IGMP)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656" name="CustomShape 2"/>
          <p:cNvSpPr/>
          <p:nvPr/>
        </p:nvSpPr>
        <p:spPr>
          <a:xfrm>
            <a:off x="838080" y="1748880"/>
            <a:ext cx="2045520" cy="5032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Aplicación</a:t>
            </a:r>
            <a:endParaRPr lang="es-MX" sz="1800" b="0" strike="noStrike" spc="-1">
              <a:latin typeface="Arial"/>
            </a:endParaRPr>
          </a:p>
        </p:txBody>
      </p:sp>
      <p:sp>
        <p:nvSpPr>
          <p:cNvPr id="657" name="CustomShape 3"/>
          <p:cNvSpPr/>
          <p:nvPr/>
        </p:nvSpPr>
        <p:spPr>
          <a:xfrm>
            <a:off x="838080" y="2295000"/>
            <a:ext cx="2045520" cy="5032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Transporte</a:t>
            </a:r>
            <a:endParaRPr lang="es-MX" sz="1800" b="0" strike="noStrike" spc="-1">
              <a:latin typeface="Arial"/>
            </a:endParaRPr>
          </a:p>
        </p:txBody>
      </p:sp>
      <p:sp>
        <p:nvSpPr>
          <p:cNvPr id="658" name="CustomShape 4"/>
          <p:cNvSpPr/>
          <p:nvPr/>
        </p:nvSpPr>
        <p:spPr>
          <a:xfrm>
            <a:off x="838080" y="2840760"/>
            <a:ext cx="2045520" cy="5032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Internet</a:t>
            </a:r>
            <a:endParaRPr lang="es-MX" sz="1800" b="0" strike="noStrike" spc="-1">
              <a:latin typeface="Arial"/>
            </a:endParaRPr>
          </a:p>
        </p:txBody>
      </p:sp>
      <p:sp>
        <p:nvSpPr>
          <p:cNvPr id="659" name="CustomShape 5"/>
          <p:cNvSpPr/>
          <p:nvPr/>
        </p:nvSpPr>
        <p:spPr>
          <a:xfrm>
            <a:off x="838080" y="3386880"/>
            <a:ext cx="2045520" cy="5032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Enlace de Red</a:t>
            </a:r>
            <a:endParaRPr lang="es-MX" sz="1800" b="0" strike="noStrike" spc="-1">
              <a:latin typeface="Arial"/>
            </a:endParaRPr>
          </a:p>
        </p:txBody>
      </p:sp>
      <p:sp>
        <p:nvSpPr>
          <p:cNvPr id="660" name="CustomShape 6"/>
          <p:cNvSpPr/>
          <p:nvPr/>
        </p:nvSpPr>
        <p:spPr>
          <a:xfrm>
            <a:off x="2900520" y="2908800"/>
            <a:ext cx="279648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IP.protocolo=0x02 (IGMP)</a:t>
            </a:r>
            <a:endParaRPr lang="es-MX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Mensaje IGMP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662" name="CustomShape 2"/>
          <p:cNvSpPr/>
          <p:nvPr/>
        </p:nvSpPr>
        <p:spPr>
          <a:xfrm>
            <a:off x="292320" y="1937880"/>
            <a:ext cx="1848600" cy="4759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Tipo</a:t>
            </a:r>
            <a:endParaRPr lang="es-MX" sz="1800" b="0" strike="noStrike" spc="-1">
              <a:latin typeface="Arial"/>
            </a:endParaRPr>
          </a:p>
        </p:txBody>
      </p:sp>
      <p:sp>
        <p:nvSpPr>
          <p:cNvPr id="663" name="CustomShape 3"/>
          <p:cNvSpPr/>
          <p:nvPr/>
        </p:nvSpPr>
        <p:spPr>
          <a:xfrm>
            <a:off x="2175120" y="1937880"/>
            <a:ext cx="1848600" cy="4759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Tiempo</a:t>
            </a:r>
            <a:endParaRPr lang="es-MX" sz="1800" b="0" strike="noStrike" spc="-1">
              <a:latin typeface="Arial"/>
            </a:endParaRPr>
          </a:p>
        </p:txBody>
      </p:sp>
      <p:sp>
        <p:nvSpPr>
          <p:cNvPr id="664" name="CustomShape 4"/>
          <p:cNvSpPr/>
          <p:nvPr/>
        </p:nvSpPr>
        <p:spPr>
          <a:xfrm>
            <a:off x="4057920" y="1937880"/>
            <a:ext cx="1848600" cy="4759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Checksum</a:t>
            </a:r>
            <a:endParaRPr lang="es-MX" sz="1800" b="0" strike="noStrike" spc="-1">
              <a:latin typeface="Arial"/>
            </a:endParaRPr>
          </a:p>
        </p:txBody>
      </p:sp>
      <p:sp>
        <p:nvSpPr>
          <p:cNvPr id="665" name="CustomShape 5"/>
          <p:cNvSpPr/>
          <p:nvPr/>
        </p:nvSpPr>
        <p:spPr>
          <a:xfrm>
            <a:off x="5940720" y="1937880"/>
            <a:ext cx="1848600" cy="4759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Grupo</a:t>
            </a:r>
            <a:endParaRPr lang="es-MX" sz="1800" b="0" strike="noStrike" spc="-1">
              <a:latin typeface="Arial"/>
            </a:endParaRPr>
          </a:p>
        </p:txBody>
      </p:sp>
      <p:sp>
        <p:nvSpPr>
          <p:cNvPr id="666" name="CustomShape 6"/>
          <p:cNvSpPr/>
          <p:nvPr/>
        </p:nvSpPr>
        <p:spPr>
          <a:xfrm>
            <a:off x="857160" y="2478600"/>
            <a:ext cx="65437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 byte                     1 byte                   2 bytes                 4 bytes</a:t>
            </a:r>
            <a:endParaRPr lang="es-MX" sz="1800" b="0" strike="noStrike" spc="-1">
              <a:latin typeface="Arial"/>
            </a:endParaRPr>
          </a:p>
        </p:txBody>
      </p:sp>
      <p:sp>
        <p:nvSpPr>
          <p:cNvPr id="667" name="CustomShape 7"/>
          <p:cNvSpPr/>
          <p:nvPr/>
        </p:nvSpPr>
        <p:spPr>
          <a:xfrm>
            <a:off x="186480" y="4596480"/>
            <a:ext cx="77400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Tipo</a:t>
            </a:r>
            <a:endParaRPr lang="es-MX" sz="1800" b="0" strike="noStrike" spc="-1">
              <a:latin typeface="Arial"/>
            </a:endParaRPr>
          </a:p>
        </p:txBody>
      </p:sp>
      <p:sp>
        <p:nvSpPr>
          <p:cNvPr id="668" name="CustomShape 8"/>
          <p:cNvSpPr/>
          <p:nvPr/>
        </p:nvSpPr>
        <p:spPr>
          <a:xfrm>
            <a:off x="962280" y="4023720"/>
            <a:ext cx="140760" cy="1513080"/>
          </a:xfrm>
          <a:prstGeom prst="lef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9" name="CustomShape 9"/>
          <p:cNvSpPr/>
          <p:nvPr/>
        </p:nvSpPr>
        <p:spPr>
          <a:xfrm>
            <a:off x="1099080" y="4061160"/>
            <a:ext cx="4403520" cy="160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(0x11)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= (17)</a:t>
            </a:r>
            <a:r>
              <a:rPr lang="en-US" sz="1600" b="0" strike="noStrike" spc="-1" baseline="-25000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=&gt;Consulta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(0x12)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= (18)</a:t>
            </a:r>
            <a:r>
              <a:rPr lang="en-US" sz="1600" b="0" strike="noStrike" spc="-1" baseline="-25000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=&gt;Reporte (IGMPv1)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(0x16)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= (22)</a:t>
            </a:r>
            <a:r>
              <a:rPr lang="en-US" sz="1600" b="0" strike="noStrike" spc="-1" baseline="-25000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=&gt;Reporte (IGMPv2)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(0x22)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= (34)</a:t>
            </a:r>
            <a:r>
              <a:rPr lang="en-US" sz="1600" b="0" strike="noStrike" spc="-1" baseline="-25000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=&gt;Reporte (IGMPv3)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800" b="0" strike="noStrike" spc="-1">
              <a:latin typeface="Arial"/>
            </a:endParaRPr>
          </a:p>
        </p:txBody>
      </p:sp>
      <p:sp>
        <p:nvSpPr>
          <p:cNvPr id="670" name="CustomShape 10"/>
          <p:cNvSpPr/>
          <p:nvPr/>
        </p:nvSpPr>
        <p:spPr>
          <a:xfrm>
            <a:off x="5504400" y="4596480"/>
            <a:ext cx="10285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Tiempo</a:t>
            </a:r>
            <a:endParaRPr lang="es-MX" sz="1800" b="0" strike="noStrike" spc="-1">
              <a:latin typeface="Arial"/>
            </a:endParaRPr>
          </a:p>
        </p:txBody>
      </p:sp>
      <p:sp>
        <p:nvSpPr>
          <p:cNvPr id="671" name="CustomShape 11"/>
          <p:cNvSpPr/>
          <p:nvPr/>
        </p:nvSpPr>
        <p:spPr>
          <a:xfrm>
            <a:off x="6565680" y="4456080"/>
            <a:ext cx="135000" cy="570960"/>
          </a:xfrm>
          <a:prstGeom prst="lef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CustomShape 12"/>
          <p:cNvSpPr/>
          <p:nvPr/>
        </p:nvSpPr>
        <p:spPr>
          <a:xfrm>
            <a:off x="6702480" y="4596480"/>
            <a:ext cx="4649040" cy="67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Solo para el tipo (0x11)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en milisegundos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CustomShape 1"/>
          <p:cNvSpPr/>
          <p:nvPr/>
        </p:nvSpPr>
        <p:spPr>
          <a:xfrm>
            <a:off x="609480" y="273600"/>
            <a:ext cx="109710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MX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java.net.DatagramPacket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486" name="CustomShape 2"/>
          <p:cNvSpPr/>
          <p:nvPr/>
        </p:nvSpPr>
        <p:spPr>
          <a:xfrm>
            <a:off x="609480" y="1690280"/>
            <a:ext cx="10971000" cy="529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Métodos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es-MX" sz="2800" b="0" strike="noStrike" spc="-1" dirty="0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InetAddress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getAddress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</a:t>
            </a:r>
            <a:endParaRPr lang="es-MX" sz="2400" b="0" strike="noStrike" spc="-1" dirty="0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byte[ ]	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getData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</a:t>
            </a:r>
            <a:endParaRPr lang="es-MX" sz="2400" b="0" strike="noStrike" spc="-1" dirty="0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		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getLength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</a:t>
            </a:r>
            <a:endParaRPr lang="es-MX" sz="2400" b="0" strike="noStrike" spc="-1" dirty="0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		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getPort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</a:t>
            </a:r>
            <a:endParaRPr lang="es-MX" sz="2400" b="0" strike="noStrike" spc="-1" dirty="0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SocketAddress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getSocketAddress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</a:t>
            </a:r>
            <a:endParaRPr lang="es-MX" sz="2400" b="0" strike="noStrike" spc="-1" dirty="0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void	 	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setAddress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InetAddress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iaddr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s-MX" sz="2400" b="0" strike="noStrike" spc="-1" dirty="0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void	 	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setData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(byte[ ]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buf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s-MX" sz="2400" b="0" strike="noStrike" spc="-1" dirty="0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void	 	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setLength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(int length)</a:t>
            </a:r>
            <a:endParaRPr lang="es-MX" sz="2400" b="0" strike="noStrike" spc="-1" dirty="0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void		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setPort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(int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iport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s-MX" sz="2400" b="0" strike="noStrike" spc="-1" dirty="0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void		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setSocketAddress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SocketAddress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address)</a:t>
            </a:r>
            <a:endParaRPr lang="es-MX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MX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MX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Opción de socket SO_REUSEADDR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674" name="CustomShape 2"/>
          <p:cNvSpPr/>
          <p:nvPr/>
        </p:nvSpPr>
        <p:spPr>
          <a:xfrm>
            <a:off x="838080" y="2162520"/>
            <a:ext cx="10034280" cy="270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 op,v=1;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if ( setsockopt(sd, SOL_SOCKET, SO_REUSE_ADDR, &amp;v, sizeof(v)) != 0 )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… perror(“No se pudo modificar la opción \n ”);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Estructura ip_mreq (ipv4)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676" name="CustomShape 2"/>
          <p:cNvSpPr/>
          <p:nvPr/>
        </p:nvSpPr>
        <p:spPr>
          <a:xfrm>
            <a:off x="838080" y="2162520"/>
            <a:ext cx="10034280" cy="270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struct ip_mreq {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          struct in_addr imr_multiaddr; /* Dir. Grupo multicast */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          struct in_addr imr_address;   /* Dir. Interfaz de red local*/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      };</a:t>
            </a:r>
            <a:endParaRPr lang="es-MX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Estructura ipv6_mreq (ipv6)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678" name="CustomShape 2"/>
          <p:cNvSpPr/>
          <p:nvPr/>
        </p:nvSpPr>
        <p:spPr>
          <a:xfrm>
            <a:off x="838080" y="2162520"/>
            <a:ext cx="100342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struct ipv6_mreq {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struct in6_addr    ipv6mr_multiaddr;    /* Dir. IPv6 multicast */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unsigned int       ipv6mr_interface;    /* índice interfaz red */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s-MX" sz="1800" b="0" strike="noStrike" spc="-1">
              <a:latin typeface="Arial"/>
            </a:endParaRPr>
          </a:p>
        </p:txBody>
      </p:sp>
      <p:graphicFrame>
        <p:nvGraphicFramePr>
          <p:cNvPr id="679" name="Table 3"/>
          <p:cNvGraphicFramePr/>
          <p:nvPr/>
        </p:nvGraphicFramePr>
        <p:xfrm>
          <a:off x="837720" y="4573440"/>
          <a:ext cx="9192960" cy="640080"/>
        </p:xfrm>
        <a:graphic>
          <a:graphicData uri="http://schemas.openxmlformats.org/drawingml/2006/table">
            <a:tbl>
              <a:tblPr/>
              <a:tblGrid>
                <a:gridCol w="267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2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2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6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ffxe::/16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224.0.1.0-238.255.255.255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Alcance Global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CustomShape 1"/>
          <p:cNvSpPr/>
          <p:nvPr/>
        </p:nvSpPr>
        <p:spPr>
          <a:xfrm>
            <a:off x="838080" y="365040"/>
            <a:ext cx="1051344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Opción de socket IP_ADD_MEMBESHIP (IPv4)</a:t>
            </a:r>
            <a:endParaRPr lang="es-MX" sz="3600" b="0" strike="noStrike" spc="-1">
              <a:latin typeface="Arial"/>
            </a:endParaRPr>
          </a:p>
        </p:txBody>
      </p:sp>
      <p:sp>
        <p:nvSpPr>
          <p:cNvPr id="681" name="CustomShape 2"/>
          <p:cNvSpPr/>
          <p:nvPr/>
        </p:nvSpPr>
        <p:spPr>
          <a:xfrm>
            <a:off x="838080" y="1433160"/>
            <a:ext cx="10034280" cy="527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struct ip_mreq mr;</a:t>
            </a:r>
            <a:endParaRPr lang="es-MX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/* Ponemos la dirección de grupo */</a:t>
            </a:r>
            <a:endParaRPr lang="es-MX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memcpy(&amp;mr.imr_multiaddr,&amp;((struct sockaddr_in*)(maddr-&gt;ai_addr))-&gt;sin_addr,sizeof(mr.imr_multiaddr));</a:t>
            </a:r>
            <a:endParaRPr lang="es-MX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/* Aceptamos datagramas multicast por cualquier interfaz */</a:t>
            </a:r>
            <a:endParaRPr lang="es-MX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mr.imr_interface.s_addr = htonl(INADDR_ANY);</a:t>
            </a:r>
            <a:endParaRPr lang="es-MX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/* Nos unimos a la dirección de grupo */</a:t>
            </a:r>
            <a:endParaRPr lang="es-MX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if ( setsockopt(sd, IPPROTO_IP, IP_ADD_MEMBERSHIP, (char*) &amp;mr, sizeof(mr)) != 0 )</a:t>
            </a:r>
            <a:endParaRPr lang="es-MX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{</a:t>
            </a:r>
            <a:endParaRPr lang="es-MX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perror("setsockopt() \n");</a:t>
            </a:r>
            <a:endParaRPr lang="es-MX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}</a:t>
            </a:r>
            <a:endParaRPr lang="es-MX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CustomShape 1"/>
          <p:cNvSpPr/>
          <p:nvPr/>
        </p:nvSpPr>
        <p:spPr>
          <a:xfrm>
            <a:off x="838080" y="365040"/>
            <a:ext cx="10513440" cy="94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Opción de socket IP_ADD_MEMBESHIP (IPv6)</a:t>
            </a:r>
            <a:endParaRPr lang="es-MX" sz="3600" b="0" strike="noStrike" spc="-1">
              <a:latin typeface="Arial"/>
            </a:endParaRPr>
          </a:p>
        </p:txBody>
      </p:sp>
      <p:sp>
        <p:nvSpPr>
          <p:cNvPr id="683" name="CustomShape 2"/>
          <p:cNvSpPr/>
          <p:nvPr/>
        </p:nvSpPr>
        <p:spPr>
          <a:xfrm>
            <a:off x="838080" y="1433160"/>
            <a:ext cx="10034280" cy="527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struct ipv6_mreq mr;  /* Multicast address join structure */</a:t>
            </a:r>
            <a:endParaRPr lang="es-MX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/* Especificamos la dirección de grupo IPv6 */</a:t>
            </a:r>
            <a:endParaRPr lang="es-MX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memcpy(&amp;mr.ipv6mr_multiaddr,&amp;((struct sockaddr_in6*)(maddr-&gt;ai_addr))-&gt;sin6_addr,sizeof(mr.ipv6mr_multiaddr));</a:t>
            </a:r>
            <a:endParaRPr lang="es-MX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/* Aceptamos datagramas multicast IPv6 desde cualquier interfaz de red */</a:t>
            </a:r>
            <a:endParaRPr lang="es-MX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mr.ipv6mr_interface = 0;</a:t>
            </a:r>
            <a:endParaRPr lang="es-MX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/* Nos unimos a la dirección de grupo */</a:t>
            </a:r>
            <a:endParaRPr lang="es-MX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if ( setsockopt(sd, IPPROTO_IPV6, IPV6_ADD_MEMBERSHIP, (char*) &amp;mr, sizeof(mr)) != 0 )</a:t>
            </a:r>
            <a:endParaRPr lang="es-MX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{</a:t>
            </a:r>
            <a:endParaRPr lang="es-MX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perror("setsockopt() \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");</a:t>
            </a:r>
            <a:endParaRPr lang="es-MX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}</a:t>
            </a:r>
            <a:endParaRPr lang="es-MX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Opción</a:t>
            </a: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de socket IP_MULTICAST_TTL</a:t>
            </a:r>
            <a:endParaRPr lang="es-MX" sz="4400" b="0" strike="noStrike" spc="-1" dirty="0">
              <a:latin typeface="Arial"/>
            </a:endParaRPr>
          </a:p>
        </p:txBody>
      </p:sp>
      <p:sp>
        <p:nvSpPr>
          <p:cNvPr id="685" name="CustomShape 2"/>
          <p:cNvSpPr/>
          <p:nvPr/>
        </p:nvSpPr>
        <p:spPr>
          <a:xfrm>
            <a:off x="838080" y="2162520"/>
            <a:ext cx="10034280" cy="270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Unsignet char ttl= 200;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if ((setsockopt(sd, IPPROTO_IP, IP_MULTICAST_TTL,(void*) &amp;ttl, sizeof(ttl))) &lt; 0) 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perror("setsockopt() \n");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*Ej. cliente2.c, servidor2.c</a:t>
            </a:r>
            <a:endParaRPr lang="es-MX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CustomShape 1"/>
          <p:cNvSpPr/>
          <p:nvPr/>
        </p:nvSpPr>
        <p:spPr>
          <a:xfrm>
            <a:off x="433953" y="365040"/>
            <a:ext cx="11758047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Opción</a:t>
            </a: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de socket IPV6_MULTICAST_HOPS</a:t>
            </a:r>
            <a:endParaRPr lang="es-MX" sz="4400" b="0" strike="noStrike" spc="-1" dirty="0">
              <a:latin typeface="Arial"/>
            </a:endParaRPr>
          </a:p>
        </p:txBody>
      </p:sp>
      <p:sp>
        <p:nvSpPr>
          <p:cNvPr id="685" name="CustomShape 2"/>
          <p:cNvSpPr/>
          <p:nvPr/>
        </p:nvSpPr>
        <p:spPr>
          <a:xfrm>
            <a:off x="838080" y="2162520"/>
            <a:ext cx="10034280" cy="270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Unsignet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char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ttl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= 200;</a:t>
            </a:r>
            <a:endParaRPr lang="es-MX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if ((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setsockopt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sd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IPPROTO_IPV6, IPV6_MULTICAST_</a:t>
            </a:r>
            <a:r>
              <a:rPr lang="en-US" spc="-1" dirty="0">
                <a:solidFill>
                  <a:srgbClr val="000000"/>
                </a:solidFill>
                <a:latin typeface="Arial"/>
                <a:ea typeface="DejaVu Sans"/>
              </a:rPr>
              <a:t>HOPS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,(void*) &amp;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ttl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sizeof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ttl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))) &lt; 0) </a:t>
            </a:r>
            <a:endParaRPr lang="es-MX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perror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setsockopt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\n");</a:t>
            </a:r>
            <a:endParaRPr lang="es-MX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Ej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cliente2.c, servidor2.c</a:t>
            </a:r>
            <a:endParaRPr lang="es-MX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91888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Ejemplo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: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envío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de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anuncios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multicast</a:t>
            </a:r>
            <a:endParaRPr lang="es-MX" sz="4400" b="0" strike="noStrike" spc="-1" dirty="0">
              <a:latin typeface="Arial"/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Revisar los programas cliente3.c y servidor3.c desde los recursos</a:t>
            </a:r>
            <a:endParaRPr lang="es-MX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368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609480" y="273600"/>
            <a:ext cx="109710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MX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java.net.DatagramSocket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488" name="CustomShape 2"/>
          <p:cNvSpPr/>
          <p:nvPr/>
        </p:nvSpPr>
        <p:spPr>
          <a:xfrm>
            <a:off x="609480" y="1243080"/>
            <a:ext cx="10971000" cy="529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Constructores:</a:t>
            </a:r>
            <a:endParaRPr lang="es-MX" sz="2800" b="0" strike="noStrike" spc="-1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DatagramSocket()</a:t>
            </a:r>
            <a:endParaRPr lang="es-MX" sz="2400" b="0" strike="noStrike" spc="-1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DatagramSocket(int port)</a:t>
            </a:r>
            <a:endParaRPr lang="es-MX" sz="2400" b="0" strike="noStrike" spc="-1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DatagramSocket(int port, InetAddress laddr)</a:t>
            </a:r>
            <a:endParaRPr lang="es-MX" sz="2400" b="0" strike="noStrike" spc="-1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DatagramSocket(SocketAddress bindaddr)</a:t>
            </a:r>
            <a:endParaRPr lang="es-MX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MX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MX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MX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CustomShape 1"/>
          <p:cNvSpPr/>
          <p:nvPr/>
        </p:nvSpPr>
        <p:spPr>
          <a:xfrm>
            <a:off x="609480" y="273600"/>
            <a:ext cx="109710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MX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java.net.DatagramSocket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490" name="CustomShape 2"/>
          <p:cNvSpPr/>
          <p:nvPr/>
        </p:nvSpPr>
        <p:spPr>
          <a:xfrm>
            <a:off x="609480" y="1243080"/>
            <a:ext cx="10971000" cy="529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Métodos:</a:t>
            </a:r>
            <a:endParaRPr lang="es-MX" sz="2800" b="0" strike="noStrike" spc="-1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void		bind(SocketAddress addr)</a:t>
            </a:r>
            <a:endParaRPr lang="es-MX" sz="2400" b="0" strike="noStrike" spc="-1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void		close()</a:t>
            </a:r>
            <a:endParaRPr lang="es-MX" sz="2400" b="0" strike="noStrike" spc="-1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void		connect(InetAddress address, int port)</a:t>
            </a:r>
            <a:endParaRPr lang="es-MX" sz="2400" b="0" strike="noStrike" spc="-1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void		disconnect()</a:t>
            </a:r>
            <a:endParaRPr lang="es-MX" sz="2400" b="0" strike="noStrike" spc="-1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boolean	getBroadcast()</a:t>
            </a:r>
            <a:endParaRPr lang="es-MX" sz="2400" b="0" strike="noStrike" spc="-1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DatagramChannel	getChannel()</a:t>
            </a:r>
            <a:endParaRPr lang="es-MX" sz="2400" b="0" strike="noStrike" spc="-1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InetAddress	getInetAddress()</a:t>
            </a:r>
            <a:endParaRPr lang="es-MX" sz="2400" b="0" strike="noStrike" spc="-1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InetAddress	getLocalAddress()</a:t>
            </a:r>
            <a:endParaRPr lang="es-MX" sz="2400" b="0" strike="noStrike" spc="-1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int		getLocalPort()</a:t>
            </a:r>
            <a:endParaRPr lang="es-MX" sz="2400" b="0" strike="noStrike" spc="-1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int		getPort()</a:t>
            </a:r>
            <a:endParaRPr lang="es-MX" sz="2400" b="0" strike="noStrike" spc="-1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int		getReceiveBufferSize()</a:t>
            </a:r>
            <a:endParaRPr lang="es-MX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ustomShape 1"/>
          <p:cNvSpPr/>
          <p:nvPr/>
        </p:nvSpPr>
        <p:spPr>
          <a:xfrm>
            <a:off x="609480" y="273600"/>
            <a:ext cx="109710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MX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java.net.DatagramSocket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492" name="CustomShape 2"/>
          <p:cNvSpPr/>
          <p:nvPr/>
        </p:nvSpPr>
        <p:spPr>
          <a:xfrm>
            <a:off x="609480" y="1597925"/>
            <a:ext cx="6175800" cy="529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Métodos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es-MX" sz="2800" b="0" strike="noStrike" spc="-1" dirty="0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boolean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getReuseAddress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</a:t>
            </a:r>
            <a:endParaRPr lang="es-MX" sz="2400" b="0" strike="noStrike" spc="-1" dirty="0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		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getSendBufferSize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</a:t>
            </a:r>
            <a:endParaRPr lang="es-MX" sz="2400" b="0" strike="noStrike" spc="-1" dirty="0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		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getSoTimeout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</a:t>
            </a:r>
            <a:endParaRPr lang="es-MX" sz="2400" b="0" strike="noStrike" spc="-1" dirty="0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		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getTrafficClass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</a:t>
            </a:r>
            <a:endParaRPr lang="es-MX" sz="2400" b="0" strike="noStrike" spc="-1" dirty="0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boolean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isBound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</a:t>
            </a:r>
            <a:endParaRPr lang="es-MX" sz="2400" b="0" strike="noStrike" spc="-1" dirty="0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boolean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isClosed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</a:t>
            </a:r>
            <a:endParaRPr lang="es-MX" sz="2400" b="0" strike="noStrike" spc="-1" dirty="0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boolean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isConnected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</a:t>
            </a:r>
            <a:endParaRPr lang="es-MX" sz="2400" b="0" strike="noStrike" spc="-1" dirty="0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void		receive(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DatagramPacket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p)</a:t>
            </a:r>
            <a:endParaRPr lang="es-MX" sz="2400" b="0" strike="noStrike" spc="-1" dirty="0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void		send(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DatagramPacket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p)</a:t>
            </a:r>
            <a:endParaRPr lang="es-MX" sz="2400" b="0" strike="noStrike" spc="-1" dirty="0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void		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setBroadcast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boolean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on)</a:t>
            </a:r>
            <a:endParaRPr lang="es-MX" sz="2400" b="0" strike="noStrike" spc="-1" dirty="0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void		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setReceiveBufferSize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(int size)</a:t>
            </a:r>
            <a:endParaRPr lang="es-MX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MX" sz="2400" b="0" strike="noStrike" spc="-1" dirty="0">
              <a:latin typeface="Arial"/>
            </a:endParaRPr>
          </a:p>
        </p:txBody>
      </p:sp>
      <p:sp>
        <p:nvSpPr>
          <p:cNvPr id="493" name="CustomShape 3"/>
          <p:cNvSpPr/>
          <p:nvPr/>
        </p:nvSpPr>
        <p:spPr>
          <a:xfrm>
            <a:off x="5489640" y="2693160"/>
            <a:ext cx="3307320" cy="118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IPTOS_LOWCOST (0x02)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IPTOS_RELIABILITY (0x04)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IPTOS_THROUGHPUT (0x08)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IPTOS_LOWDELAY (0x10)</a:t>
            </a:r>
            <a:endParaRPr lang="es-MX" sz="1800" b="0" strike="noStrike" spc="-1">
              <a:latin typeface="Arial"/>
            </a:endParaRPr>
          </a:p>
        </p:txBody>
      </p:sp>
      <p:sp>
        <p:nvSpPr>
          <p:cNvPr id="494" name="CustomShape 4"/>
          <p:cNvSpPr/>
          <p:nvPr/>
        </p:nvSpPr>
        <p:spPr>
          <a:xfrm>
            <a:off x="5024160" y="2638080"/>
            <a:ext cx="446400" cy="148464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CustomShape 1"/>
          <p:cNvSpPr/>
          <p:nvPr/>
        </p:nvSpPr>
        <p:spPr>
          <a:xfrm>
            <a:off x="609480" y="273600"/>
            <a:ext cx="109710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MX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java.net.DatagramSocket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496" name="CustomShape 2"/>
          <p:cNvSpPr/>
          <p:nvPr/>
        </p:nvSpPr>
        <p:spPr>
          <a:xfrm>
            <a:off x="609480" y="1243080"/>
            <a:ext cx="10971000" cy="529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Métodos:</a:t>
            </a:r>
            <a:endParaRPr lang="es-MX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MX" sz="2800" b="0" strike="noStrike" spc="-1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void		setReuseAddress(boolean on)</a:t>
            </a:r>
            <a:endParaRPr lang="es-MX" sz="2400" b="0" strike="noStrike" spc="-1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void		setSendBufferSize(int size)</a:t>
            </a:r>
            <a:endParaRPr lang="es-MX" sz="2400" b="0" strike="noStrike" spc="-1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void		setSoTimeout(int timeout)</a:t>
            </a:r>
            <a:endParaRPr lang="es-MX" sz="2400" b="0" strike="noStrike" spc="-1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void		setTrafficClass(int tc)</a:t>
            </a:r>
            <a:endParaRPr lang="es-MX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MX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MX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MX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MX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MX" sz="2400" b="0" strike="noStrike" spc="-1">
              <a:latin typeface="Arial"/>
            </a:endParaRPr>
          </a:p>
        </p:txBody>
      </p:sp>
      <p:sp>
        <p:nvSpPr>
          <p:cNvPr id="497" name="CustomShape 3"/>
          <p:cNvSpPr/>
          <p:nvPr/>
        </p:nvSpPr>
        <p:spPr>
          <a:xfrm>
            <a:off x="6461280" y="3493080"/>
            <a:ext cx="3307320" cy="118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IPTOS_LOWCOST (0x02)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IPTOS_RELIABILITY (0x04)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IPTOS_THROUGHPUT (0x08)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IPTOS_LOWDELAY (0x10)</a:t>
            </a:r>
            <a:endParaRPr lang="es-MX" sz="1800" b="0" strike="noStrike" spc="-1">
              <a:latin typeface="Arial"/>
            </a:endParaRPr>
          </a:p>
        </p:txBody>
      </p:sp>
      <p:sp>
        <p:nvSpPr>
          <p:cNvPr id="498" name="CustomShape 4"/>
          <p:cNvSpPr/>
          <p:nvPr/>
        </p:nvSpPr>
        <p:spPr>
          <a:xfrm>
            <a:off x="5995800" y="3438360"/>
            <a:ext cx="446400" cy="148464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4363</Words>
  <Application>Microsoft Office PowerPoint</Application>
  <PresentationFormat>Panorámica</PresentationFormat>
  <Paragraphs>575</Paragraphs>
  <Slides>57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57</vt:i4>
      </vt:variant>
    </vt:vector>
  </HeadingPairs>
  <TitlesOfParts>
    <vt:vector size="64" baseType="lpstr">
      <vt:lpstr>Arial</vt:lpstr>
      <vt:lpstr>Arial Unicode MS</vt:lpstr>
      <vt:lpstr>Calibri</vt:lpstr>
      <vt:lpstr>Calibri Light</vt:lpstr>
      <vt:lpstr>Courier New</vt:lpstr>
      <vt:lpstr>MoolBoran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Multidifusión</vt:lpstr>
      <vt:lpstr>IGMP (Protocolo de Gestión de Grupos de Internet, Internet Group Management Protocol)</vt:lpstr>
      <vt:lpstr>Versiones de IGMP</vt:lpstr>
      <vt:lpstr>Funcionamiento IGMP</vt:lpstr>
      <vt:lpstr>Funcionamiento IGMP</vt:lpstr>
      <vt:lpstr>Funcionamiento IGMP</vt:lpstr>
      <vt:lpstr>Formato de mensaje IGMP</vt:lpstr>
      <vt:lpstr>Formato de mensaje IGMP</vt:lpstr>
      <vt:lpstr>Formato de mensaje IGMP</vt:lpstr>
      <vt:lpstr>Formato de mensaje IGMP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Axel Moreno</dc:creator>
  <cp:lastModifiedBy>Axel Moreno</cp:lastModifiedBy>
  <cp:revision>7</cp:revision>
  <dcterms:created xsi:type="dcterms:W3CDTF">2022-04-22T19:54:29Z</dcterms:created>
  <dcterms:modified xsi:type="dcterms:W3CDTF">2022-04-22T23:17:34Z</dcterms:modified>
</cp:coreProperties>
</file>