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DA531B-DF36-46A1-9AAB-219C0FB7F178}"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6B84C7FF-E95C-4550-99E3-71313BADA4D3}">
      <dgm:prSet/>
      <dgm:spPr/>
      <dgm:t>
        <a:bodyPr/>
        <a:lstStyle/>
        <a:p>
          <a:r>
            <a:rPr lang="es-PA"/>
            <a:t>Iván Sánchez 4-809-75 </a:t>
          </a:r>
          <a:endParaRPr lang="en-US"/>
        </a:p>
      </dgm:t>
    </dgm:pt>
    <dgm:pt modelId="{F8709766-187B-48CC-9181-BCC99DE48ACB}" type="parTrans" cxnId="{091FE4F6-5212-4661-9126-74617D7295F0}">
      <dgm:prSet/>
      <dgm:spPr/>
      <dgm:t>
        <a:bodyPr/>
        <a:lstStyle/>
        <a:p>
          <a:endParaRPr lang="en-US"/>
        </a:p>
      </dgm:t>
    </dgm:pt>
    <dgm:pt modelId="{4C6F6F1E-60D9-444B-A5A4-527584A7ABDA}" type="sibTrans" cxnId="{091FE4F6-5212-4661-9126-74617D7295F0}">
      <dgm:prSet/>
      <dgm:spPr/>
      <dgm:t>
        <a:bodyPr/>
        <a:lstStyle/>
        <a:p>
          <a:endParaRPr lang="en-US"/>
        </a:p>
      </dgm:t>
    </dgm:pt>
    <dgm:pt modelId="{EAECD0AD-7F05-4D93-B81F-993989627870}">
      <dgm:prSet/>
      <dgm:spPr/>
      <dgm:t>
        <a:bodyPr/>
        <a:lstStyle/>
        <a:p>
          <a:r>
            <a:rPr lang="es-PA"/>
            <a:t>Roger Membache 5-712-596</a:t>
          </a:r>
          <a:endParaRPr lang="en-US"/>
        </a:p>
      </dgm:t>
    </dgm:pt>
    <dgm:pt modelId="{369402B5-C34E-4C49-9781-6D86BED07C17}" type="parTrans" cxnId="{23C88600-A1CE-4E12-9013-BFC348273F81}">
      <dgm:prSet/>
      <dgm:spPr/>
      <dgm:t>
        <a:bodyPr/>
        <a:lstStyle/>
        <a:p>
          <a:endParaRPr lang="en-US"/>
        </a:p>
      </dgm:t>
    </dgm:pt>
    <dgm:pt modelId="{7DB06575-A33D-4E81-A39F-C2CE02831540}" type="sibTrans" cxnId="{23C88600-A1CE-4E12-9013-BFC348273F81}">
      <dgm:prSet/>
      <dgm:spPr/>
      <dgm:t>
        <a:bodyPr/>
        <a:lstStyle/>
        <a:p>
          <a:endParaRPr lang="en-US"/>
        </a:p>
      </dgm:t>
    </dgm:pt>
    <dgm:pt modelId="{43E9EB90-475B-4950-89A2-83F482E74D8E}">
      <dgm:prSet/>
      <dgm:spPr/>
      <dgm:t>
        <a:bodyPr/>
        <a:lstStyle/>
        <a:p>
          <a:r>
            <a:rPr lang="es-PA"/>
            <a:t>Caroline Ortiz C.  2-748-335 </a:t>
          </a:r>
          <a:endParaRPr lang="en-US"/>
        </a:p>
      </dgm:t>
    </dgm:pt>
    <dgm:pt modelId="{93CF542D-6684-45E1-87BA-EEA98CA137FB}" type="parTrans" cxnId="{E5C332B3-D0BA-4E94-A29D-61FFB3F33F50}">
      <dgm:prSet/>
      <dgm:spPr/>
      <dgm:t>
        <a:bodyPr/>
        <a:lstStyle/>
        <a:p>
          <a:endParaRPr lang="en-US"/>
        </a:p>
      </dgm:t>
    </dgm:pt>
    <dgm:pt modelId="{E0C3AD70-62CE-4617-B762-8C982BFFB1D1}" type="sibTrans" cxnId="{E5C332B3-D0BA-4E94-A29D-61FFB3F33F50}">
      <dgm:prSet/>
      <dgm:spPr/>
      <dgm:t>
        <a:bodyPr/>
        <a:lstStyle/>
        <a:p>
          <a:endParaRPr lang="en-US"/>
        </a:p>
      </dgm:t>
    </dgm:pt>
    <dgm:pt modelId="{972459A6-EAF2-4361-90CA-7F34D0CD02DB}">
      <dgm:prSet/>
      <dgm:spPr/>
      <dgm:t>
        <a:bodyPr/>
        <a:lstStyle/>
        <a:p>
          <a:r>
            <a:rPr lang="es-PA"/>
            <a:t>Josué Sifontes 154262194</a:t>
          </a:r>
          <a:endParaRPr lang="en-US"/>
        </a:p>
      </dgm:t>
    </dgm:pt>
    <dgm:pt modelId="{B19111BA-ABD4-45BB-94D4-78EDEFA95C18}" type="parTrans" cxnId="{2C33A6DA-7F12-4372-838F-1C896837BE79}">
      <dgm:prSet/>
      <dgm:spPr/>
      <dgm:t>
        <a:bodyPr/>
        <a:lstStyle/>
        <a:p>
          <a:endParaRPr lang="en-US"/>
        </a:p>
      </dgm:t>
    </dgm:pt>
    <dgm:pt modelId="{E8A15945-E64E-4F9C-BD83-44F213DB36CE}" type="sibTrans" cxnId="{2C33A6DA-7F12-4372-838F-1C896837BE79}">
      <dgm:prSet/>
      <dgm:spPr/>
      <dgm:t>
        <a:bodyPr/>
        <a:lstStyle/>
        <a:p>
          <a:endParaRPr lang="en-US"/>
        </a:p>
      </dgm:t>
    </dgm:pt>
    <dgm:pt modelId="{32B17CE6-5949-4127-AE66-78C77E6DD46A}">
      <dgm:prSet/>
      <dgm:spPr/>
      <dgm:t>
        <a:bodyPr/>
        <a:lstStyle/>
        <a:p>
          <a:r>
            <a:rPr lang="es-PA"/>
            <a:t>Jose Carranza 2-769-562</a:t>
          </a:r>
          <a:endParaRPr lang="en-US"/>
        </a:p>
      </dgm:t>
    </dgm:pt>
    <dgm:pt modelId="{5EE326F8-12E1-40AC-A0D5-FB4896435667}" type="parTrans" cxnId="{41E8188E-DC19-4EA9-9EB0-6FFFD9A3F6A3}">
      <dgm:prSet/>
      <dgm:spPr/>
      <dgm:t>
        <a:bodyPr/>
        <a:lstStyle/>
        <a:p>
          <a:endParaRPr lang="en-US"/>
        </a:p>
      </dgm:t>
    </dgm:pt>
    <dgm:pt modelId="{16823901-BBE7-4F7A-AF4C-844541126FD9}" type="sibTrans" cxnId="{41E8188E-DC19-4EA9-9EB0-6FFFD9A3F6A3}">
      <dgm:prSet/>
      <dgm:spPr/>
      <dgm:t>
        <a:bodyPr/>
        <a:lstStyle/>
        <a:p>
          <a:endParaRPr lang="en-US"/>
        </a:p>
      </dgm:t>
    </dgm:pt>
    <dgm:pt modelId="{87EB327C-B0EB-44DF-9E1C-2272602FA129}" type="pres">
      <dgm:prSet presAssocID="{8EDA531B-DF36-46A1-9AAB-219C0FB7F178}" presName="vert0" presStyleCnt="0">
        <dgm:presLayoutVars>
          <dgm:dir/>
          <dgm:animOne val="branch"/>
          <dgm:animLvl val="lvl"/>
        </dgm:presLayoutVars>
      </dgm:prSet>
      <dgm:spPr/>
    </dgm:pt>
    <dgm:pt modelId="{786B60B4-695E-4E27-ABA9-03EEE33F0F52}" type="pres">
      <dgm:prSet presAssocID="{6B84C7FF-E95C-4550-99E3-71313BADA4D3}" presName="thickLine" presStyleLbl="alignNode1" presStyleIdx="0" presStyleCnt="5"/>
      <dgm:spPr/>
    </dgm:pt>
    <dgm:pt modelId="{2F22C6AD-8F7B-4852-A89E-81E0D9F0216A}" type="pres">
      <dgm:prSet presAssocID="{6B84C7FF-E95C-4550-99E3-71313BADA4D3}" presName="horz1" presStyleCnt="0"/>
      <dgm:spPr/>
    </dgm:pt>
    <dgm:pt modelId="{B710EBAF-548C-42F7-B66D-97D830E20FA3}" type="pres">
      <dgm:prSet presAssocID="{6B84C7FF-E95C-4550-99E3-71313BADA4D3}" presName="tx1" presStyleLbl="revTx" presStyleIdx="0" presStyleCnt="5"/>
      <dgm:spPr/>
    </dgm:pt>
    <dgm:pt modelId="{375B901B-1CC9-4C7E-A3D6-9AD3274C4556}" type="pres">
      <dgm:prSet presAssocID="{6B84C7FF-E95C-4550-99E3-71313BADA4D3}" presName="vert1" presStyleCnt="0"/>
      <dgm:spPr/>
    </dgm:pt>
    <dgm:pt modelId="{D856BBDF-490B-4DFC-BC5C-FB96584962DF}" type="pres">
      <dgm:prSet presAssocID="{EAECD0AD-7F05-4D93-B81F-993989627870}" presName="thickLine" presStyleLbl="alignNode1" presStyleIdx="1" presStyleCnt="5"/>
      <dgm:spPr/>
    </dgm:pt>
    <dgm:pt modelId="{A4C8ADE0-37E6-4A98-A82C-429CBEDDC305}" type="pres">
      <dgm:prSet presAssocID="{EAECD0AD-7F05-4D93-B81F-993989627870}" presName="horz1" presStyleCnt="0"/>
      <dgm:spPr/>
    </dgm:pt>
    <dgm:pt modelId="{BAC29B97-02BE-420D-9360-CF132ED63672}" type="pres">
      <dgm:prSet presAssocID="{EAECD0AD-7F05-4D93-B81F-993989627870}" presName="tx1" presStyleLbl="revTx" presStyleIdx="1" presStyleCnt="5"/>
      <dgm:spPr/>
    </dgm:pt>
    <dgm:pt modelId="{CE1D34E1-704B-4420-9AC9-B998C2CE08F9}" type="pres">
      <dgm:prSet presAssocID="{EAECD0AD-7F05-4D93-B81F-993989627870}" presName="vert1" presStyleCnt="0"/>
      <dgm:spPr/>
    </dgm:pt>
    <dgm:pt modelId="{2A21410E-4064-46D0-A633-203A7F0D848D}" type="pres">
      <dgm:prSet presAssocID="{43E9EB90-475B-4950-89A2-83F482E74D8E}" presName="thickLine" presStyleLbl="alignNode1" presStyleIdx="2" presStyleCnt="5"/>
      <dgm:spPr/>
    </dgm:pt>
    <dgm:pt modelId="{206A125D-D01E-46F8-8D1F-62C91EAA7B41}" type="pres">
      <dgm:prSet presAssocID="{43E9EB90-475B-4950-89A2-83F482E74D8E}" presName="horz1" presStyleCnt="0"/>
      <dgm:spPr/>
    </dgm:pt>
    <dgm:pt modelId="{AC07FCDA-A4D2-4C99-9CC7-4FB76D5BD322}" type="pres">
      <dgm:prSet presAssocID="{43E9EB90-475B-4950-89A2-83F482E74D8E}" presName="tx1" presStyleLbl="revTx" presStyleIdx="2" presStyleCnt="5"/>
      <dgm:spPr/>
    </dgm:pt>
    <dgm:pt modelId="{F1883E0E-40C2-49DB-9699-F2A56B4A8485}" type="pres">
      <dgm:prSet presAssocID="{43E9EB90-475B-4950-89A2-83F482E74D8E}" presName="vert1" presStyleCnt="0"/>
      <dgm:spPr/>
    </dgm:pt>
    <dgm:pt modelId="{D929877A-2A6C-446D-BFF4-8370804D99D2}" type="pres">
      <dgm:prSet presAssocID="{972459A6-EAF2-4361-90CA-7F34D0CD02DB}" presName="thickLine" presStyleLbl="alignNode1" presStyleIdx="3" presStyleCnt="5"/>
      <dgm:spPr/>
    </dgm:pt>
    <dgm:pt modelId="{60424EF7-A0AC-43E1-9736-58F50042CF9D}" type="pres">
      <dgm:prSet presAssocID="{972459A6-EAF2-4361-90CA-7F34D0CD02DB}" presName="horz1" presStyleCnt="0"/>
      <dgm:spPr/>
    </dgm:pt>
    <dgm:pt modelId="{EBFCFDA2-29AA-4904-B418-4370A2CEB785}" type="pres">
      <dgm:prSet presAssocID="{972459A6-EAF2-4361-90CA-7F34D0CD02DB}" presName="tx1" presStyleLbl="revTx" presStyleIdx="3" presStyleCnt="5"/>
      <dgm:spPr/>
    </dgm:pt>
    <dgm:pt modelId="{F061BFC6-76AB-4649-9ADF-3D7FDF98AA59}" type="pres">
      <dgm:prSet presAssocID="{972459A6-EAF2-4361-90CA-7F34D0CD02DB}" presName="vert1" presStyleCnt="0"/>
      <dgm:spPr/>
    </dgm:pt>
    <dgm:pt modelId="{BFDB0554-8266-4A33-AD0B-B86CAA269280}" type="pres">
      <dgm:prSet presAssocID="{32B17CE6-5949-4127-AE66-78C77E6DD46A}" presName="thickLine" presStyleLbl="alignNode1" presStyleIdx="4" presStyleCnt="5"/>
      <dgm:spPr/>
    </dgm:pt>
    <dgm:pt modelId="{227BE0E6-CA33-48BF-BCB1-C7750D555702}" type="pres">
      <dgm:prSet presAssocID="{32B17CE6-5949-4127-AE66-78C77E6DD46A}" presName="horz1" presStyleCnt="0"/>
      <dgm:spPr/>
    </dgm:pt>
    <dgm:pt modelId="{6A17E9E7-E0BC-4CB3-A6E0-8C51609ACBA8}" type="pres">
      <dgm:prSet presAssocID="{32B17CE6-5949-4127-AE66-78C77E6DD46A}" presName="tx1" presStyleLbl="revTx" presStyleIdx="4" presStyleCnt="5"/>
      <dgm:spPr/>
    </dgm:pt>
    <dgm:pt modelId="{874EC805-5E7A-44BA-8468-28B39C04A019}" type="pres">
      <dgm:prSet presAssocID="{32B17CE6-5949-4127-AE66-78C77E6DD46A}" presName="vert1" presStyleCnt="0"/>
      <dgm:spPr/>
    </dgm:pt>
  </dgm:ptLst>
  <dgm:cxnLst>
    <dgm:cxn modelId="{23C88600-A1CE-4E12-9013-BFC348273F81}" srcId="{8EDA531B-DF36-46A1-9AAB-219C0FB7F178}" destId="{EAECD0AD-7F05-4D93-B81F-993989627870}" srcOrd="1" destOrd="0" parTransId="{369402B5-C34E-4C49-9781-6D86BED07C17}" sibTransId="{7DB06575-A33D-4E81-A39F-C2CE02831540}"/>
    <dgm:cxn modelId="{BAF72E1F-A126-44FC-8E88-A06B6CB2FAE3}" type="presOf" srcId="{EAECD0AD-7F05-4D93-B81F-993989627870}" destId="{BAC29B97-02BE-420D-9360-CF132ED63672}" srcOrd="0" destOrd="0" presId="urn:microsoft.com/office/officeart/2008/layout/LinedList"/>
    <dgm:cxn modelId="{275A7A35-8576-4EFB-BCF6-9A73C33A0682}" type="presOf" srcId="{972459A6-EAF2-4361-90CA-7F34D0CD02DB}" destId="{EBFCFDA2-29AA-4904-B418-4370A2CEB785}" srcOrd="0" destOrd="0" presId="urn:microsoft.com/office/officeart/2008/layout/LinedList"/>
    <dgm:cxn modelId="{8F600168-5D34-4A11-B950-6BAFD925B528}" type="presOf" srcId="{6B84C7FF-E95C-4550-99E3-71313BADA4D3}" destId="{B710EBAF-548C-42F7-B66D-97D830E20FA3}" srcOrd="0" destOrd="0" presId="urn:microsoft.com/office/officeart/2008/layout/LinedList"/>
    <dgm:cxn modelId="{41E8188E-DC19-4EA9-9EB0-6FFFD9A3F6A3}" srcId="{8EDA531B-DF36-46A1-9AAB-219C0FB7F178}" destId="{32B17CE6-5949-4127-AE66-78C77E6DD46A}" srcOrd="4" destOrd="0" parTransId="{5EE326F8-12E1-40AC-A0D5-FB4896435667}" sibTransId="{16823901-BBE7-4F7A-AF4C-844541126FD9}"/>
    <dgm:cxn modelId="{E5C332B3-D0BA-4E94-A29D-61FFB3F33F50}" srcId="{8EDA531B-DF36-46A1-9AAB-219C0FB7F178}" destId="{43E9EB90-475B-4950-89A2-83F482E74D8E}" srcOrd="2" destOrd="0" parTransId="{93CF542D-6684-45E1-87BA-EEA98CA137FB}" sibTransId="{E0C3AD70-62CE-4617-B762-8C982BFFB1D1}"/>
    <dgm:cxn modelId="{B6245DBE-F94B-45D5-9E76-63E87E4A5733}" type="presOf" srcId="{43E9EB90-475B-4950-89A2-83F482E74D8E}" destId="{AC07FCDA-A4D2-4C99-9CC7-4FB76D5BD322}" srcOrd="0" destOrd="0" presId="urn:microsoft.com/office/officeart/2008/layout/LinedList"/>
    <dgm:cxn modelId="{2C33A6DA-7F12-4372-838F-1C896837BE79}" srcId="{8EDA531B-DF36-46A1-9AAB-219C0FB7F178}" destId="{972459A6-EAF2-4361-90CA-7F34D0CD02DB}" srcOrd="3" destOrd="0" parTransId="{B19111BA-ABD4-45BB-94D4-78EDEFA95C18}" sibTransId="{E8A15945-E64E-4F9C-BD83-44F213DB36CE}"/>
    <dgm:cxn modelId="{091FE4F6-5212-4661-9126-74617D7295F0}" srcId="{8EDA531B-DF36-46A1-9AAB-219C0FB7F178}" destId="{6B84C7FF-E95C-4550-99E3-71313BADA4D3}" srcOrd="0" destOrd="0" parTransId="{F8709766-187B-48CC-9181-BCC99DE48ACB}" sibTransId="{4C6F6F1E-60D9-444B-A5A4-527584A7ABDA}"/>
    <dgm:cxn modelId="{FC8A91F9-DD7D-4C5B-B262-A04579D3246C}" type="presOf" srcId="{8EDA531B-DF36-46A1-9AAB-219C0FB7F178}" destId="{87EB327C-B0EB-44DF-9E1C-2272602FA129}" srcOrd="0" destOrd="0" presId="urn:microsoft.com/office/officeart/2008/layout/LinedList"/>
    <dgm:cxn modelId="{EDE12CFB-7F45-437E-8E94-0A015A7B7123}" type="presOf" srcId="{32B17CE6-5949-4127-AE66-78C77E6DD46A}" destId="{6A17E9E7-E0BC-4CB3-A6E0-8C51609ACBA8}" srcOrd="0" destOrd="0" presId="urn:microsoft.com/office/officeart/2008/layout/LinedList"/>
    <dgm:cxn modelId="{9DC3E929-CD52-4C60-ACAE-51BFBAB27444}" type="presParOf" srcId="{87EB327C-B0EB-44DF-9E1C-2272602FA129}" destId="{786B60B4-695E-4E27-ABA9-03EEE33F0F52}" srcOrd="0" destOrd="0" presId="urn:microsoft.com/office/officeart/2008/layout/LinedList"/>
    <dgm:cxn modelId="{166258A4-132C-42FC-81ED-5C96B7A5D73A}" type="presParOf" srcId="{87EB327C-B0EB-44DF-9E1C-2272602FA129}" destId="{2F22C6AD-8F7B-4852-A89E-81E0D9F0216A}" srcOrd="1" destOrd="0" presId="urn:microsoft.com/office/officeart/2008/layout/LinedList"/>
    <dgm:cxn modelId="{10D18266-88F5-4DDA-A3FA-44CA623D2E5D}" type="presParOf" srcId="{2F22C6AD-8F7B-4852-A89E-81E0D9F0216A}" destId="{B710EBAF-548C-42F7-B66D-97D830E20FA3}" srcOrd="0" destOrd="0" presId="urn:microsoft.com/office/officeart/2008/layout/LinedList"/>
    <dgm:cxn modelId="{1B4F4CD9-8633-446A-BB66-8F779827FB23}" type="presParOf" srcId="{2F22C6AD-8F7B-4852-A89E-81E0D9F0216A}" destId="{375B901B-1CC9-4C7E-A3D6-9AD3274C4556}" srcOrd="1" destOrd="0" presId="urn:microsoft.com/office/officeart/2008/layout/LinedList"/>
    <dgm:cxn modelId="{4420B919-00D7-49E4-B3BE-009D0C6B6A46}" type="presParOf" srcId="{87EB327C-B0EB-44DF-9E1C-2272602FA129}" destId="{D856BBDF-490B-4DFC-BC5C-FB96584962DF}" srcOrd="2" destOrd="0" presId="urn:microsoft.com/office/officeart/2008/layout/LinedList"/>
    <dgm:cxn modelId="{7A7A586C-F90F-4F12-B2D6-8F09DB94333B}" type="presParOf" srcId="{87EB327C-B0EB-44DF-9E1C-2272602FA129}" destId="{A4C8ADE0-37E6-4A98-A82C-429CBEDDC305}" srcOrd="3" destOrd="0" presId="urn:microsoft.com/office/officeart/2008/layout/LinedList"/>
    <dgm:cxn modelId="{383EE2D1-C332-4877-A206-7C1CB048D020}" type="presParOf" srcId="{A4C8ADE0-37E6-4A98-A82C-429CBEDDC305}" destId="{BAC29B97-02BE-420D-9360-CF132ED63672}" srcOrd="0" destOrd="0" presId="urn:microsoft.com/office/officeart/2008/layout/LinedList"/>
    <dgm:cxn modelId="{729257D9-9449-42D0-AD56-C65C461FDFBF}" type="presParOf" srcId="{A4C8ADE0-37E6-4A98-A82C-429CBEDDC305}" destId="{CE1D34E1-704B-4420-9AC9-B998C2CE08F9}" srcOrd="1" destOrd="0" presId="urn:microsoft.com/office/officeart/2008/layout/LinedList"/>
    <dgm:cxn modelId="{819D6D2D-F852-4AF6-9762-F0F57F32471A}" type="presParOf" srcId="{87EB327C-B0EB-44DF-9E1C-2272602FA129}" destId="{2A21410E-4064-46D0-A633-203A7F0D848D}" srcOrd="4" destOrd="0" presId="urn:microsoft.com/office/officeart/2008/layout/LinedList"/>
    <dgm:cxn modelId="{895DFF71-74B3-40A0-B87C-B1E1324E40C6}" type="presParOf" srcId="{87EB327C-B0EB-44DF-9E1C-2272602FA129}" destId="{206A125D-D01E-46F8-8D1F-62C91EAA7B41}" srcOrd="5" destOrd="0" presId="urn:microsoft.com/office/officeart/2008/layout/LinedList"/>
    <dgm:cxn modelId="{8C41EAF6-1F2E-4993-8A2A-4227FD9A99AA}" type="presParOf" srcId="{206A125D-D01E-46F8-8D1F-62C91EAA7B41}" destId="{AC07FCDA-A4D2-4C99-9CC7-4FB76D5BD322}" srcOrd="0" destOrd="0" presId="urn:microsoft.com/office/officeart/2008/layout/LinedList"/>
    <dgm:cxn modelId="{E1E9EBED-110D-4D44-B39F-D511A9229685}" type="presParOf" srcId="{206A125D-D01E-46F8-8D1F-62C91EAA7B41}" destId="{F1883E0E-40C2-49DB-9699-F2A56B4A8485}" srcOrd="1" destOrd="0" presId="urn:microsoft.com/office/officeart/2008/layout/LinedList"/>
    <dgm:cxn modelId="{09B6EC92-FCAB-492B-8E91-FA0864872463}" type="presParOf" srcId="{87EB327C-B0EB-44DF-9E1C-2272602FA129}" destId="{D929877A-2A6C-446D-BFF4-8370804D99D2}" srcOrd="6" destOrd="0" presId="urn:microsoft.com/office/officeart/2008/layout/LinedList"/>
    <dgm:cxn modelId="{1EE49580-2A96-48DA-B802-5BA2EAC8FD9F}" type="presParOf" srcId="{87EB327C-B0EB-44DF-9E1C-2272602FA129}" destId="{60424EF7-A0AC-43E1-9736-58F50042CF9D}" srcOrd="7" destOrd="0" presId="urn:microsoft.com/office/officeart/2008/layout/LinedList"/>
    <dgm:cxn modelId="{06963C96-A918-4E27-B572-342BF1B7678E}" type="presParOf" srcId="{60424EF7-A0AC-43E1-9736-58F50042CF9D}" destId="{EBFCFDA2-29AA-4904-B418-4370A2CEB785}" srcOrd="0" destOrd="0" presId="urn:microsoft.com/office/officeart/2008/layout/LinedList"/>
    <dgm:cxn modelId="{10769FE9-8AAA-4896-B616-C3F3753456C8}" type="presParOf" srcId="{60424EF7-A0AC-43E1-9736-58F50042CF9D}" destId="{F061BFC6-76AB-4649-9ADF-3D7FDF98AA59}" srcOrd="1" destOrd="0" presId="urn:microsoft.com/office/officeart/2008/layout/LinedList"/>
    <dgm:cxn modelId="{A903B2B7-A760-48C8-89BE-53BCF1D9D51E}" type="presParOf" srcId="{87EB327C-B0EB-44DF-9E1C-2272602FA129}" destId="{BFDB0554-8266-4A33-AD0B-B86CAA269280}" srcOrd="8" destOrd="0" presId="urn:microsoft.com/office/officeart/2008/layout/LinedList"/>
    <dgm:cxn modelId="{68D55320-5910-4352-B671-784A223317A1}" type="presParOf" srcId="{87EB327C-B0EB-44DF-9E1C-2272602FA129}" destId="{227BE0E6-CA33-48BF-BCB1-C7750D555702}" srcOrd="9" destOrd="0" presId="urn:microsoft.com/office/officeart/2008/layout/LinedList"/>
    <dgm:cxn modelId="{88194B39-3FE9-4F09-9DDD-05503AECA585}" type="presParOf" srcId="{227BE0E6-CA33-48BF-BCB1-C7750D555702}" destId="{6A17E9E7-E0BC-4CB3-A6E0-8C51609ACBA8}" srcOrd="0" destOrd="0" presId="urn:microsoft.com/office/officeart/2008/layout/LinedList"/>
    <dgm:cxn modelId="{EBE22C4F-DEB7-4992-973F-91ACD8A84877}" type="presParOf" srcId="{227BE0E6-CA33-48BF-BCB1-C7750D555702}" destId="{874EC805-5E7A-44BA-8468-28B39C04A01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B60B4-695E-4E27-ABA9-03EEE33F0F52}">
      <dsp:nvSpPr>
        <dsp:cNvPr id="0" name=""/>
        <dsp:cNvSpPr/>
      </dsp:nvSpPr>
      <dsp:spPr>
        <a:xfrm>
          <a:off x="0" y="676"/>
          <a:ext cx="681228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10EBAF-548C-42F7-B66D-97D830E20FA3}">
      <dsp:nvSpPr>
        <dsp:cNvPr id="0" name=""/>
        <dsp:cNvSpPr/>
      </dsp:nvSpPr>
      <dsp:spPr>
        <a:xfrm>
          <a:off x="0" y="676"/>
          <a:ext cx="6812280" cy="1107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s-PA" sz="3900" kern="1200"/>
            <a:t>Iván Sánchez 4-809-75 </a:t>
          </a:r>
          <a:endParaRPr lang="en-US" sz="3900" kern="1200"/>
        </a:p>
      </dsp:txBody>
      <dsp:txXfrm>
        <a:off x="0" y="676"/>
        <a:ext cx="6812280" cy="1107982"/>
      </dsp:txXfrm>
    </dsp:sp>
    <dsp:sp modelId="{D856BBDF-490B-4DFC-BC5C-FB96584962DF}">
      <dsp:nvSpPr>
        <dsp:cNvPr id="0" name=""/>
        <dsp:cNvSpPr/>
      </dsp:nvSpPr>
      <dsp:spPr>
        <a:xfrm>
          <a:off x="0" y="1108658"/>
          <a:ext cx="681228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C29B97-02BE-420D-9360-CF132ED63672}">
      <dsp:nvSpPr>
        <dsp:cNvPr id="0" name=""/>
        <dsp:cNvSpPr/>
      </dsp:nvSpPr>
      <dsp:spPr>
        <a:xfrm>
          <a:off x="0" y="1108658"/>
          <a:ext cx="6812280" cy="1107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s-PA" sz="3900" kern="1200"/>
            <a:t>Roger Membache 5-712-596</a:t>
          </a:r>
          <a:endParaRPr lang="en-US" sz="3900" kern="1200"/>
        </a:p>
      </dsp:txBody>
      <dsp:txXfrm>
        <a:off x="0" y="1108658"/>
        <a:ext cx="6812280" cy="1107982"/>
      </dsp:txXfrm>
    </dsp:sp>
    <dsp:sp modelId="{2A21410E-4064-46D0-A633-203A7F0D848D}">
      <dsp:nvSpPr>
        <dsp:cNvPr id="0" name=""/>
        <dsp:cNvSpPr/>
      </dsp:nvSpPr>
      <dsp:spPr>
        <a:xfrm>
          <a:off x="0" y="2216640"/>
          <a:ext cx="681228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07FCDA-A4D2-4C99-9CC7-4FB76D5BD322}">
      <dsp:nvSpPr>
        <dsp:cNvPr id="0" name=""/>
        <dsp:cNvSpPr/>
      </dsp:nvSpPr>
      <dsp:spPr>
        <a:xfrm>
          <a:off x="0" y="2216640"/>
          <a:ext cx="6812280" cy="1107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s-PA" sz="3900" kern="1200"/>
            <a:t>Caroline Ortiz C.  2-748-335 </a:t>
          </a:r>
          <a:endParaRPr lang="en-US" sz="3900" kern="1200"/>
        </a:p>
      </dsp:txBody>
      <dsp:txXfrm>
        <a:off x="0" y="2216640"/>
        <a:ext cx="6812280" cy="1107982"/>
      </dsp:txXfrm>
    </dsp:sp>
    <dsp:sp modelId="{D929877A-2A6C-446D-BFF4-8370804D99D2}">
      <dsp:nvSpPr>
        <dsp:cNvPr id="0" name=""/>
        <dsp:cNvSpPr/>
      </dsp:nvSpPr>
      <dsp:spPr>
        <a:xfrm>
          <a:off x="0" y="3324623"/>
          <a:ext cx="681228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FCFDA2-29AA-4904-B418-4370A2CEB785}">
      <dsp:nvSpPr>
        <dsp:cNvPr id="0" name=""/>
        <dsp:cNvSpPr/>
      </dsp:nvSpPr>
      <dsp:spPr>
        <a:xfrm>
          <a:off x="0" y="3324623"/>
          <a:ext cx="6812280" cy="1107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s-PA" sz="3900" kern="1200"/>
            <a:t>Josué Sifontes 154262194</a:t>
          </a:r>
          <a:endParaRPr lang="en-US" sz="3900" kern="1200"/>
        </a:p>
      </dsp:txBody>
      <dsp:txXfrm>
        <a:off x="0" y="3324623"/>
        <a:ext cx="6812280" cy="1107982"/>
      </dsp:txXfrm>
    </dsp:sp>
    <dsp:sp modelId="{BFDB0554-8266-4A33-AD0B-B86CAA269280}">
      <dsp:nvSpPr>
        <dsp:cNvPr id="0" name=""/>
        <dsp:cNvSpPr/>
      </dsp:nvSpPr>
      <dsp:spPr>
        <a:xfrm>
          <a:off x="0" y="4432605"/>
          <a:ext cx="681228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17E9E7-E0BC-4CB3-A6E0-8C51609ACBA8}">
      <dsp:nvSpPr>
        <dsp:cNvPr id="0" name=""/>
        <dsp:cNvSpPr/>
      </dsp:nvSpPr>
      <dsp:spPr>
        <a:xfrm>
          <a:off x="0" y="4432605"/>
          <a:ext cx="6812280" cy="1107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s-PA" sz="3900" kern="1200"/>
            <a:t>Jose Carranza 2-769-562</a:t>
          </a:r>
          <a:endParaRPr lang="en-US" sz="3900" kern="1200"/>
        </a:p>
      </dsp:txBody>
      <dsp:txXfrm>
        <a:off x="0" y="4432605"/>
        <a:ext cx="6812280" cy="110798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12/14/2021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‹Nº›</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869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12/14/2021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73838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12/14/2021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15707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12/14/2021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19622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12/14/2021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888555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12/14/2021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03760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12/14/2021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841429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12/14/2021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98828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12/14/2021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643230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12/14/2021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653421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12/14/2021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643168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12/14/2021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235783656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DF70879-7917-4B85-B8ED-8C25F9E15CFD}"/>
              </a:ext>
            </a:extLst>
          </p:cNvPr>
          <p:cNvPicPr>
            <a:picLocks noChangeAspect="1"/>
          </p:cNvPicPr>
          <p:nvPr/>
        </p:nvPicPr>
        <p:blipFill rotWithShape="1">
          <a:blip r:embed="rId2"/>
          <a:srcRect l="3111" r="1" b="1"/>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67ECA05-386B-4DB1-9EF1-728975E41775}"/>
              </a:ext>
            </a:extLst>
          </p:cNvPr>
          <p:cNvSpPr>
            <a:spLocks noGrp="1"/>
          </p:cNvSpPr>
          <p:nvPr>
            <p:ph type="ctrTitle"/>
          </p:nvPr>
        </p:nvSpPr>
        <p:spPr>
          <a:xfrm>
            <a:off x="404553" y="3091928"/>
            <a:ext cx="9078562" cy="2387600"/>
          </a:xfrm>
        </p:spPr>
        <p:txBody>
          <a:bodyPr>
            <a:normAutofit/>
          </a:bodyPr>
          <a:lstStyle/>
          <a:p>
            <a:r>
              <a:rPr lang="es-MX" sz="6600"/>
              <a:t>PROYECTO FINAL</a:t>
            </a:r>
            <a:endParaRPr lang="es-PA" sz="6600"/>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436C4DE0-33C1-48E6-86BD-5F0AEDDAE469}"/>
              </a:ext>
            </a:extLst>
          </p:cNvPr>
          <p:cNvSpPr>
            <a:spLocks noGrp="1"/>
          </p:cNvSpPr>
          <p:nvPr>
            <p:ph type="subTitle" idx="1"/>
          </p:nvPr>
        </p:nvSpPr>
        <p:spPr>
          <a:xfrm>
            <a:off x="404553" y="5624945"/>
            <a:ext cx="9078562" cy="592975"/>
          </a:xfrm>
        </p:spPr>
        <p:txBody>
          <a:bodyPr anchor="ctr">
            <a:normAutofit/>
          </a:bodyPr>
          <a:lstStyle/>
          <a:p>
            <a:r>
              <a:rPr lang="es-MX" dirty="0"/>
              <a:t>TIENDA ONLINE</a:t>
            </a:r>
            <a:endParaRPr lang="es-PA" dirty="0"/>
          </a:p>
        </p:txBody>
      </p:sp>
    </p:spTree>
    <p:extLst>
      <p:ext uri="{BB962C8B-B14F-4D97-AF65-F5344CB8AC3E}">
        <p14:creationId xmlns:p14="http://schemas.microsoft.com/office/powerpoint/2010/main" val="24601377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19F6F29-F571-408D-B513-769A73EE4018}"/>
              </a:ext>
            </a:extLst>
          </p:cNvPr>
          <p:cNvSpPr>
            <a:spLocks noGrp="1"/>
          </p:cNvSpPr>
          <p:nvPr>
            <p:ph type="title"/>
          </p:nvPr>
        </p:nvSpPr>
        <p:spPr>
          <a:xfrm>
            <a:off x="838199" y="564211"/>
            <a:ext cx="4571999" cy="1165002"/>
          </a:xfrm>
        </p:spPr>
        <p:txBody>
          <a:bodyPr anchor="b">
            <a:normAutofit/>
          </a:bodyPr>
          <a:lstStyle/>
          <a:p>
            <a:r>
              <a:rPr lang="es-MX" sz="2500"/>
              <a:t>ALCANCE Y LIMITACIONES DEL SISTEMA</a:t>
            </a:r>
            <a:endParaRPr lang="es-PA" sz="2500"/>
          </a:p>
        </p:txBody>
      </p:sp>
      <p:sp>
        <p:nvSpPr>
          <p:cNvPr id="3" name="Marcador de contenido 2">
            <a:extLst>
              <a:ext uri="{FF2B5EF4-FFF2-40B4-BE49-F238E27FC236}">
                <a16:creationId xmlns:a16="http://schemas.microsoft.com/office/drawing/2014/main" id="{5770805A-3283-4D86-892D-36DF08BC61BE}"/>
              </a:ext>
            </a:extLst>
          </p:cNvPr>
          <p:cNvSpPr>
            <a:spLocks noGrp="1"/>
          </p:cNvSpPr>
          <p:nvPr>
            <p:ph idx="1"/>
          </p:nvPr>
        </p:nvSpPr>
        <p:spPr>
          <a:xfrm>
            <a:off x="838199" y="2055327"/>
            <a:ext cx="4571999" cy="3776975"/>
          </a:xfrm>
        </p:spPr>
        <p:txBody>
          <a:bodyPr>
            <a:normAutofit/>
          </a:bodyPr>
          <a:lstStyle/>
          <a:p>
            <a:pPr algn="just"/>
            <a:r>
              <a:rPr lang="es-MX" sz="1800" dirty="0"/>
              <a:t>Al ser una interacción virtual podemos señalar que no siempre tiene una absoluta seguridad en la que podemos mencionar como la integridad de nuestros datos personales así también el pago fraudulento que puede presentarse en ciertos escenarios más conocido como el phishing, no es solamente este tipo de riesgo al que estamos expuesto.</a:t>
            </a:r>
            <a:endParaRPr lang="es-PA" sz="1800" dirty="0"/>
          </a:p>
        </p:txBody>
      </p:sp>
      <p:pic>
        <p:nvPicPr>
          <p:cNvPr id="7" name="Imagen 6" descr="Dibujo animado de un personaje animado&#10;&#10;Descripción generada automáticamente con confianza baja">
            <a:extLst>
              <a:ext uri="{FF2B5EF4-FFF2-40B4-BE49-F238E27FC236}">
                <a16:creationId xmlns:a16="http://schemas.microsoft.com/office/drawing/2014/main" id="{CF4704E2-BC58-4545-883B-2CF945515F2E}"/>
              </a:ext>
            </a:extLst>
          </p:cNvPr>
          <p:cNvPicPr>
            <a:picLocks noChangeAspect="1"/>
          </p:cNvPicPr>
          <p:nvPr/>
        </p:nvPicPr>
        <p:blipFill rotWithShape="1">
          <a:blip r:embed="rId2">
            <a:extLst>
              <a:ext uri="{28A0092B-C50C-407E-A947-70E740481C1C}">
                <a14:useLocalDpi xmlns:a14="http://schemas.microsoft.com/office/drawing/2010/main" val="0"/>
              </a:ext>
            </a:extLst>
          </a:blip>
          <a:srcRect r="2436" b="-4"/>
          <a:stretch/>
        </p:blipFill>
        <p:spPr>
          <a:xfrm>
            <a:off x="6190488" y="566928"/>
            <a:ext cx="5157216" cy="5286197"/>
          </a:xfrm>
          <a:prstGeom prst="rect">
            <a:avLst/>
          </a:prstGeom>
        </p:spPr>
      </p:pic>
      <p:sp>
        <p:nvSpPr>
          <p:cNvPr id="14" name="Rectangle 13">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4547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F376CD9-957B-4C75-9068-ABD09DF1CF70}"/>
              </a:ext>
            </a:extLst>
          </p:cNvPr>
          <p:cNvSpPr>
            <a:spLocks noGrp="1"/>
          </p:cNvSpPr>
          <p:nvPr>
            <p:ph type="title"/>
          </p:nvPr>
        </p:nvSpPr>
        <p:spPr>
          <a:xfrm>
            <a:off x="838199" y="564211"/>
            <a:ext cx="4918789" cy="1165002"/>
          </a:xfrm>
        </p:spPr>
        <p:txBody>
          <a:bodyPr anchor="b">
            <a:normAutofit/>
          </a:bodyPr>
          <a:lstStyle/>
          <a:p>
            <a:r>
              <a:rPr lang="es-MX" sz="2400" dirty="0"/>
              <a:t>IDENTIFICACIÓN DE ENTRADAS Y SALIDAS</a:t>
            </a:r>
            <a:endParaRPr lang="es-PA" sz="2400" dirty="0"/>
          </a:p>
        </p:txBody>
      </p:sp>
      <p:sp>
        <p:nvSpPr>
          <p:cNvPr id="3" name="Marcador de contenido 2">
            <a:extLst>
              <a:ext uri="{FF2B5EF4-FFF2-40B4-BE49-F238E27FC236}">
                <a16:creationId xmlns:a16="http://schemas.microsoft.com/office/drawing/2014/main" id="{9DBE4574-3378-4F22-9EC9-84A607D7CA47}"/>
              </a:ext>
            </a:extLst>
          </p:cNvPr>
          <p:cNvSpPr>
            <a:spLocks noGrp="1"/>
          </p:cNvSpPr>
          <p:nvPr>
            <p:ph idx="1"/>
          </p:nvPr>
        </p:nvSpPr>
        <p:spPr>
          <a:xfrm>
            <a:off x="838199" y="2055327"/>
            <a:ext cx="4571999" cy="3776975"/>
          </a:xfrm>
        </p:spPr>
        <p:txBody>
          <a:bodyPr>
            <a:normAutofit/>
          </a:bodyPr>
          <a:lstStyle/>
          <a:p>
            <a:pPr algn="just"/>
            <a:r>
              <a:rPr lang="es-MX" sz="1800" dirty="0"/>
              <a:t>Dentro de las entradas identificadas en nuestro sistema se encuentran: el artículo que el cliente desea comprar, el método de pago del cliente, los artículos por parte de los vendedores, y los datos de los clientes al registrarse.</a:t>
            </a:r>
          </a:p>
          <a:p>
            <a:pPr algn="just"/>
            <a:r>
              <a:rPr lang="es-MX" sz="1800" dirty="0"/>
              <a:t>Dentro de las salidas identificadas en nuestro sistema se encuentran: las ordenes de compras y las facturas de compras.</a:t>
            </a:r>
          </a:p>
        </p:txBody>
      </p:sp>
      <p:pic>
        <p:nvPicPr>
          <p:cNvPr id="5" name="Imagen 4" descr="Imagen que contiene reloj, dibujo&#10;&#10;Descripción generada automáticamente">
            <a:extLst>
              <a:ext uri="{FF2B5EF4-FFF2-40B4-BE49-F238E27FC236}">
                <a16:creationId xmlns:a16="http://schemas.microsoft.com/office/drawing/2014/main" id="{F95893A2-77B8-4CC9-8236-53806555C4B8}"/>
              </a:ext>
            </a:extLst>
          </p:cNvPr>
          <p:cNvPicPr>
            <a:picLocks noChangeAspect="1"/>
          </p:cNvPicPr>
          <p:nvPr/>
        </p:nvPicPr>
        <p:blipFill rotWithShape="1">
          <a:blip r:embed="rId2">
            <a:extLst>
              <a:ext uri="{28A0092B-C50C-407E-A947-70E740481C1C}">
                <a14:useLocalDpi xmlns:a14="http://schemas.microsoft.com/office/drawing/2010/main" val="0"/>
              </a:ext>
            </a:extLst>
          </a:blip>
          <a:srcRect l="15759" r="11560"/>
          <a:stretch/>
        </p:blipFill>
        <p:spPr>
          <a:xfrm>
            <a:off x="6190488" y="566928"/>
            <a:ext cx="5157216" cy="5286197"/>
          </a:xfrm>
          <a:prstGeom prst="rect">
            <a:avLst/>
          </a:prstGeom>
        </p:spPr>
      </p:pic>
      <p:sp>
        <p:nvSpPr>
          <p:cNvPr id="12" name="Rectangle 11">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2326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CA0E4E1-4849-476D-A18C-E44B8CB5E646}"/>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2800" dirty="0"/>
              <a:t>DIAGRAMA DE FLUJO DE DATOS</a:t>
            </a:r>
          </a:p>
        </p:txBody>
      </p:sp>
      <p:sp>
        <p:nvSpPr>
          <p:cNvPr id="17" name="Rectangle 16">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8">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1">
            <a:extLst>
              <a:ext uri="{FF2B5EF4-FFF2-40B4-BE49-F238E27FC236}">
                <a16:creationId xmlns:a16="http://schemas.microsoft.com/office/drawing/2014/main" id="{CC330BA0-CE57-4FBE-89C7-CF93DF0D03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63" t="7869" r="1923" b="5584"/>
          <a:stretch/>
        </p:blipFill>
        <p:spPr bwMode="auto">
          <a:xfrm>
            <a:off x="549058" y="2560346"/>
            <a:ext cx="11097349" cy="3454349"/>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921462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50FD9B4-1F6F-43C9-9F64-A5D9F5481D30}"/>
              </a:ext>
            </a:extLst>
          </p:cNvPr>
          <p:cNvSpPr>
            <a:spLocks noGrp="1"/>
          </p:cNvSpPr>
          <p:nvPr>
            <p:ph type="title"/>
          </p:nvPr>
        </p:nvSpPr>
        <p:spPr>
          <a:xfrm>
            <a:off x="838199" y="564211"/>
            <a:ext cx="5157216" cy="1165002"/>
          </a:xfrm>
        </p:spPr>
        <p:txBody>
          <a:bodyPr anchor="b">
            <a:normAutofit/>
          </a:bodyPr>
          <a:lstStyle/>
          <a:p>
            <a:r>
              <a:rPr lang="es-PA" sz="3000" dirty="0"/>
              <a:t>DEFINICIÓN DE PROCESOS</a:t>
            </a:r>
          </a:p>
        </p:txBody>
      </p:sp>
      <p:sp>
        <p:nvSpPr>
          <p:cNvPr id="3" name="Marcador de contenido 2">
            <a:extLst>
              <a:ext uri="{FF2B5EF4-FFF2-40B4-BE49-F238E27FC236}">
                <a16:creationId xmlns:a16="http://schemas.microsoft.com/office/drawing/2014/main" id="{FC98089D-7680-4336-8A5D-B2D3B01D34F8}"/>
              </a:ext>
            </a:extLst>
          </p:cNvPr>
          <p:cNvSpPr>
            <a:spLocks noGrp="1"/>
          </p:cNvSpPr>
          <p:nvPr>
            <p:ph idx="1"/>
          </p:nvPr>
        </p:nvSpPr>
        <p:spPr>
          <a:xfrm>
            <a:off x="838199" y="2055327"/>
            <a:ext cx="4571999" cy="3776975"/>
          </a:xfrm>
        </p:spPr>
        <p:txBody>
          <a:bodyPr>
            <a:normAutofit/>
          </a:bodyPr>
          <a:lstStyle/>
          <a:p>
            <a:pPr algn="just"/>
            <a:r>
              <a:rPr lang="es-MX" sz="1700" dirty="0"/>
              <a:t>Todas las solicitudes que crea el usuario pasan al sistema de tienda online y se procesan para dar una respuesta, en caso de realizar una compra se enviaría esta información al distribuidor para que él le haga llegar el producto al usuario final.</a:t>
            </a:r>
          </a:p>
          <a:p>
            <a:pPr algn="just"/>
            <a:r>
              <a:rPr lang="es-MX" sz="1700" dirty="0"/>
              <a:t>Cada solicitud creada es comprobada, ya sea de compra u creación de usuario, pasa por los diferentes procesos y de ser necesario se consulta en bases de datos distintas, una para cada necesidad.</a:t>
            </a:r>
            <a:endParaRPr lang="es-PA" sz="1700" dirty="0"/>
          </a:p>
        </p:txBody>
      </p:sp>
      <p:pic>
        <p:nvPicPr>
          <p:cNvPr id="5" name="Imagen 4" descr="Diagrama&#10;&#10;Descripción generada automáticamente">
            <a:extLst>
              <a:ext uri="{FF2B5EF4-FFF2-40B4-BE49-F238E27FC236}">
                <a16:creationId xmlns:a16="http://schemas.microsoft.com/office/drawing/2014/main" id="{57EF15E3-2F61-4C09-A33E-11EDD7FBA465}"/>
              </a:ext>
            </a:extLst>
          </p:cNvPr>
          <p:cNvPicPr>
            <a:picLocks noChangeAspect="1"/>
          </p:cNvPicPr>
          <p:nvPr/>
        </p:nvPicPr>
        <p:blipFill rotWithShape="1">
          <a:blip r:embed="rId2">
            <a:extLst>
              <a:ext uri="{28A0092B-C50C-407E-A947-70E740481C1C}">
                <a14:useLocalDpi xmlns:a14="http://schemas.microsoft.com/office/drawing/2010/main" val="0"/>
              </a:ext>
            </a:extLst>
          </a:blip>
          <a:srcRect l="11745" r="15086" b="2"/>
          <a:stretch/>
        </p:blipFill>
        <p:spPr>
          <a:xfrm>
            <a:off x="6190488" y="566928"/>
            <a:ext cx="5157216" cy="5286197"/>
          </a:xfrm>
          <a:prstGeom prst="rect">
            <a:avLst/>
          </a:prstGeom>
        </p:spPr>
      </p:pic>
      <p:sp>
        <p:nvSpPr>
          <p:cNvPr id="12" name="Rectangle 11">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9311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085FD56-7928-4F4E-9F74-806277B5160F}"/>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a:t>MODELOS DEL SISTEMA </a:t>
            </a:r>
          </a:p>
        </p:txBody>
      </p:sp>
      <p:sp>
        <p:nvSpPr>
          <p:cNvPr id="17" name="Rectangle 16">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a:extLst>
              <a:ext uri="{FF2B5EF4-FFF2-40B4-BE49-F238E27FC236}">
                <a16:creationId xmlns:a16="http://schemas.microsoft.com/office/drawing/2014/main" id="{91C79CA1-91DD-4499-86D3-240AA31184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2387511" y="2091095"/>
            <a:ext cx="7420443" cy="4206240"/>
          </a:xfrm>
          <a:prstGeom prst="rect">
            <a:avLst/>
          </a:prstGeom>
          <a:noFill/>
        </p:spPr>
      </p:pic>
    </p:spTree>
    <p:extLst>
      <p:ext uri="{BB962C8B-B14F-4D97-AF65-F5344CB8AC3E}">
        <p14:creationId xmlns:p14="http://schemas.microsoft.com/office/powerpoint/2010/main" val="2926451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82DDAD7-AD5D-4AAC-9081-D3086010955C}"/>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3000" dirty="0"/>
              <a:t>MODELOS DE CASOS DE USO </a:t>
            </a:r>
          </a:p>
        </p:txBody>
      </p:sp>
      <p:sp>
        <p:nvSpPr>
          <p:cNvPr id="17" name="Rectangle 16">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2C0F4303-7DB3-4F6C-831F-257BFDFADF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895513" y="2091095"/>
            <a:ext cx="4404438" cy="4206240"/>
          </a:xfrm>
          <a:prstGeom prst="rect">
            <a:avLst/>
          </a:prstGeom>
          <a:noFill/>
        </p:spPr>
      </p:pic>
    </p:spTree>
    <p:extLst>
      <p:ext uri="{BB962C8B-B14F-4D97-AF65-F5344CB8AC3E}">
        <p14:creationId xmlns:p14="http://schemas.microsoft.com/office/powerpoint/2010/main" val="1967914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C4D5FE1-4FDF-42F6-B26A-B6FFE017DD5A}"/>
              </a:ext>
            </a:extLst>
          </p:cNvPr>
          <p:cNvSpPr>
            <a:spLocks noGrp="1"/>
          </p:cNvSpPr>
          <p:nvPr>
            <p:ph type="title"/>
          </p:nvPr>
        </p:nvSpPr>
        <p:spPr>
          <a:xfrm>
            <a:off x="838199" y="564211"/>
            <a:ext cx="4571999" cy="1165002"/>
          </a:xfrm>
        </p:spPr>
        <p:txBody>
          <a:bodyPr anchor="b">
            <a:normAutofit/>
          </a:bodyPr>
          <a:lstStyle/>
          <a:p>
            <a:r>
              <a:rPr lang="es-PA" sz="3000" dirty="0"/>
              <a:t>ESCENARIOS</a:t>
            </a:r>
          </a:p>
        </p:txBody>
      </p:sp>
      <p:sp>
        <p:nvSpPr>
          <p:cNvPr id="3" name="Marcador de contenido 2">
            <a:extLst>
              <a:ext uri="{FF2B5EF4-FFF2-40B4-BE49-F238E27FC236}">
                <a16:creationId xmlns:a16="http://schemas.microsoft.com/office/drawing/2014/main" id="{BCDB5C4B-1B21-44E5-8DED-B91C5D2FBDB2}"/>
              </a:ext>
            </a:extLst>
          </p:cNvPr>
          <p:cNvSpPr>
            <a:spLocks noGrp="1"/>
          </p:cNvSpPr>
          <p:nvPr>
            <p:ph idx="1"/>
          </p:nvPr>
        </p:nvSpPr>
        <p:spPr>
          <a:xfrm>
            <a:off x="838199" y="2055327"/>
            <a:ext cx="4571999" cy="3776975"/>
          </a:xfrm>
        </p:spPr>
        <p:txBody>
          <a:bodyPr>
            <a:normAutofit/>
          </a:bodyPr>
          <a:lstStyle/>
          <a:p>
            <a:pPr algn="just">
              <a:lnSpc>
                <a:spcPct val="100000"/>
              </a:lnSpc>
            </a:pPr>
            <a:r>
              <a:rPr lang="es-MX" sz="1700" dirty="0"/>
              <a:t>Presentamos un sistema de venta que tiene los principales métodos de interacción enfocada a Modelo, vista y controlador lo cual es un ambiente propicio para el usuario, donde el comprador se registra, en la cual estos datos son almacenados en una Base de Datos para su posterior método de validación al momento de iniciar sesión. Toda esta información es ingresada por el usuario a través del FrontEnd, luego con los datos recolectados el BackEnd se encargará del proceso de almacenamiento y respuesta.</a:t>
            </a:r>
            <a:endParaRPr lang="es-PA" sz="1700" dirty="0"/>
          </a:p>
        </p:txBody>
      </p:sp>
      <p:pic>
        <p:nvPicPr>
          <p:cNvPr id="7" name="Imagen 6" descr="Una captura de pantalla de un celular con la imagen de una caricatura&#10;&#10;Descripción generada automáticamente con confianza media">
            <a:extLst>
              <a:ext uri="{FF2B5EF4-FFF2-40B4-BE49-F238E27FC236}">
                <a16:creationId xmlns:a16="http://schemas.microsoft.com/office/drawing/2014/main" id="{B8B252A5-7BD5-44AF-8C9F-404232FCC92F}"/>
              </a:ext>
            </a:extLst>
          </p:cNvPr>
          <p:cNvPicPr>
            <a:picLocks noChangeAspect="1"/>
          </p:cNvPicPr>
          <p:nvPr/>
        </p:nvPicPr>
        <p:blipFill rotWithShape="1">
          <a:blip r:embed="rId2">
            <a:extLst>
              <a:ext uri="{28A0092B-C50C-407E-A947-70E740481C1C}">
                <a14:useLocalDpi xmlns:a14="http://schemas.microsoft.com/office/drawing/2010/main" val="0"/>
              </a:ext>
            </a:extLst>
          </a:blip>
          <a:srcRect l="15589" r="20509" b="-2"/>
          <a:stretch/>
        </p:blipFill>
        <p:spPr>
          <a:xfrm>
            <a:off x="6190488" y="566928"/>
            <a:ext cx="5157216" cy="5286197"/>
          </a:xfrm>
          <a:prstGeom prst="rect">
            <a:avLst/>
          </a:prstGeom>
        </p:spPr>
      </p:pic>
      <p:sp>
        <p:nvSpPr>
          <p:cNvPr id="14" name="Rectangle 13">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7449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6B277-96D9-430F-AD44-6C3D5042C96C}"/>
              </a:ext>
            </a:extLst>
          </p:cNvPr>
          <p:cNvSpPr>
            <a:spLocks noGrp="1"/>
          </p:cNvSpPr>
          <p:nvPr>
            <p:ph type="title"/>
          </p:nvPr>
        </p:nvSpPr>
        <p:spPr/>
        <p:txBody>
          <a:bodyPr/>
          <a:lstStyle/>
          <a:p>
            <a:r>
              <a:rPr lang="es-MX" dirty="0"/>
              <a:t>DICCIONARIO DE DATOS</a:t>
            </a:r>
            <a:endParaRPr lang="es-PA" dirty="0"/>
          </a:p>
        </p:txBody>
      </p:sp>
      <p:graphicFrame>
        <p:nvGraphicFramePr>
          <p:cNvPr id="4" name="Tabla 3">
            <a:extLst>
              <a:ext uri="{FF2B5EF4-FFF2-40B4-BE49-F238E27FC236}">
                <a16:creationId xmlns:a16="http://schemas.microsoft.com/office/drawing/2014/main" id="{CD7C5175-CF25-420F-8857-F65C8E4064CC}"/>
              </a:ext>
            </a:extLst>
          </p:cNvPr>
          <p:cNvGraphicFramePr>
            <a:graphicFrameLocks noGrp="1"/>
          </p:cNvGraphicFramePr>
          <p:nvPr>
            <p:extLst>
              <p:ext uri="{D42A27DB-BD31-4B8C-83A1-F6EECF244321}">
                <p14:modId xmlns:p14="http://schemas.microsoft.com/office/powerpoint/2010/main" val="1130839540"/>
              </p:ext>
            </p:extLst>
          </p:nvPr>
        </p:nvGraphicFramePr>
        <p:xfrm>
          <a:off x="2931390" y="2261905"/>
          <a:ext cx="6536483" cy="2002190"/>
        </p:xfrm>
        <a:graphic>
          <a:graphicData uri="http://schemas.openxmlformats.org/drawingml/2006/table">
            <a:tbl>
              <a:tblPr/>
              <a:tblGrid>
                <a:gridCol w="819529">
                  <a:extLst>
                    <a:ext uri="{9D8B030D-6E8A-4147-A177-3AD203B41FA5}">
                      <a16:colId xmlns:a16="http://schemas.microsoft.com/office/drawing/2014/main" val="249061475"/>
                    </a:ext>
                  </a:extLst>
                </a:gridCol>
                <a:gridCol w="1184861">
                  <a:extLst>
                    <a:ext uri="{9D8B030D-6E8A-4147-A177-3AD203B41FA5}">
                      <a16:colId xmlns:a16="http://schemas.microsoft.com/office/drawing/2014/main" val="4010194659"/>
                    </a:ext>
                  </a:extLst>
                </a:gridCol>
                <a:gridCol w="928141">
                  <a:extLst>
                    <a:ext uri="{9D8B030D-6E8A-4147-A177-3AD203B41FA5}">
                      <a16:colId xmlns:a16="http://schemas.microsoft.com/office/drawing/2014/main" val="1921001696"/>
                    </a:ext>
                  </a:extLst>
                </a:gridCol>
                <a:gridCol w="2784423">
                  <a:extLst>
                    <a:ext uri="{9D8B030D-6E8A-4147-A177-3AD203B41FA5}">
                      <a16:colId xmlns:a16="http://schemas.microsoft.com/office/drawing/2014/main" val="2101636763"/>
                    </a:ext>
                  </a:extLst>
                </a:gridCol>
                <a:gridCol w="819529">
                  <a:extLst>
                    <a:ext uri="{9D8B030D-6E8A-4147-A177-3AD203B41FA5}">
                      <a16:colId xmlns:a16="http://schemas.microsoft.com/office/drawing/2014/main" val="791382156"/>
                    </a:ext>
                  </a:extLst>
                </a:gridCol>
              </a:tblGrid>
              <a:tr h="200219">
                <a:tc gridSpan="5">
                  <a:txBody>
                    <a:bodyPr/>
                    <a:lstStyle/>
                    <a:p>
                      <a:pPr algn="ctr" fontAlgn="b"/>
                      <a:r>
                        <a:rPr lang="es-PA" sz="1100" b="1" i="0" u="none" strike="noStrike" dirty="0">
                          <a:solidFill>
                            <a:srgbClr val="FFFFFF"/>
                          </a:solidFill>
                          <a:effectLst/>
                          <a:latin typeface="Calibri" panose="020F0502020204030204" pitchFamily="34" charset="0"/>
                        </a:rPr>
                        <a:t>TABLA USUARIO</a:t>
                      </a:r>
                    </a:p>
                  </a:txBody>
                  <a:tcPr marL="7620" marR="7620" marT="7620" marB="0" anchor="b">
                    <a:lnL>
                      <a:noFill/>
                    </a:lnL>
                    <a:lnR>
                      <a:noFill/>
                    </a:lnR>
                    <a:lnT>
                      <a:noFill/>
                    </a:lnT>
                    <a:lnB>
                      <a:noFill/>
                    </a:lnB>
                    <a:solidFill>
                      <a:srgbClr val="002060"/>
                    </a:solidFill>
                  </a:tcPr>
                </a:tc>
                <a:tc hMerge="1">
                  <a:txBody>
                    <a:bodyPr/>
                    <a:lstStyle/>
                    <a:p>
                      <a:endParaRPr lang="es-PA"/>
                    </a:p>
                  </a:txBody>
                  <a:tcPr/>
                </a:tc>
                <a:tc hMerge="1">
                  <a:txBody>
                    <a:bodyPr/>
                    <a:lstStyle/>
                    <a:p>
                      <a:endParaRPr lang="es-PA"/>
                    </a:p>
                  </a:txBody>
                  <a:tcPr/>
                </a:tc>
                <a:tc hMerge="1">
                  <a:txBody>
                    <a:bodyPr/>
                    <a:lstStyle/>
                    <a:p>
                      <a:endParaRPr lang="es-PA"/>
                    </a:p>
                  </a:txBody>
                  <a:tcPr/>
                </a:tc>
                <a:tc hMerge="1">
                  <a:txBody>
                    <a:bodyPr/>
                    <a:lstStyle/>
                    <a:p>
                      <a:endParaRPr lang="es-PA"/>
                    </a:p>
                  </a:txBody>
                  <a:tcPr/>
                </a:tc>
                <a:extLst>
                  <a:ext uri="{0D108BD9-81ED-4DB2-BD59-A6C34878D82A}">
                    <a16:rowId xmlns:a16="http://schemas.microsoft.com/office/drawing/2014/main" val="1957826469"/>
                  </a:ext>
                </a:extLst>
              </a:tr>
              <a:tr h="200219">
                <a:tc>
                  <a:txBody>
                    <a:bodyPr/>
                    <a:lstStyle/>
                    <a:p>
                      <a:pPr algn="ctr" fontAlgn="ctr"/>
                      <a:r>
                        <a:rPr lang="es-PA" sz="1100" b="0" i="0" u="none" strike="noStrike">
                          <a:solidFill>
                            <a:srgbClr val="FFFFFF"/>
                          </a:solidFill>
                          <a:effectLst/>
                          <a:latin typeface="Calibri" panose="020F0502020204030204" pitchFamily="34" charset="0"/>
                        </a:rPr>
                        <a:t> </a:t>
                      </a:r>
                    </a:p>
                  </a:txBody>
                  <a:tcPr marL="7620" marR="7620" marT="7620" marB="0" anchor="ctr">
                    <a:lnL>
                      <a:noFill/>
                    </a:lnL>
                    <a:lnR>
                      <a:noFill/>
                    </a:lnR>
                    <a:lnT>
                      <a:noFill/>
                    </a:lnT>
                    <a:lnB>
                      <a:noFill/>
                    </a:lnB>
                    <a:solidFill>
                      <a:srgbClr val="0070C0"/>
                    </a:solidFill>
                  </a:tcPr>
                </a:tc>
                <a:tc>
                  <a:txBody>
                    <a:bodyPr/>
                    <a:lstStyle/>
                    <a:p>
                      <a:pPr algn="l" fontAlgn="ctr"/>
                      <a:r>
                        <a:rPr lang="es-PA" sz="1100" b="1" i="0" u="none" strike="noStrike">
                          <a:solidFill>
                            <a:srgbClr val="FFFFFF"/>
                          </a:solidFill>
                          <a:effectLst/>
                          <a:latin typeface="Calibri" panose="020F0502020204030204" pitchFamily="34" charset="0"/>
                        </a:rPr>
                        <a:t>Atributos</a:t>
                      </a:r>
                    </a:p>
                  </a:txBody>
                  <a:tcPr marL="7620" marR="7620" marT="7620" marB="0" anchor="ctr">
                    <a:lnL>
                      <a:noFill/>
                    </a:lnL>
                    <a:lnR>
                      <a:noFill/>
                    </a:lnR>
                    <a:lnT>
                      <a:noFill/>
                    </a:lnT>
                    <a:lnB>
                      <a:noFill/>
                    </a:lnB>
                    <a:solidFill>
                      <a:srgbClr val="0070C0"/>
                    </a:solidFill>
                  </a:tcPr>
                </a:tc>
                <a:tc>
                  <a:txBody>
                    <a:bodyPr/>
                    <a:lstStyle/>
                    <a:p>
                      <a:pPr algn="l" fontAlgn="ctr"/>
                      <a:r>
                        <a:rPr lang="es-PA" sz="1100" b="1" i="0" u="none" strike="noStrike">
                          <a:solidFill>
                            <a:srgbClr val="FFFFFF"/>
                          </a:solidFill>
                          <a:effectLst/>
                          <a:latin typeface="Calibri" panose="020F0502020204030204" pitchFamily="34" charset="0"/>
                        </a:rPr>
                        <a:t>Tipo de datos</a:t>
                      </a:r>
                    </a:p>
                  </a:txBody>
                  <a:tcPr marL="7620" marR="7620" marT="7620" marB="0" anchor="ctr">
                    <a:lnL>
                      <a:noFill/>
                    </a:lnL>
                    <a:lnR>
                      <a:noFill/>
                    </a:lnR>
                    <a:lnT>
                      <a:noFill/>
                    </a:lnT>
                    <a:lnB>
                      <a:noFill/>
                    </a:lnB>
                    <a:solidFill>
                      <a:srgbClr val="0070C0"/>
                    </a:solidFill>
                  </a:tcPr>
                </a:tc>
                <a:tc>
                  <a:txBody>
                    <a:bodyPr/>
                    <a:lstStyle/>
                    <a:p>
                      <a:pPr algn="l" fontAlgn="ctr"/>
                      <a:r>
                        <a:rPr lang="es-PA" sz="1100" b="1" i="0" u="none" strike="noStrike">
                          <a:solidFill>
                            <a:srgbClr val="FFFFFF"/>
                          </a:solidFill>
                          <a:effectLst/>
                          <a:latin typeface="Calibri" panose="020F0502020204030204" pitchFamily="34" charset="0"/>
                        </a:rPr>
                        <a:t>Descripcion</a:t>
                      </a:r>
                    </a:p>
                  </a:txBody>
                  <a:tcPr marL="7620" marR="7620" marT="7620" marB="0" anchor="ctr">
                    <a:lnL>
                      <a:noFill/>
                    </a:lnL>
                    <a:lnR>
                      <a:noFill/>
                    </a:lnR>
                    <a:lnT>
                      <a:noFill/>
                    </a:lnT>
                    <a:lnB>
                      <a:noFill/>
                    </a:lnB>
                    <a:solidFill>
                      <a:srgbClr val="0070C0"/>
                    </a:solidFill>
                  </a:tcPr>
                </a:tc>
                <a:tc>
                  <a:txBody>
                    <a:bodyPr/>
                    <a:lstStyle/>
                    <a:p>
                      <a:pPr algn="l" fontAlgn="ctr"/>
                      <a:r>
                        <a:rPr lang="es-PA" sz="1100" b="1" i="0" u="none" strike="noStrike">
                          <a:solidFill>
                            <a:srgbClr val="FFFFFF"/>
                          </a:solidFill>
                          <a:effectLst/>
                          <a:latin typeface="Calibri" panose="020F0502020204030204" pitchFamily="34" charset="0"/>
                        </a:rPr>
                        <a:t>Null</a:t>
                      </a:r>
                    </a:p>
                  </a:txBody>
                  <a:tcPr marL="7620" marR="7620" marT="7620" marB="0" anchor="ctr">
                    <a:lnL>
                      <a:noFill/>
                    </a:lnL>
                    <a:lnR>
                      <a:noFill/>
                    </a:lnR>
                    <a:lnT>
                      <a:noFill/>
                    </a:lnT>
                    <a:lnB>
                      <a:noFill/>
                    </a:lnB>
                    <a:solidFill>
                      <a:srgbClr val="0070C0"/>
                    </a:solidFill>
                  </a:tcPr>
                </a:tc>
                <a:extLst>
                  <a:ext uri="{0D108BD9-81ED-4DB2-BD59-A6C34878D82A}">
                    <a16:rowId xmlns:a16="http://schemas.microsoft.com/office/drawing/2014/main" val="2379322652"/>
                  </a:ext>
                </a:extLst>
              </a:tr>
              <a:tr h="200219">
                <a:tc>
                  <a:txBody>
                    <a:bodyPr/>
                    <a:lstStyle/>
                    <a:p>
                      <a:pPr algn="ctr" fontAlgn="ctr"/>
                      <a:r>
                        <a:rPr lang="es-PA" sz="1100" b="0" i="0" u="none" strike="noStrike">
                          <a:solidFill>
                            <a:srgbClr val="404040"/>
                          </a:solidFill>
                          <a:effectLst/>
                          <a:latin typeface="Calibri" panose="020F0502020204030204" pitchFamily="34" charset="0"/>
                        </a:rPr>
                        <a:t>PK</a:t>
                      </a:r>
                    </a:p>
                  </a:txBody>
                  <a:tcPr marL="7620" marR="7620" marT="7620" marB="0" anchor="ctr">
                    <a:lnL>
                      <a:noFill/>
                    </a:lnL>
                    <a:lnR>
                      <a:noFill/>
                    </a:lnR>
                    <a:lnT>
                      <a:noFill/>
                    </a:lnT>
                    <a:lnB>
                      <a:noFill/>
                    </a:lnB>
                    <a:solidFill>
                      <a:srgbClr val="BDD7EE"/>
                    </a:solidFill>
                  </a:tcPr>
                </a:tc>
                <a:tc>
                  <a:txBody>
                    <a:bodyPr/>
                    <a:lstStyle/>
                    <a:p>
                      <a:pPr algn="l" fontAlgn="ctr"/>
                      <a:r>
                        <a:rPr lang="es-PA" sz="1100" b="1" i="0" u="none" strike="noStrike">
                          <a:solidFill>
                            <a:srgbClr val="404040"/>
                          </a:solidFill>
                          <a:effectLst/>
                          <a:latin typeface="Calibri" panose="020F0502020204030204" pitchFamily="34" charset="0"/>
                        </a:rPr>
                        <a:t>ID</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int</a:t>
                      </a:r>
                    </a:p>
                  </a:txBody>
                  <a:tcPr marL="7620" marR="7620" marT="7620" marB="0" anchor="ctr">
                    <a:lnL>
                      <a:noFill/>
                    </a:lnL>
                    <a:lnR>
                      <a:noFill/>
                    </a:lnR>
                    <a:lnT>
                      <a:noFill/>
                    </a:lnT>
                    <a:lnB>
                      <a:noFill/>
                    </a:lnB>
                    <a:solidFill>
                      <a:srgbClr val="BDD7EE"/>
                    </a:solidFill>
                  </a:tcPr>
                </a:tc>
                <a:tc>
                  <a:txBody>
                    <a:bodyPr/>
                    <a:lstStyle/>
                    <a:p>
                      <a:pPr algn="l" fontAlgn="ctr"/>
                      <a:r>
                        <a:rPr lang="es-MX" sz="1100" b="0" i="0" u="none" strike="noStrike">
                          <a:solidFill>
                            <a:srgbClr val="404040"/>
                          </a:solidFill>
                          <a:effectLst/>
                          <a:latin typeface="Calibri" panose="020F0502020204030204" pitchFamily="34" charset="0"/>
                        </a:rPr>
                        <a:t>Numero de identificacion del usuario</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No</a:t>
                      </a:r>
                    </a:p>
                  </a:txBody>
                  <a:tcPr marL="7620" marR="7620" marT="7620" marB="0" anchor="ctr">
                    <a:lnL>
                      <a:noFill/>
                    </a:lnL>
                    <a:lnR>
                      <a:noFill/>
                    </a:lnR>
                    <a:lnT>
                      <a:noFill/>
                    </a:lnT>
                    <a:lnB>
                      <a:noFill/>
                    </a:lnB>
                    <a:solidFill>
                      <a:srgbClr val="BDD7EE"/>
                    </a:solidFill>
                  </a:tcPr>
                </a:tc>
                <a:extLst>
                  <a:ext uri="{0D108BD9-81ED-4DB2-BD59-A6C34878D82A}">
                    <a16:rowId xmlns:a16="http://schemas.microsoft.com/office/drawing/2014/main" val="259848173"/>
                  </a:ext>
                </a:extLst>
              </a:tr>
              <a:tr h="200219">
                <a:tc>
                  <a:txBody>
                    <a:bodyPr/>
                    <a:lstStyle/>
                    <a:p>
                      <a:pPr algn="ctr" fontAlgn="ctr"/>
                      <a:r>
                        <a:rPr lang="es-PA" sz="1100" b="0" i="0" u="none" strike="noStrike">
                          <a:solidFill>
                            <a:srgbClr val="404040"/>
                          </a:solidFill>
                          <a:effectLst/>
                          <a:latin typeface="Calibri" panose="020F0502020204030204" pitchFamily="34" charset="0"/>
                        </a:rPr>
                        <a:t> </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Nombre</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char(30)</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Nombre del usuario</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No</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2952816460"/>
                  </a:ext>
                </a:extLst>
              </a:tr>
              <a:tr h="200219">
                <a:tc>
                  <a:txBody>
                    <a:bodyPr/>
                    <a:lstStyle/>
                    <a:p>
                      <a:pPr algn="ctr" fontAlgn="ctr"/>
                      <a:r>
                        <a:rPr lang="es-PA" sz="1100" b="0" i="0" u="none" strike="noStrike">
                          <a:solidFill>
                            <a:srgbClr val="404040"/>
                          </a:solidFill>
                          <a:effectLst/>
                          <a:latin typeface="Calibri" panose="020F0502020204030204" pitchFamily="34" charset="0"/>
                        </a:rPr>
                        <a:t> </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Apellido</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char(30)</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Apellido del usuario</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No</a:t>
                      </a:r>
                    </a:p>
                  </a:txBody>
                  <a:tcPr marL="7620" marR="7620" marT="7620" marB="0" anchor="ctr">
                    <a:lnL>
                      <a:noFill/>
                    </a:lnL>
                    <a:lnR>
                      <a:noFill/>
                    </a:lnR>
                    <a:lnT>
                      <a:noFill/>
                    </a:lnT>
                    <a:lnB>
                      <a:noFill/>
                    </a:lnB>
                    <a:solidFill>
                      <a:srgbClr val="BDD7EE"/>
                    </a:solidFill>
                  </a:tcPr>
                </a:tc>
                <a:extLst>
                  <a:ext uri="{0D108BD9-81ED-4DB2-BD59-A6C34878D82A}">
                    <a16:rowId xmlns:a16="http://schemas.microsoft.com/office/drawing/2014/main" val="3613667388"/>
                  </a:ext>
                </a:extLst>
              </a:tr>
              <a:tr h="200219">
                <a:tc>
                  <a:txBody>
                    <a:bodyPr/>
                    <a:lstStyle/>
                    <a:p>
                      <a:pPr algn="ctr" fontAlgn="ctr"/>
                      <a:r>
                        <a:rPr lang="es-PA" sz="1100" b="0" i="0" u="none" strike="noStrike">
                          <a:solidFill>
                            <a:srgbClr val="404040"/>
                          </a:solidFill>
                          <a:effectLst/>
                          <a:latin typeface="Calibri" panose="020F0502020204030204" pitchFamily="34" charset="0"/>
                        </a:rPr>
                        <a:t> </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Cedula</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char(15)</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Cedula del usuario</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No</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1962211675"/>
                  </a:ext>
                </a:extLst>
              </a:tr>
              <a:tr h="200219">
                <a:tc>
                  <a:txBody>
                    <a:bodyPr/>
                    <a:lstStyle/>
                    <a:p>
                      <a:pPr algn="ctr" fontAlgn="ctr"/>
                      <a:r>
                        <a:rPr lang="es-PA" sz="1100" b="0" i="0" u="none" strike="noStrike">
                          <a:solidFill>
                            <a:srgbClr val="404040"/>
                          </a:solidFill>
                          <a:effectLst/>
                          <a:latin typeface="Calibri" panose="020F0502020204030204" pitchFamily="34" charset="0"/>
                        </a:rPr>
                        <a:t> </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Direccion</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char(100)</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Direccion del usuario</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No</a:t>
                      </a:r>
                    </a:p>
                  </a:txBody>
                  <a:tcPr marL="7620" marR="7620" marT="7620" marB="0" anchor="ctr">
                    <a:lnL>
                      <a:noFill/>
                    </a:lnL>
                    <a:lnR>
                      <a:noFill/>
                    </a:lnR>
                    <a:lnT>
                      <a:noFill/>
                    </a:lnT>
                    <a:lnB>
                      <a:noFill/>
                    </a:lnB>
                    <a:solidFill>
                      <a:srgbClr val="BDD7EE"/>
                    </a:solidFill>
                  </a:tcPr>
                </a:tc>
                <a:extLst>
                  <a:ext uri="{0D108BD9-81ED-4DB2-BD59-A6C34878D82A}">
                    <a16:rowId xmlns:a16="http://schemas.microsoft.com/office/drawing/2014/main" val="187767307"/>
                  </a:ext>
                </a:extLst>
              </a:tr>
              <a:tr h="200219">
                <a:tc>
                  <a:txBody>
                    <a:bodyPr/>
                    <a:lstStyle/>
                    <a:p>
                      <a:pPr algn="ctr" fontAlgn="ctr"/>
                      <a:r>
                        <a:rPr lang="es-PA" sz="1100" b="0" i="0" u="none" strike="noStrike">
                          <a:solidFill>
                            <a:srgbClr val="404040"/>
                          </a:solidFill>
                          <a:effectLst/>
                          <a:latin typeface="Calibri" panose="020F0502020204030204" pitchFamily="34" charset="0"/>
                        </a:rPr>
                        <a:t> </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Correo electronico</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char(80)</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Correo electronico del usuario</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No</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1635014561"/>
                  </a:ext>
                </a:extLst>
              </a:tr>
              <a:tr h="200219">
                <a:tc>
                  <a:txBody>
                    <a:bodyPr/>
                    <a:lstStyle/>
                    <a:p>
                      <a:pPr algn="ctr" fontAlgn="ctr"/>
                      <a:r>
                        <a:rPr lang="es-PA" sz="1100" b="0" i="0" u="none" strike="noStrike">
                          <a:solidFill>
                            <a:srgbClr val="404040"/>
                          </a:solidFill>
                          <a:effectLst/>
                          <a:latin typeface="Calibri" panose="020F0502020204030204" pitchFamily="34" charset="0"/>
                        </a:rPr>
                        <a:t> </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Contraseña</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char(20)</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Contraseña del usuario</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No</a:t>
                      </a:r>
                    </a:p>
                  </a:txBody>
                  <a:tcPr marL="7620" marR="7620" marT="7620" marB="0" anchor="ctr">
                    <a:lnL>
                      <a:noFill/>
                    </a:lnL>
                    <a:lnR>
                      <a:noFill/>
                    </a:lnR>
                    <a:lnT>
                      <a:noFill/>
                    </a:lnT>
                    <a:lnB>
                      <a:noFill/>
                    </a:lnB>
                    <a:solidFill>
                      <a:srgbClr val="BDD7EE"/>
                    </a:solidFill>
                  </a:tcPr>
                </a:tc>
                <a:extLst>
                  <a:ext uri="{0D108BD9-81ED-4DB2-BD59-A6C34878D82A}">
                    <a16:rowId xmlns:a16="http://schemas.microsoft.com/office/drawing/2014/main" val="2089295659"/>
                  </a:ext>
                </a:extLst>
              </a:tr>
              <a:tr h="200219">
                <a:tc>
                  <a:txBody>
                    <a:bodyPr/>
                    <a:lstStyle/>
                    <a:p>
                      <a:pPr algn="ctr" fontAlgn="ctr"/>
                      <a:r>
                        <a:rPr lang="es-PA" sz="1100" b="0" i="0" u="none" strike="noStrike">
                          <a:solidFill>
                            <a:srgbClr val="404040"/>
                          </a:solidFill>
                          <a:effectLst/>
                          <a:latin typeface="Calibri" panose="020F0502020204030204" pitchFamily="34" charset="0"/>
                        </a:rPr>
                        <a:t>FK</a:t>
                      </a:r>
                    </a:p>
                  </a:txBody>
                  <a:tcPr marL="7620" marR="7620" marT="7620" marB="0" anchor="ctr">
                    <a:lnL>
                      <a:noFill/>
                    </a:lnL>
                    <a:lnR>
                      <a:noFill/>
                    </a:lnR>
                    <a:lnT>
                      <a:noFill/>
                    </a:lnT>
                    <a:lnB>
                      <a:noFill/>
                    </a:lnB>
                    <a:solidFill>
                      <a:srgbClr val="9BC2E6"/>
                    </a:solidFill>
                  </a:tcPr>
                </a:tc>
                <a:tc>
                  <a:txBody>
                    <a:bodyPr/>
                    <a:lstStyle/>
                    <a:p>
                      <a:pPr algn="l" fontAlgn="ctr"/>
                      <a:r>
                        <a:rPr lang="es-PA" sz="1100" b="1" i="0" u="none" strike="noStrike">
                          <a:solidFill>
                            <a:srgbClr val="404040"/>
                          </a:solidFill>
                          <a:effectLst/>
                          <a:latin typeface="Calibri" panose="020F0502020204030204" pitchFamily="34" charset="0"/>
                        </a:rPr>
                        <a:t>ID_producto</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int</a:t>
                      </a:r>
                    </a:p>
                  </a:txBody>
                  <a:tcPr marL="7620" marR="7620" marT="7620" marB="0" anchor="ctr">
                    <a:lnL>
                      <a:noFill/>
                    </a:lnL>
                    <a:lnR>
                      <a:noFill/>
                    </a:lnR>
                    <a:lnT>
                      <a:noFill/>
                    </a:lnT>
                    <a:lnB>
                      <a:noFill/>
                    </a:lnB>
                    <a:solidFill>
                      <a:srgbClr val="9BC2E6"/>
                    </a:solidFill>
                  </a:tcPr>
                </a:tc>
                <a:tc>
                  <a:txBody>
                    <a:bodyPr/>
                    <a:lstStyle/>
                    <a:p>
                      <a:pPr algn="l" fontAlgn="ctr"/>
                      <a:r>
                        <a:rPr lang="es-MX" sz="1100" b="0" i="0" u="none" strike="noStrike">
                          <a:solidFill>
                            <a:srgbClr val="404040"/>
                          </a:solidFill>
                          <a:effectLst/>
                          <a:latin typeface="Calibri" panose="020F0502020204030204" pitchFamily="34" charset="0"/>
                        </a:rPr>
                        <a:t>Numero de identificacion del producto</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dirty="0">
                          <a:solidFill>
                            <a:srgbClr val="404040"/>
                          </a:solidFill>
                          <a:effectLst/>
                          <a:latin typeface="Calibri" panose="020F0502020204030204" pitchFamily="34" charset="0"/>
                        </a:rPr>
                        <a:t>No</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1201265710"/>
                  </a:ext>
                </a:extLst>
              </a:tr>
            </a:tbl>
          </a:graphicData>
        </a:graphic>
      </p:graphicFrame>
      <p:graphicFrame>
        <p:nvGraphicFramePr>
          <p:cNvPr id="5" name="Tabla 4">
            <a:extLst>
              <a:ext uri="{FF2B5EF4-FFF2-40B4-BE49-F238E27FC236}">
                <a16:creationId xmlns:a16="http://schemas.microsoft.com/office/drawing/2014/main" id="{9DFC0350-0F9C-4F33-817E-C4E3E96424E3}"/>
              </a:ext>
            </a:extLst>
          </p:cNvPr>
          <p:cNvGraphicFramePr>
            <a:graphicFrameLocks noGrp="1"/>
          </p:cNvGraphicFramePr>
          <p:nvPr>
            <p:extLst>
              <p:ext uri="{D42A27DB-BD31-4B8C-83A1-F6EECF244321}">
                <p14:modId xmlns:p14="http://schemas.microsoft.com/office/powerpoint/2010/main" val="2839917673"/>
              </p:ext>
            </p:extLst>
          </p:nvPr>
        </p:nvGraphicFramePr>
        <p:xfrm>
          <a:off x="2889401" y="4779467"/>
          <a:ext cx="6620459" cy="1529892"/>
        </p:xfrm>
        <a:graphic>
          <a:graphicData uri="http://schemas.openxmlformats.org/drawingml/2006/table">
            <a:tbl>
              <a:tblPr/>
              <a:tblGrid>
                <a:gridCol w="830058">
                  <a:extLst>
                    <a:ext uri="{9D8B030D-6E8A-4147-A177-3AD203B41FA5}">
                      <a16:colId xmlns:a16="http://schemas.microsoft.com/office/drawing/2014/main" val="1064394973"/>
                    </a:ext>
                  </a:extLst>
                </a:gridCol>
                <a:gridCol w="1200083">
                  <a:extLst>
                    <a:ext uri="{9D8B030D-6E8A-4147-A177-3AD203B41FA5}">
                      <a16:colId xmlns:a16="http://schemas.microsoft.com/office/drawing/2014/main" val="1662733892"/>
                    </a:ext>
                  </a:extLst>
                </a:gridCol>
                <a:gridCol w="940065">
                  <a:extLst>
                    <a:ext uri="{9D8B030D-6E8A-4147-A177-3AD203B41FA5}">
                      <a16:colId xmlns:a16="http://schemas.microsoft.com/office/drawing/2014/main" val="3063629983"/>
                    </a:ext>
                  </a:extLst>
                </a:gridCol>
                <a:gridCol w="2820195">
                  <a:extLst>
                    <a:ext uri="{9D8B030D-6E8A-4147-A177-3AD203B41FA5}">
                      <a16:colId xmlns:a16="http://schemas.microsoft.com/office/drawing/2014/main" val="4174863977"/>
                    </a:ext>
                  </a:extLst>
                </a:gridCol>
                <a:gridCol w="830058">
                  <a:extLst>
                    <a:ext uri="{9D8B030D-6E8A-4147-A177-3AD203B41FA5}">
                      <a16:colId xmlns:a16="http://schemas.microsoft.com/office/drawing/2014/main" val="4018129785"/>
                    </a:ext>
                  </a:extLst>
                </a:gridCol>
              </a:tblGrid>
              <a:tr h="218556">
                <a:tc gridSpan="5">
                  <a:txBody>
                    <a:bodyPr/>
                    <a:lstStyle/>
                    <a:p>
                      <a:pPr algn="ctr" fontAlgn="b"/>
                      <a:r>
                        <a:rPr lang="sv-SE" sz="1100" b="1" i="0" u="none" strike="noStrike" dirty="0">
                          <a:solidFill>
                            <a:srgbClr val="FFFFFF"/>
                          </a:solidFill>
                          <a:effectLst/>
                          <a:latin typeface="Calibri" panose="020F0502020204030204" pitchFamily="34" charset="0"/>
                        </a:rPr>
                        <a:t>TABLA TARJETA (Visa / Master Card)</a:t>
                      </a:r>
                    </a:p>
                  </a:txBody>
                  <a:tcPr marL="7620" marR="7620" marT="7620" marB="0" anchor="b">
                    <a:lnL>
                      <a:noFill/>
                    </a:lnL>
                    <a:lnR>
                      <a:noFill/>
                    </a:lnR>
                    <a:lnT>
                      <a:noFill/>
                    </a:lnT>
                    <a:lnB>
                      <a:noFill/>
                    </a:lnB>
                    <a:solidFill>
                      <a:srgbClr val="002060"/>
                    </a:solidFill>
                  </a:tcPr>
                </a:tc>
                <a:tc hMerge="1">
                  <a:txBody>
                    <a:bodyPr/>
                    <a:lstStyle/>
                    <a:p>
                      <a:endParaRPr lang="es-PA"/>
                    </a:p>
                  </a:txBody>
                  <a:tcPr/>
                </a:tc>
                <a:tc hMerge="1">
                  <a:txBody>
                    <a:bodyPr/>
                    <a:lstStyle/>
                    <a:p>
                      <a:endParaRPr lang="es-PA"/>
                    </a:p>
                  </a:txBody>
                  <a:tcPr/>
                </a:tc>
                <a:tc hMerge="1">
                  <a:txBody>
                    <a:bodyPr/>
                    <a:lstStyle/>
                    <a:p>
                      <a:endParaRPr lang="es-PA"/>
                    </a:p>
                  </a:txBody>
                  <a:tcPr/>
                </a:tc>
                <a:tc hMerge="1">
                  <a:txBody>
                    <a:bodyPr/>
                    <a:lstStyle/>
                    <a:p>
                      <a:endParaRPr lang="es-PA"/>
                    </a:p>
                  </a:txBody>
                  <a:tcPr/>
                </a:tc>
                <a:extLst>
                  <a:ext uri="{0D108BD9-81ED-4DB2-BD59-A6C34878D82A}">
                    <a16:rowId xmlns:a16="http://schemas.microsoft.com/office/drawing/2014/main" val="2437349338"/>
                  </a:ext>
                </a:extLst>
              </a:tr>
              <a:tr h="218556">
                <a:tc>
                  <a:txBody>
                    <a:bodyPr/>
                    <a:lstStyle/>
                    <a:p>
                      <a:pPr algn="ctr" fontAlgn="ctr"/>
                      <a:r>
                        <a:rPr lang="es-PA" sz="1100" b="0" i="0" u="none" strike="noStrike">
                          <a:solidFill>
                            <a:srgbClr val="FFFFFF"/>
                          </a:solidFill>
                          <a:effectLst/>
                          <a:latin typeface="Calibri" panose="020F0502020204030204" pitchFamily="34" charset="0"/>
                        </a:rPr>
                        <a:t> </a:t>
                      </a:r>
                    </a:p>
                  </a:txBody>
                  <a:tcPr marL="7620" marR="7620" marT="7620" marB="0" anchor="ctr">
                    <a:lnL>
                      <a:noFill/>
                    </a:lnL>
                    <a:lnR>
                      <a:noFill/>
                    </a:lnR>
                    <a:lnT>
                      <a:noFill/>
                    </a:lnT>
                    <a:lnB>
                      <a:noFill/>
                    </a:lnB>
                    <a:solidFill>
                      <a:srgbClr val="0070C0"/>
                    </a:solidFill>
                  </a:tcPr>
                </a:tc>
                <a:tc>
                  <a:txBody>
                    <a:bodyPr/>
                    <a:lstStyle/>
                    <a:p>
                      <a:pPr algn="l" fontAlgn="ctr"/>
                      <a:r>
                        <a:rPr lang="es-PA" sz="1100" b="1" i="0" u="none" strike="noStrike">
                          <a:solidFill>
                            <a:srgbClr val="FFFFFF"/>
                          </a:solidFill>
                          <a:effectLst/>
                          <a:latin typeface="Calibri" panose="020F0502020204030204" pitchFamily="34" charset="0"/>
                        </a:rPr>
                        <a:t>Atributos</a:t>
                      </a:r>
                    </a:p>
                  </a:txBody>
                  <a:tcPr marL="7620" marR="7620" marT="7620" marB="0" anchor="ctr">
                    <a:lnL>
                      <a:noFill/>
                    </a:lnL>
                    <a:lnR>
                      <a:noFill/>
                    </a:lnR>
                    <a:lnT>
                      <a:noFill/>
                    </a:lnT>
                    <a:lnB>
                      <a:noFill/>
                    </a:lnB>
                    <a:solidFill>
                      <a:srgbClr val="0070C0"/>
                    </a:solidFill>
                  </a:tcPr>
                </a:tc>
                <a:tc>
                  <a:txBody>
                    <a:bodyPr/>
                    <a:lstStyle/>
                    <a:p>
                      <a:pPr algn="l" fontAlgn="ctr"/>
                      <a:r>
                        <a:rPr lang="es-PA" sz="1100" b="1" i="0" u="none" strike="noStrike">
                          <a:solidFill>
                            <a:srgbClr val="FFFFFF"/>
                          </a:solidFill>
                          <a:effectLst/>
                          <a:latin typeface="Calibri" panose="020F0502020204030204" pitchFamily="34" charset="0"/>
                        </a:rPr>
                        <a:t>Tipo de datos</a:t>
                      </a:r>
                    </a:p>
                  </a:txBody>
                  <a:tcPr marL="7620" marR="7620" marT="7620" marB="0" anchor="ctr">
                    <a:lnL>
                      <a:noFill/>
                    </a:lnL>
                    <a:lnR>
                      <a:noFill/>
                    </a:lnR>
                    <a:lnT>
                      <a:noFill/>
                    </a:lnT>
                    <a:lnB>
                      <a:noFill/>
                    </a:lnB>
                    <a:solidFill>
                      <a:srgbClr val="0070C0"/>
                    </a:solidFill>
                  </a:tcPr>
                </a:tc>
                <a:tc>
                  <a:txBody>
                    <a:bodyPr/>
                    <a:lstStyle/>
                    <a:p>
                      <a:pPr algn="l" fontAlgn="ctr"/>
                      <a:r>
                        <a:rPr lang="es-PA" sz="1100" b="1" i="0" u="none" strike="noStrike">
                          <a:solidFill>
                            <a:srgbClr val="FFFFFF"/>
                          </a:solidFill>
                          <a:effectLst/>
                          <a:latin typeface="Calibri" panose="020F0502020204030204" pitchFamily="34" charset="0"/>
                        </a:rPr>
                        <a:t>Descripcion</a:t>
                      </a:r>
                    </a:p>
                  </a:txBody>
                  <a:tcPr marL="7620" marR="7620" marT="7620" marB="0" anchor="ctr">
                    <a:lnL>
                      <a:noFill/>
                    </a:lnL>
                    <a:lnR>
                      <a:noFill/>
                    </a:lnR>
                    <a:lnT>
                      <a:noFill/>
                    </a:lnT>
                    <a:lnB>
                      <a:noFill/>
                    </a:lnB>
                    <a:solidFill>
                      <a:srgbClr val="0070C0"/>
                    </a:solidFill>
                  </a:tcPr>
                </a:tc>
                <a:tc>
                  <a:txBody>
                    <a:bodyPr/>
                    <a:lstStyle/>
                    <a:p>
                      <a:pPr algn="l" fontAlgn="ctr"/>
                      <a:r>
                        <a:rPr lang="es-PA" sz="1100" b="1" i="0" u="none" strike="noStrike">
                          <a:solidFill>
                            <a:srgbClr val="FFFFFF"/>
                          </a:solidFill>
                          <a:effectLst/>
                          <a:latin typeface="Calibri" panose="020F0502020204030204" pitchFamily="34" charset="0"/>
                        </a:rPr>
                        <a:t>Null</a:t>
                      </a:r>
                    </a:p>
                  </a:txBody>
                  <a:tcPr marL="7620" marR="7620" marT="7620" marB="0" anchor="ctr">
                    <a:lnL>
                      <a:noFill/>
                    </a:lnL>
                    <a:lnR>
                      <a:noFill/>
                    </a:lnR>
                    <a:lnT>
                      <a:noFill/>
                    </a:lnT>
                    <a:lnB>
                      <a:noFill/>
                    </a:lnB>
                    <a:solidFill>
                      <a:srgbClr val="0070C0"/>
                    </a:solidFill>
                  </a:tcPr>
                </a:tc>
                <a:extLst>
                  <a:ext uri="{0D108BD9-81ED-4DB2-BD59-A6C34878D82A}">
                    <a16:rowId xmlns:a16="http://schemas.microsoft.com/office/drawing/2014/main" val="2769999650"/>
                  </a:ext>
                </a:extLst>
              </a:tr>
              <a:tr h="218556">
                <a:tc>
                  <a:txBody>
                    <a:bodyPr/>
                    <a:lstStyle/>
                    <a:p>
                      <a:pPr algn="ctr" fontAlgn="ctr"/>
                      <a:r>
                        <a:rPr lang="es-PA" sz="1100" b="0" i="0" u="none" strike="noStrike">
                          <a:solidFill>
                            <a:srgbClr val="404040"/>
                          </a:solidFill>
                          <a:effectLst/>
                          <a:latin typeface="Calibri" panose="020F0502020204030204" pitchFamily="34" charset="0"/>
                        </a:rPr>
                        <a:t>PK</a:t>
                      </a:r>
                    </a:p>
                  </a:txBody>
                  <a:tcPr marL="7620" marR="7620" marT="7620" marB="0" anchor="ctr">
                    <a:lnL>
                      <a:noFill/>
                    </a:lnL>
                    <a:lnR>
                      <a:noFill/>
                    </a:lnR>
                    <a:lnT>
                      <a:noFill/>
                    </a:lnT>
                    <a:lnB>
                      <a:noFill/>
                    </a:lnB>
                    <a:solidFill>
                      <a:srgbClr val="BDD7EE"/>
                    </a:solidFill>
                  </a:tcPr>
                </a:tc>
                <a:tc>
                  <a:txBody>
                    <a:bodyPr/>
                    <a:lstStyle/>
                    <a:p>
                      <a:pPr algn="l" fontAlgn="ctr"/>
                      <a:r>
                        <a:rPr lang="es-PA" sz="1100" b="1" i="0" u="none" strike="noStrike">
                          <a:solidFill>
                            <a:srgbClr val="404040"/>
                          </a:solidFill>
                          <a:effectLst/>
                          <a:latin typeface="Calibri" panose="020F0502020204030204" pitchFamily="34" charset="0"/>
                        </a:rPr>
                        <a:t>ID</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int</a:t>
                      </a:r>
                    </a:p>
                  </a:txBody>
                  <a:tcPr marL="7620" marR="7620" marT="7620" marB="0" anchor="ctr">
                    <a:lnL>
                      <a:noFill/>
                    </a:lnL>
                    <a:lnR>
                      <a:noFill/>
                    </a:lnR>
                    <a:lnT>
                      <a:noFill/>
                    </a:lnT>
                    <a:lnB>
                      <a:noFill/>
                    </a:lnB>
                    <a:solidFill>
                      <a:srgbClr val="BDD7EE"/>
                    </a:solidFill>
                  </a:tcPr>
                </a:tc>
                <a:tc>
                  <a:txBody>
                    <a:bodyPr/>
                    <a:lstStyle/>
                    <a:p>
                      <a:pPr algn="l" fontAlgn="ctr"/>
                      <a:r>
                        <a:rPr lang="es-MX" sz="1100" b="0" i="0" u="none" strike="noStrike">
                          <a:solidFill>
                            <a:srgbClr val="404040"/>
                          </a:solidFill>
                          <a:effectLst/>
                          <a:latin typeface="Calibri" panose="020F0502020204030204" pitchFamily="34" charset="0"/>
                        </a:rPr>
                        <a:t>Numero de idenficacion del metodo de pago</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No</a:t>
                      </a:r>
                    </a:p>
                  </a:txBody>
                  <a:tcPr marL="7620" marR="7620" marT="7620" marB="0" anchor="ctr">
                    <a:lnL>
                      <a:noFill/>
                    </a:lnL>
                    <a:lnR>
                      <a:noFill/>
                    </a:lnR>
                    <a:lnT>
                      <a:noFill/>
                    </a:lnT>
                    <a:lnB>
                      <a:noFill/>
                    </a:lnB>
                    <a:solidFill>
                      <a:srgbClr val="BDD7EE"/>
                    </a:solidFill>
                  </a:tcPr>
                </a:tc>
                <a:extLst>
                  <a:ext uri="{0D108BD9-81ED-4DB2-BD59-A6C34878D82A}">
                    <a16:rowId xmlns:a16="http://schemas.microsoft.com/office/drawing/2014/main" val="2102396072"/>
                  </a:ext>
                </a:extLst>
              </a:tr>
              <a:tr h="218556">
                <a:tc>
                  <a:txBody>
                    <a:bodyPr/>
                    <a:lstStyle/>
                    <a:p>
                      <a:pPr algn="ctr" fontAlgn="ctr"/>
                      <a:r>
                        <a:rPr lang="es-PA" sz="1100" b="0" i="0" u="none" strike="noStrike">
                          <a:solidFill>
                            <a:srgbClr val="404040"/>
                          </a:solidFill>
                          <a:effectLst/>
                          <a:latin typeface="Calibri" panose="020F0502020204030204" pitchFamily="34" charset="0"/>
                        </a:rPr>
                        <a:t> </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Nombre</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char(30)</a:t>
                      </a:r>
                    </a:p>
                  </a:txBody>
                  <a:tcPr marL="7620" marR="7620" marT="7620" marB="0" anchor="ctr">
                    <a:lnL>
                      <a:noFill/>
                    </a:lnL>
                    <a:lnR>
                      <a:noFill/>
                    </a:lnR>
                    <a:lnT>
                      <a:noFill/>
                    </a:lnT>
                    <a:lnB>
                      <a:noFill/>
                    </a:lnB>
                    <a:solidFill>
                      <a:srgbClr val="9BC2E6"/>
                    </a:solidFill>
                  </a:tcPr>
                </a:tc>
                <a:tc>
                  <a:txBody>
                    <a:bodyPr/>
                    <a:lstStyle/>
                    <a:p>
                      <a:pPr algn="l" fontAlgn="ctr"/>
                      <a:r>
                        <a:rPr lang="es-MX" sz="1100" b="0" i="0" u="none" strike="noStrike">
                          <a:solidFill>
                            <a:srgbClr val="404040"/>
                          </a:solidFill>
                          <a:effectLst/>
                          <a:latin typeface="Calibri" panose="020F0502020204030204" pitchFamily="34" charset="0"/>
                        </a:rPr>
                        <a:t>Nombre de la tarjeta (Visa / Master Card)</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No</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3733927270"/>
                  </a:ext>
                </a:extLst>
              </a:tr>
              <a:tr h="218556">
                <a:tc>
                  <a:txBody>
                    <a:bodyPr/>
                    <a:lstStyle/>
                    <a:p>
                      <a:pPr algn="ctr" fontAlgn="ctr"/>
                      <a:r>
                        <a:rPr lang="es-PA" sz="1100" b="0" i="0" u="none" strike="noStrike">
                          <a:solidFill>
                            <a:srgbClr val="404040"/>
                          </a:solidFill>
                          <a:effectLst/>
                          <a:latin typeface="Calibri" panose="020F0502020204030204" pitchFamily="34" charset="0"/>
                        </a:rPr>
                        <a:t>Unique</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Numero</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int</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Numero de la tarjeta (Visa / Master Card)</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No</a:t>
                      </a:r>
                    </a:p>
                  </a:txBody>
                  <a:tcPr marL="7620" marR="7620" marT="7620" marB="0" anchor="ctr">
                    <a:lnL>
                      <a:noFill/>
                    </a:lnL>
                    <a:lnR>
                      <a:noFill/>
                    </a:lnR>
                    <a:lnT>
                      <a:noFill/>
                    </a:lnT>
                    <a:lnB>
                      <a:noFill/>
                    </a:lnB>
                    <a:solidFill>
                      <a:srgbClr val="BDD7EE"/>
                    </a:solidFill>
                  </a:tcPr>
                </a:tc>
                <a:extLst>
                  <a:ext uri="{0D108BD9-81ED-4DB2-BD59-A6C34878D82A}">
                    <a16:rowId xmlns:a16="http://schemas.microsoft.com/office/drawing/2014/main" val="2888218425"/>
                  </a:ext>
                </a:extLst>
              </a:tr>
              <a:tr h="218556">
                <a:tc>
                  <a:txBody>
                    <a:bodyPr/>
                    <a:lstStyle/>
                    <a:p>
                      <a:pPr algn="ctr" fontAlgn="ctr"/>
                      <a:r>
                        <a:rPr lang="es-PA" sz="1100" b="0" i="0" u="none" strike="noStrike">
                          <a:solidFill>
                            <a:srgbClr val="404040"/>
                          </a:solidFill>
                          <a:effectLst/>
                          <a:latin typeface="Calibri" panose="020F0502020204030204" pitchFamily="34" charset="0"/>
                        </a:rPr>
                        <a:t> </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Clave</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int</a:t>
                      </a:r>
                    </a:p>
                  </a:txBody>
                  <a:tcPr marL="7620" marR="7620" marT="7620" marB="0" anchor="ctr">
                    <a:lnL>
                      <a:noFill/>
                    </a:lnL>
                    <a:lnR>
                      <a:noFill/>
                    </a:lnR>
                    <a:lnT>
                      <a:noFill/>
                    </a:lnT>
                    <a:lnB>
                      <a:noFill/>
                    </a:lnB>
                    <a:solidFill>
                      <a:srgbClr val="9BC2E6"/>
                    </a:solidFill>
                  </a:tcPr>
                </a:tc>
                <a:tc>
                  <a:txBody>
                    <a:bodyPr/>
                    <a:lstStyle/>
                    <a:p>
                      <a:pPr algn="l" fontAlgn="ctr"/>
                      <a:r>
                        <a:rPr lang="es-MX" sz="1100" b="0" i="0" u="none" strike="noStrike">
                          <a:solidFill>
                            <a:srgbClr val="404040"/>
                          </a:solidFill>
                          <a:effectLst/>
                          <a:latin typeface="Calibri" panose="020F0502020204030204" pitchFamily="34" charset="0"/>
                        </a:rPr>
                        <a:t>Clave de la tarjeta (Visa / Master Card)</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No</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2654246302"/>
                  </a:ext>
                </a:extLst>
              </a:tr>
              <a:tr h="218556">
                <a:tc>
                  <a:txBody>
                    <a:bodyPr/>
                    <a:lstStyle/>
                    <a:p>
                      <a:pPr algn="ctr" fontAlgn="ctr"/>
                      <a:r>
                        <a:rPr lang="es-PA" sz="1100" b="0" i="0" u="none" strike="noStrike">
                          <a:solidFill>
                            <a:srgbClr val="404040"/>
                          </a:solidFill>
                          <a:effectLst/>
                          <a:latin typeface="Calibri" panose="020F0502020204030204" pitchFamily="34" charset="0"/>
                        </a:rPr>
                        <a:t>PK</a:t>
                      </a:r>
                    </a:p>
                  </a:txBody>
                  <a:tcPr marL="7620" marR="7620" marT="7620" marB="0" anchor="ctr">
                    <a:lnL>
                      <a:noFill/>
                    </a:lnL>
                    <a:lnR>
                      <a:noFill/>
                    </a:lnR>
                    <a:lnT>
                      <a:noFill/>
                    </a:lnT>
                    <a:lnB>
                      <a:noFill/>
                    </a:lnB>
                    <a:solidFill>
                      <a:srgbClr val="BDD7EE"/>
                    </a:solidFill>
                  </a:tcPr>
                </a:tc>
                <a:tc>
                  <a:txBody>
                    <a:bodyPr/>
                    <a:lstStyle/>
                    <a:p>
                      <a:pPr algn="l" fontAlgn="ctr"/>
                      <a:r>
                        <a:rPr lang="es-PA" sz="1100" b="1" i="0" u="none" strike="noStrike">
                          <a:solidFill>
                            <a:srgbClr val="404040"/>
                          </a:solidFill>
                          <a:effectLst/>
                          <a:latin typeface="Calibri" panose="020F0502020204030204" pitchFamily="34" charset="0"/>
                        </a:rPr>
                        <a:t>ID_usurio</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int</a:t>
                      </a:r>
                    </a:p>
                  </a:txBody>
                  <a:tcPr marL="7620" marR="7620" marT="7620" marB="0" anchor="ctr">
                    <a:lnL>
                      <a:noFill/>
                    </a:lnL>
                    <a:lnR>
                      <a:noFill/>
                    </a:lnR>
                    <a:lnT>
                      <a:noFill/>
                    </a:lnT>
                    <a:lnB>
                      <a:noFill/>
                    </a:lnB>
                    <a:solidFill>
                      <a:srgbClr val="BDD7EE"/>
                    </a:solidFill>
                  </a:tcPr>
                </a:tc>
                <a:tc>
                  <a:txBody>
                    <a:bodyPr/>
                    <a:lstStyle/>
                    <a:p>
                      <a:pPr algn="l" fontAlgn="ctr"/>
                      <a:r>
                        <a:rPr lang="es-MX" sz="1100" b="0" i="0" u="none" strike="noStrike">
                          <a:solidFill>
                            <a:srgbClr val="404040"/>
                          </a:solidFill>
                          <a:effectLst/>
                          <a:latin typeface="Calibri" panose="020F0502020204030204" pitchFamily="34" charset="0"/>
                        </a:rPr>
                        <a:t>Numero de identificacion del usuario</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dirty="0">
                          <a:solidFill>
                            <a:srgbClr val="404040"/>
                          </a:solidFill>
                          <a:effectLst/>
                          <a:latin typeface="Calibri" panose="020F0502020204030204" pitchFamily="34" charset="0"/>
                        </a:rPr>
                        <a:t>No</a:t>
                      </a:r>
                    </a:p>
                  </a:txBody>
                  <a:tcPr marL="7620" marR="7620" marT="7620" marB="0" anchor="ctr">
                    <a:lnL>
                      <a:noFill/>
                    </a:lnL>
                    <a:lnR>
                      <a:noFill/>
                    </a:lnR>
                    <a:lnT>
                      <a:noFill/>
                    </a:lnT>
                    <a:lnB>
                      <a:noFill/>
                    </a:lnB>
                    <a:solidFill>
                      <a:srgbClr val="BDD7EE"/>
                    </a:solidFill>
                  </a:tcPr>
                </a:tc>
                <a:extLst>
                  <a:ext uri="{0D108BD9-81ED-4DB2-BD59-A6C34878D82A}">
                    <a16:rowId xmlns:a16="http://schemas.microsoft.com/office/drawing/2014/main" val="4248256842"/>
                  </a:ext>
                </a:extLst>
              </a:tr>
            </a:tbl>
          </a:graphicData>
        </a:graphic>
      </p:graphicFrame>
    </p:spTree>
    <p:extLst>
      <p:ext uri="{BB962C8B-B14F-4D97-AF65-F5344CB8AC3E}">
        <p14:creationId xmlns:p14="http://schemas.microsoft.com/office/powerpoint/2010/main" val="1045696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AB213A-6E1C-42A6-8EB6-08E5FC5B5C17}"/>
              </a:ext>
            </a:extLst>
          </p:cNvPr>
          <p:cNvSpPr>
            <a:spLocks noGrp="1"/>
          </p:cNvSpPr>
          <p:nvPr>
            <p:ph type="title"/>
          </p:nvPr>
        </p:nvSpPr>
        <p:spPr/>
        <p:txBody>
          <a:bodyPr/>
          <a:lstStyle/>
          <a:p>
            <a:r>
              <a:rPr lang="es-MX" dirty="0"/>
              <a:t>DICCIONARIO DE DATOS</a:t>
            </a:r>
            <a:endParaRPr lang="es-PA" dirty="0"/>
          </a:p>
        </p:txBody>
      </p:sp>
      <p:graphicFrame>
        <p:nvGraphicFramePr>
          <p:cNvPr id="4" name="Tabla 3">
            <a:extLst>
              <a:ext uri="{FF2B5EF4-FFF2-40B4-BE49-F238E27FC236}">
                <a16:creationId xmlns:a16="http://schemas.microsoft.com/office/drawing/2014/main" id="{5D7FD7CE-DAD4-4F02-9F3B-8CF2241DFC3E}"/>
              </a:ext>
            </a:extLst>
          </p:cNvPr>
          <p:cNvGraphicFramePr>
            <a:graphicFrameLocks noGrp="1"/>
          </p:cNvGraphicFramePr>
          <p:nvPr>
            <p:extLst>
              <p:ext uri="{D42A27DB-BD31-4B8C-83A1-F6EECF244321}">
                <p14:modId xmlns:p14="http://schemas.microsoft.com/office/powerpoint/2010/main" val="219995813"/>
              </p:ext>
            </p:extLst>
          </p:nvPr>
        </p:nvGraphicFramePr>
        <p:xfrm>
          <a:off x="2952749" y="2331720"/>
          <a:ext cx="6286501" cy="1325880"/>
        </p:xfrm>
        <a:graphic>
          <a:graphicData uri="http://schemas.openxmlformats.org/drawingml/2006/table">
            <a:tbl>
              <a:tblPr/>
              <a:tblGrid>
                <a:gridCol w="788187">
                  <a:extLst>
                    <a:ext uri="{9D8B030D-6E8A-4147-A177-3AD203B41FA5}">
                      <a16:colId xmlns:a16="http://schemas.microsoft.com/office/drawing/2014/main" val="1294927690"/>
                    </a:ext>
                  </a:extLst>
                </a:gridCol>
                <a:gridCol w="1139547">
                  <a:extLst>
                    <a:ext uri="{9D8B030D-6E8A-4147-A177-3AD203B41FA5}">
                      <a16:colId xmlns:a16="http://schemas.microsoft.com/office/drawing/2014/main" val="2693579988"/>
                    </a:ext>
                  </a:extLst>
                </a:gridCol>
                <a:gridCol w="892645">
                  <a:extLst>
                    <a:ext uri="{9D8B030D-6E8A-4147-A177-3AD203B41FA5}">
                      <a16:colId xmlns:a16="http://schemas.microsoft.com/office/drawing/2014/main" val="1837637295"/>
                    </a:ext>
                  </a:extLst>
                </a:gridCol>
                <a:gridCol w="2677935">
                  <a:extLst>
                    <a:ext uri="{9D8B030D-6E8A-4147-A177-3AD203B41FA5}">
                      <a16:colId xmlns:a16="http://schemas.microsoft.com/office/drawing/2014/main" val="1633668055"/>
                    </a:ext>
                  </a:extLst>
                </a:gridCol>
                <a:gridCol w="788187">
                  <a:extLst>
                    <a:ext uri="{9D8B030D-6E8A-4147-A177-3AD203B41FA5}">
                      <a16:colId xmlns:a16="http://schemas.microsoft.com/office/drawing/2014/main" val="3599343896"/>
                    </a:ext>
                  </a:extLst>
                </a:gridCol>
              </a:tblGrid>
              <a:tr h="220980">
                <a:tc gridSpan="5">
                  <a:txBody>
                    <a:bodyPr/>
                    <a:lstStyle/>
                    <a:p>
                      <a:pPr algn="ctr" fontAlgn="b"/>
                      <a:r>
                        <a:rPr lang="es-PA" sz="1100" b="1" i="0" u="none" strike="noStrike">
                          <a:solidFill>
                            <a:srgbClr val="FFFFFF"/>
                          </a:solidFill>
                          <a:effectLst/>
                          <a:latin typeface="Calibri" panose="020F0502020204030204" pitchFamily="34" charset="0"/>
                        </a:rPr>
                        <a:t>TABLA PRODUCTO</a:t>
                      </a:r>
                    </a:p>
                  </a:txBody>
                  <a:tcPr marL="7620" marR="7620" marT="7620" marB="0" anchor="b">
                    <a:lnL>
                      <a:noFill/>
                    </a:lnL>
                    <a:lnR>
                      <a:noFill/>
                    </a:lnR>
                    <a:lnT>
                      <a:noFill/>
                    </a:lnT>
                    <a:lnB>
                      <a:noFill/>
                    </a:lnB>
                    <a:solidFill>
                      <a:srgbClr val="002060"/>
                    </a:solidFill>
                  </a:tcPr>
                </a:tc>
                <a:tc hMerge="1">
                  <a:txBody>
                    <a:bodyPr/>
                    <a:lstStyle/>
                    <a:p>
                      <a:endParaRPr lang="es-PA"/>
                    </a:p>
                  </a:txBody>
                  <a:tcPr/>
                </a:tc>
                <a:tc hMerge="1">
                  <a:txBody>
                    <a:bodyPr/>
                    <a:lstStyle/>
                    <a:p>
                      <a:endParaRPr lang="es-PA"/>
                    </a:p>
                  </a:txBody>
                  <a:tcPr/>
                </a:tc>
                <a:tc hMerge="1">
                  <a:txBody>
                    <a:bodyPr/>
                    <a:lstStyle/>
                    <a:p>
                      <a:endParaRPr lang="es-PA"/>
                    </a:p>
                  </a:txBody>
                  <a:tcPr/>
                </a:tc>
                <a:tc hMerge="1">
                  <a:txBody>
                    <a:bodyPr/>
                    <a:lstStyle/>
                    <a:p>
                      <a:endParaRPr lang="es-PA"/>
                    </a:p>
                  </a:txBody>
                  <a:tcPr/>
                </a:tc>
                <a:extLst>
                  <a:ext uri="{0D108BD9-81ED-4DB2-BD59-A6C34878D82A}">
                    <a16:rowId xmlns:a16="http://schemas.microsoft.com/office/drawing/2014/main" val="3996036066"/>
                  </a:ext>
                </a:extLst>
              </a:tr>
              <a:tr h="220980">
                <a:tc>
                  <a:txBody>
                    <a:bodyPr/>
                    <a:lstStyle/>
                    <a:p>
                      <a:pPr algn="ctr" fontAlgn="ctr"/>
                      <a:r>
                        <a:rPr lang="es-PA" sz="1100" b="0" i="0" u="none" strike="noStrike">
                          <a:solidFill>
                            <a:srgbClr val="FFFFFF"/>
                          </a:solidFill>
                          <a:effectLst/>
                          <a:latin typeface="Calibri" panose="020F0502020204030204" pitchFamily="34" charset="0"/>
                        </a:rPr>
                        <a:t> </a:t>
                      </a:r>
                    </a:p>
                  </a:txBody>
                  <a:tcPr marL="7620" marR="7620" marT="7620" marB="0" anchor="ctr">
                    <a:lnL>
                      <a:noFill/>
                    </a:lnL>
                    <a:lnR>
                      <a:noFill/>
                    </a:lnR>
                    <a:lnT>
                      <a:noFill/>
                    </a:lnT>
                    <a:lnB>
                      <a:noFill/>
                    </a:lnB>
                    <a:solidFill>
                      <a:srgbClr val="0070C0"/>
                    </a:solidFill>
                  </a:tcPr>
                </a:tc>
                <a:tc>
                  <a:txBody>
                    <a:bodyPr/>
                    <a:lstStyle/>
                    <a:p>
                      <a:pPr algn="l" fontAlgn="ctr"/>
                      <a:r>
                        <a:rPr lang="es-PA" sz="1100" b="1" i="0" u="none" strike="noStrike">
                          <a:solidFill>
                            <a:srgbClr val="FFFFFF"/>
                          </a:solidFill>
                          <a:effectLst/>
                          <a:latin typeface="Calibri" panose="020F0502020204030204" pitchFamily="34" charset="0"/>
                        </a:rPr>
                        <a:t>Atributos</a:t>
                      </a:r>
                    </a:p>
                  </a:txBody>
                  <a:tcPr marL="7620" marR="7620" marT="7620" marB="0" anchor="ctr">
                    <a:lnL>
                      <a:noFill/>
                    </a:lnL>
                    <a:lnR>
                      <a:noFill/>
                    </a:lnR>
                    <a:lnT>
                      <a:noFill/>
                    </a:lnT>
                    <a:lnB>
                      <a:noFill/>
                    </a:lnB>
                    <a:solidFill>
                      <a:srgbClr val="0070C0"/>
                    </a:solidFill>
                  </a:tcPr>
                </a:tc>
                <a:tc>
                  <a:txBody>
                    <a:bodyPr/>
                    <a:lstStyle/>
                    <a:p>
                      <a:pPr algn="l" fontAlgn="ctr"/>
                      <a:r>
                        <a:rPr lang="es-PA" sz="1100" b="1" i="0" u="none" strike="noStrike">
                          <a:solidFill>
                            <a:srgbClr val="FFFFFF"/>
                          </a:solidFill>
                          <a:effectLst/>
                          <a:latin typeface="Calibri" panose="020F0502020204030204" pitchFamily="34" charset="0"/>
                        </a:rPr>
                        <a:t>Tipo de datos</a:t>
                      </a:r>
                    </a:p>
                  </a:txBody>
                  <a:tcPr marL="7620" marR="7620" marT="7620" marB="0" anchor="ctr">
                    <a:lnL>
                      <a:noFill/>
                    </a:lnL>
                    <a:lnR>
                      <a:noFill/>
                    </a:lnR>
                    <a:lnT>
                      <a:noFill/>
                    </a:lnT>
                    <a:lnB>
                      <a:noFill/>
                    </a:lnB>
                    <a:solidFill>
                      <a:srgbClr val="0070C0"/>
                    </a:solidFill>
                  </a:tcPr>
                </a:tc>
                <a:tc>
                  <a:txBody>
                    <a:bodyPr/>
                    <a:lstStyle/>
                    <a:p>
                      <a:pPr algn="l" fontAlgn="ctr"/>
                      <a:r>
                        <a:rPr lang="es-PA" sz="1100" b="1" i="0" u="none" strike="noStrike">
                          <a:solidFill>
                            <a:srgbClr val="FFFFFF"/>
                          </a:solidFill>
                          <a:effectLst/>
                          <a:latin typeface="Calibri" panose="020F0502020204030204" pitchFamily="34" charset="0"/>
                        </a:rPr>
                        <a:t>Descripcion</a:t>
                      </a:r>
                    </a:p>
                  </a:txBody>
                  <a:tcPr marL="7620" marR="7620" marT="7620" marB="0" anchor="ctr">
                    <a:lnL>
                      <a:noFill/>
                    </a:lnL>
                    <a:lnR>
                      <a:noFill/>
                    </a:lnR>
                    <a:lnT>
                      <a:noFill/>
                    </a:lnT>
                    <a:lnB>
                      <a:noFill/>
                    </a:lnB>
                    <a:solidFill>
                      <a:srgbClr val="0070C0"/>
                    </a:solidFill>
                  </a:tcPr>
                </a:tc>
                <a:tc>
                  <a:txBody>
                    <a:bodyPr/>
                    <a:lstStyle/>
                    <a:p>
                      <a:pPr algn="l" fontAlgn="ctr"/>
                      <a:r>
                        <a:rPr lang="es-PA" sz="1100" b="1" i="0" u="none" strike="noStrike">
                          <a:solidFill>
                            <a:srgbClr val="FFFFFF"/>
                          </a:solidFill>
                          <a:effectLst/>
                          <a:latin typeface="Calibri" panose="020F0502020204030204" pitchFamily="34" charset="0"/>
                        </a:rPr>
                        <a:t>Null</a:t>
                      </a:r>
                    </a:p>
                  </a:txBody>
                  <a:tcPr marL="7620" marR="7620" marT="7620" marB="0" anchor="ctr">
                    <a:lnL>
                      <a:noFill/>
                    </a:lnL>
                    <a:lnR>
                      <a:noFill/>
                    </a:lnR>
                    <a:lnT>
                      <a:noFill/>
                    </a:lnT>
                    <a:lnB>
                      <a:noFill/>
                    </a:lnB>
                    <a:solidFill>
                      <a:srgbClr val="0070C0"/>
                    </a:solidFill>
                  </a:tcPr>
                </a:tc>
                <a:extLst>
                  <a:ext uri="{0D108BD9-81ED-4DB2-BD59-A6C34878D82A}">
                    <a16:rowId xmlns:a16="http://schemas.microsoft.com/office/drawing/2014/main" val="3454880143"/>
                  </a:ext>
                </a:extLst>
              </a:tr>
              <a:tr h="220980">
                <a:tc>
                  <a:txBody>
                    <a:bodyPr/>
                    <a:lstStyle/>
                    <a:p>
                      <a:pPr algn="ctr" fontAlgn="ctr"/>
                      <a:r>
                        <a:rPr lang="es-PA" sz="1100" b="0" i="0" u="none" strike="noStrike">
                          <a:solidFill>
                            <a:srgbClr val="404040"/>
                          </a:solidFill>
                          <a:effectLst/>
                          <a:latin typeface="Calibri" panose="020F0502020204030204" pitchFamily="34" charset="0"/>
                        </a:rPr>
                        <a:t>PK</a:t>
                      </a:r>
                    </a:p>
                  </a:txBody>
                  <a:tcPr marL="7620" marR="7620" marT="7620" marB="0" anchor="ctr">
                    <a:lnL>
                      <a:noFill/>
                    </a:lnL>
                    <a:lnR>
                      <a:noFill/>
                    </a:lnR>
                    <a:lnT>
                      <a:noFill/>
                    </a:lnT>
                    <a:lnB>
                      <a:noFill/>
                    </a:lnB>
                    <a:solidFill>
                      <a:srgbClr val="BDD7EE"/>
                    </a:solidFill>
                  </a:tcPr>
                </a:tc>
                <a:tc>
                  <a:txBody>
                    <a:bodyPr/>
                    <a:lstStyle/>
                    <a:p>
                      <a:pPr algn="l" fontAlgn="ctr"/>
                      <a:r>
                        <a:rPr lang="es-PA" sz="1100" b="1" i="0" u="none" strike="noStrike">
                          <a:solidFill>
                            <a:srgbClr val="404040"/>
                          </a:solidFill>
                          <a:effectLst/>
                          <a:latin typeface="Calibri" panose="020F0502020204030204" pitchFamily="34" charset="0"/>
                        </a:rPr>
                        <a:t>ID</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int</a:t>
                      </a:r>
                    </a:p>
                  </a:txBody>
                  <a:tcPr marL="7620" marR="7620" marT="7620" marB="0" anchor="ctr">
                    <a:lnL>
                      <a:noFill/>
                    </a:lnL>
                    <a:lnR>
                      <a:noFill/>
                    </a:lnR>
                    <a:lnT>
                      <a:noFill/>
                    </a:lnT>
                    <a:lnB>
                      <a:noFill/>
                    </a:lnB>
                    <a:solidFill>
                      <a:srgbClr val="BDD7EE"/>
                    </a:solidFill>
                  </a:tcPr>
                </a:tc>
                <a:tc>
                  <a:txBody>
                    <a:bodyPr/>
                    <a:lstStyle/>
                    <a:p>
                      <a:pPr algn="l" fontAlgn="ctr"/>
                      <a:r>
                        <a:rPr lang="es-MX" sz="1100" b="0" i="0" u="none" strike="noStrike">
                          <a:solidFill>
                            <a:srgbClr val="404040"/>
                          </a:solidFill>
                          <a:effectLst/>
                          <a:latin typeface="Calibri" panose="020F0502020204030204" pitchFamily="34" charset="0"/>
                        </a:rPr>
                        <a:t>Numero de identificacion del producto</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No</a:t>
                      </a:r>
                    </a:p>
                  </a:txBody>
                  <a:tcPr marL="7620" marR="7620" marT="7620" marB="0" anchor="ctr">
                    <a:lnL>
                      <a:noFill/>
                    </a:lnL>
                    <a:lnR>
                      <a:noFill/>
                    </a:lnR>
                    <a:lnT>
                      <a:noFill/>
                    </a:lnT>
                    <a:lnB>
                      <a:noFill/>
                    </a:lnB>
                    <a:solidFill>
                      <a:srgbClr val="BDD7EE"/>
                    </a:solidFill>
                  </a:tcPr>
                </a:tc>
                <a:extLst>
                  <a:ext uri="{0D108BD9-81ED-4DB2-BD59-A6C34878D82A}">
                    <a16:rowId xmlns:a16="http://schemas.microsoft.com/office/drawing/2014/main" val="3673068067"/>
                  </a:ext>
                </a:extLst>
              </a:tr>
              <a:tr h="220980">
                <a:tc>
                  <a:txBody>
                    <a:bodyPr/>
                    <a:lstStyle/>
                    <a:p>
                      <a:pPr algn="ctr" fontAlgn="ctr"/>
                      <a:r>
                        <a:rPr lang="es-PA" sz="1100" b="0" i="0" u="none" strike="noStrike">
                          <a:solidFill>
                            <a:srgbClr val="404040"/>
                          </a:solidFill>
                          <a:effectLst/>
                          <a:latin typeface="Calibri" panose="020F0502020204030204" pitchFamily="34" charset="0"/>
                        </a:rPr>
                        <a:t> </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Nombre</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char(50)</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Nombre del producto</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No</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832172192"/>
                  </a:ext>
                </a:extLst>
              </a:tr>
              <a:tr h="220980">
                <a:tc>
                  <a:txBody>
                    <a:bodyPr/>
                    <a:lstStyle/>
                    <a:p>
                      <a:pPr algn="ctr" fontAlgn="ctr"/>
                      <a:r>
                        <a:rPr lang="es-PA" sz="1100" b="0" i="0" u="none" strike="noStrike">
                          <a:solidFill>
                            <a:srgbClr val="404040"/>
                          </a:solidFill>
                          <a:effectLst/>
                          <a:latin typeface="Calibri" panose="020F0502020204030204" pitchFamily="34" charset="0"/>
                        </a:rPr>
                        <a:t> </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Precio</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int</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Precio del producto</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No</a:t>
                      </a:r>
                    </a:p>
                  </a:txBody>
                  <a:tcPr marL="7620" marR="7620" marT="7620" marB="0" anchor="ctr">
                    <a:lnL>
                      <a:noFill/>
                    </a:lnL>
                    <a:lnR>
                      <a:noFill/>
                    </a:lnR>
                    <a:lnT>
                      <a:noFill/>
                    </a:lnT>
                    <a:lnB>
                      <a:noFill/>
                    </a:lnB>
                    <a:solidFill>
                      <a:srgbClr val="BDD7EE"/>
                    </a:solidFill>
                  </a:tcPr>
                </a:tc>
                <a:extLst>
                  <a:ext uri="{0D108BD9-81ED-4DB2-BD59-A6C34878D82A}">
                    <a16:rowId xmlns:a16="http://schemas.microsoft.com/office/drawing/2014/main" val="3765479331"/>
                  </a:ext>
                </a:extLst>
              </a:tr>
              <a:tr h="220980">
                <a:tc>
                  <a:txBody>
                    <a:bodyPr/>
                    <a:lstStyle/>
                    <a:p>
                      <a:pPr algn="ctr" fontAlgn="ctr"/>
                      <a:r>
                        <a:rPr lang="es-PA" sz="1100" b="0" i="0" u="none" strike="noStrike">
                          <a:solidFill>
                            <a:srgbClr val="404040"/>
                          </a:solidFill>
                          <a:effectLst/>
                          <a:latin typeface="Calibri" panose="020F0502020204030204" pitchFamily="34" charset="0"/>
                        </a:rPr>
                        <a:t>FK</a:t>
                      </a:r>
                    </a:p>
                  </a:txBody>
                  <a:tcPr marL="7620" marR="7620" marT="7620" marB="0" anchor="ctr">
                    <a:lnL>
                      <a:noFill/>
                    </a:lnL>
                    <a:lnR>
                      <a:noFill/>
                    </a:lnR>
                    <a:lnT>
                      <a:noFill/>
                    </a:lnT>
                    <a:lnB>
                      <a:noFill/>
                    </a:lnB>
                    <a:solidFill>
                      <a:srgbClr val="9BC2E6"/>
                    </a:solidFill>
                  </a:tcPr>
                </a:tc>
                <a:tc>
                  <a:txBody>
                    <a:bodyPr/>
                    <a:lstStyle/>
                    <a:p>
                      <a:pPr algn="l" fontAlgn="ctr"/>
                      <a:r>
                        <a:rPr lang="es-PA" sz="1100" b="1" i="0" u="none" strike="noStrike">
                          <a:solidFill>
                            <a:srgbClr val="404040"/>
                          </a:solidFill>
                          <a:effectLst/>
                          <a:latin typeface="Calibri" panose="020F0502020204030204" pitchFamily="34" charset="0"/>
                        </a:rPr>
                        <a:t>ID_distribuidor</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int</a:t>
                      </a:r>
                    </a:p>
                  </a:txBody>
                  <a:tcPr marL="7620" marR="7620" marT="7620" marB="0" anchor="ctr">
                    <a:lnL>
                      <a:noFill/>
                    </a:lnL>
                    <a:lnR>
                      <a:noFill/>
                    </a:lnR>
                    <a:lnT>
                      <a:noFill/>
                    </a:lnT>
                    <a:lnB>
                      <a:noFill/>
                    </a:lnB>
                    <a:solidFill>
                      <a:srgbClr val="9BC2E6"/>
                    </a:solidFill>
                  </a:tcPr>
                </a:tc>
                <a:tc>
                  <a:txBody>
                    <a:bodyPr/>
                    <a:lstStyle/>
                    <a:p>
                      <a:pPr algn="l" fontAlgn="ctr"/>
                      <a:r>
                        <a:rPr lang="es-MX" sz="1100" b="0" i="0" u="none" strike="noStrike">
                          <a:solidFill>
                            <a:srgbClr val="404040"/>
                          </a:solidFill>
                          <a:effectLst/>
                          <a:latin typeface="Calibri" panose="020F0502020204030204" pitchFamily="34" charset="0"/>
                        </a:rPr>
                        <a:t>Numero de identificacion del distribuidor</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dirty="0">
                          <a:solidFill>
                            <a:srgbClr val="404040"/>
                          </a:solidFill>
                          <a:effectLst/>
                          <a:latin typeface="Calibri" panose="020F0502020204030204" pitchFamily="34" charset="0"/>
                        </a:rPr>
                        <a:t>No</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2790863653"/>
                  </a:ext>
                </a:extLst>
              </a:tr>
            </a:tbl>
          </a:graphicData>
        </a:graphic>
      </p:graphicFrame>
      <p:graphicFrame>
        <p:nvGraphicFramePr>
          <p:cNvPr id="6" name="Tabla 5">
            <a:extLst>
              <a:ext uri="{FF2B5EF4-FFF2-40B4-BE49-F238E27FC236}">
                <a16:creationId xmlns:a16="http://schemas.microsoft.com/office/drawing/2014/main" id="{2CCFC922-6102-4122-9264-B07FEA4EA65D}"/>
              </a:ext>
            </a:extLst>
          </p:cNvPr>
          <p:cNvGraphicFramePr>
            <a:graphicFrameLocks noGrp="1"/>
          </p:cNvGraphicFramePr>
          <p:nvPr>
            <p:extLst>
              <p:ext uri="{D42A27DB-BD31-4B8C-83A1-F6EECF244321}">
                <p14:modId xmlns:p14="http://schemas.microsoft.com/office/powerpoint/2010/main" val="3850887332"/>
              </p:ext>
            </p:extLst>
          </p:nvPr>
        </p:nvGraphicFramePr>
        <p:xfrm>
          <a:off x="2952749" y="4261104"/>
          <a:ext cx="6286501" cy="1518699"/>
        </p:xfrm>
        <a:graphic>
          <a:graphicData uri="http://schemas.openxmlformats.org/drawingml/2006/table">
            <a:tbl>
              <a:tblPr/>
              <a:tblGrid>
                <a:gridCol w="788187">
                  <a:extLst>
                    <a:ext uri="{9D8B030D-6E8A-4147-A177-3AD203B41FA5}">
                      <a16:colId xmlns:a16="http://schemas.microsoft.com/office/drawing/2014/main" val="1128400658"/>
                    </a:ext>
                  </a:extLst>
                </a:gridCol>
                <a:gridCol w="1139547">
                  <a:extLst>
                    <a:ext uri="{9D8B030D-6E8A-4147-A177-3AD203B41FA5}">
                      <a16:colId xmlns:a16="http://schemas.microsoft.com/office/drawing/2014/main" val="913660604"/>
                    </a:ext>
                  </a:extLst>
                </a:gridCol>
                <a:gridCol w="892645">
                  <a:extLst>
                    <a:ext uri="{9D8B030D-6E8A-4147-A177-3AD203B41FA5}">
                      <a16:colId xmlns:a16="http://schemas.microsoft.com/office/drawing/2014/main" val="2747757750"/>
                    </a:ext>
                  </a:extLst>
                </a:gridCol>
                <a:gridCol w="2677935">
                  <a:extLst>
                    <a:ext uri="{9D8B030D-6E8A-4147-A177-3AD203B41FA5}">
                      <a16:colId xmlns:a16="http://schemas.microsoft.com/office/drawing/2014/main" val="904688134"/>
                    </a:ext>
                  </a:extLst>
                </a:gridCol>
                <a:gridCol w="788187">
                  <a:extLst>
                    <a:ext uri="{9D8B030D-6E8A-4147-A177-3AD203B41FA5}">
                      <a16:colId xmlns:a16="http://schemas.microsoft.com/office/drawing/2014/main" val="1126103614"/>
                    </a:ext>
                  </a:extLst>
                </a:gridCol>
              </a:tblGrid>
              <a:tr h="216957">
                <a:tc gridSpan="5">
                  <a:txBody>
                    <a:bodyPr/>
                    <a:lstStyle/>
                    <a:p>
                      <a:pPr algn="ctr" fontAlgn="b"/>
                      <a:r>
                        <a:rPr lang="es-PA" sz="1100" b="1" i="0" u="none" strike="noStrike">
                          <a:solidFill>
                            <a:srgbClr val="FFFFFF"/>
                          </a:solidFill>
                          <a:effectLst/>
                          <a:latin typeface="Calibri" panose="020F0502020204030204" pitchFamily="34" charset="0"/>
                        </a:rPr>
                        <a:t>TABLA PRODUCTO</a:t>
                      </a:r>
                    </a:p>
                  </a:txBody>
                  <a:tcPr marL="7620" marR="7620" marT="7620" marB="0" anchor="b">
                    <a:lnL>
                      <a:noFill/>
                    </a:lnL>
                    <a:lnR>
                      <a:noFill/>
                    </a:lnR>
                    <a:lnT>
                      <a:noFill/>
                    </a:lnT>
                    <a:lnB>
                      <a:noFill/>
                    </a:lnB>
                    <a:solidFill>
                      <a:srgbClr val="002060"/>
                    </a:solidFill>
                  </a:tcPr>
                </a:tc>
                <a:tc hMerge="1">
                  <a:txBody>
                    <a:bodyPr/>
                    <a:lstStyle/>
                    <a:p>
                      <a:endParaRPr lang="es-PA"/>
                    </a:p>
                  </a:txBody>
                  <a:tcPr/>
                </a:tc>
                <a:tc hMerge="1">
                  <a:txBody>
                    <a:bodyPr/>
                    <a:lstStyle/>
                    <a:p>
                      <a:endParaRPr lang="es-PA"/>
                    </a:p>
                  </a:txBody>
                  <a:tcPr/>
                </a:tc>
                <a:tc hMerge="1">
                  <a:txBody>
                    <a:bodyPr/>
                    <a:lstStyle/>
                    <a:p>
                      <a:endParaRPr lang="es-PA"/>
                    </a:p>
                  </a:txBody>
                  <a:tcPr/>
                </a:tc>
                <a:tc hMerge="1">
                  <a:txBody>
                    <a:bodyPr/>
                    <a:lstStyle/>
                    <a:p>
                      <a:endParaRPr lang="es-PA"/>
                    </a:p>
                  </a:txBody>
                  <a:tcPr/>
                </a:tc>
                <a:extLst>
                  <a:ext uri="{0D108BD9-81ED-4DB2-BD59-A6C34878D82A}">
                    <a16:rowId xmlns:a16="http://schemas.microsoft.com/office/drawing/2014/main" val="3613771235"/>
                  </a:ext>
                </a:extLst>
              </a:tr>
              <a:tr h="216957">
                <a:tc>
                  <a:txBody>
                    <a:bodyPr/>
                    <a:lstStyle/>
                    <a:p>
                      <a:pPr algn="ctr" fontAlgn="ctr"/>
                      <a:r>
                        <a:rPr lang="es-PA" sz="1100" b="0" i="0" u="none" strike="noStrike">
                          <a:solidFill>
                            <a:srgbClr val="FFFFFF"/>
                          </a:solidFill>
                          <a:effectLst/>
                          <a:latin typeface="Calibri" panose="020F0502020204030204" pitchFamily="34" charset="0"/>
                        </a:rPr>
                        <a:t> </a:t>
                      </a:r>
                    </a:p>
                  </a:txBody>
                  <a:tcPr marL="7620" marR="7620" marT="7620" marB="0" anchor="ctr">
                    <a:lnL>
                      <a:noFill/>
                    </a:lnL>
                    <a:lnR>
                      <a:noFill/>
                    </a:lnR>
                    <a:lnT>
                      <a:noFill/>
                    </a:lnT>
                    <a:lnB>
                      <a:noFill/>
                    </a:lnB>
                    <a:solidFill>
                      <a:srgbClr val="0070C0"/>
                    </a:solidFill>
                  </a:tcPr>
                </a:tc>
                <a:tc>
                  <a:txBody>
                    <a:bodyPr/>
                    <a:lstStyle/>
                    <a:p>
                      <a:pPr algn="l" fontAlgn="ctr"/>
                      <a:r>
                        <a:rPr lang="es-PA" sz="1100" b="1" i="0" u="none" strike="noStrike">
                          <a:solidFill>
                            <a:srgbClr val="FFFFFF"/>
                          </a:solidFill>
                          <a:effectLst/>
                          <a:latin typeface="Calibri" panose="020F0502020204030204" pitchFamily="34" charset="0"/>
                        </a:rPr>
                        <a:t>Atributos</a:t>
                      </a:r>
                    </a:p>
                  </a:txBody>
                  <a:tcPr marL="7620" marR="7620" marT="7620" marB="0" anchor="ctr">
                    <a:lnL>
                      <a:noFill/>
                    </a:lnL>
                    <a:lnR>
                      <a:noFill/>
                    </a:lnR>
                    <a:lnT>
                      <a:noFill/>
                    </a:lnT>
                    <a:lnB>
                      <a:noFill/>
                    </a:lnB>
                    <a:solidFill>
                      <a:srgbClr val="0070C0"/>
                    </a:solidFill>
                  </a:tcPr>
                </a:tc>
                <a:tc>
                  <a:txBody>
                    <a:bodyPr/>
                    <a:lstStyle/>
                    <a:p>
                      <a:pPr algn="l" fontAlgn="ctr"/>
                      <a:r>
                        <a:rPr lang="es-PA" sz="1100" b="1" i="0" u="none" strike="noStrike">
                          <a:solidFill>
                            <a:srgbClr val="FFFFFF"/>
                          </a:solidFill>
                          <a:effectLst/>
                          <a:latin typeface="Calibri" panose="020F0502020204030204" pitchFamily="34" charset="0"/>
                        </a:rPr>
                        <a:t>Tipo de datos</a:t>
                      </a:r>
                    </a:p>
                  </a:txBody>
                  <a:tcPr marL="7620" marR="7620" marT="7620" marB="0" anchor="ctr">
                    <a:lnL>
                      <a:noFill/>
                    </a:lnL>
                    <a:lnR>
                      <a:noFill/>
                    </a:lnR>
                    <a:lnT>
                      <a:noFill/>
                    </a:lnT>
                    <a:lnB>
                      <a:noFill/>
                    </a:lnB>
                    <a:solidFill>
                      <a:srgbClr val="0070C0"/>
                    </a:solidFill>
                  </a:tcPr>
                </a:tc>
                <a:tc>
                  <a:txBody>
                    <a:bodyPr/>
                    <a:lstStyle/>
                    <a:p>
                      <a:pPr algn="l" fontAlgn="ctr"/>
                      <a:r>
                        <a:rPr lang="es-PA" sz="1100" b="1" i="0" u="none" strike="noStrike">
                          <a:solidFill>
                            <a:srgbClr val="FFFFFF"/>
                          </a:solidFill>
                          <a:effectLst/>
                          <a:latin typeface="Calibri" panose="020F0502020204030204" pitchFamily="34" charset="0"/>
                        </a:rPr>
                        <a:t>Descripcion</a:t>
                      </a:r>
                    </a:p>
                  </a:txBody>
                  <a:tcPr marL="7620" marR="7620" marT="7620" marB="0" anchor="ctr">
                    <a:lnL>
                      <a:noFill/>
                    </a:lnL>
                    <a:lnR>
                      <a:noFill/>
                    </a:lnR>
                    <a:lnT>
                      <a:noFill/>
                    </a:lnT>
                    <a:lnB>
                      <a:noFill/>
                    </a:lnB>
                    <a:solidFill>
                      <a:srgbClr val="0070C0"/>
                    </a:solidFill>
                  </a:tcPr>
                </a:tc>
                <a:tc>
                  <a:txBody>
                    <a:bodyPr/>
                    <a:lstStyle/>
                    <a:p>
                      <a:pPr algn="l" fontAlgn="ctr"/>
                      <a:r>
                        <a:rPr lang="es-PA" sz="1100" b="1" i="0" u="none" strike="noStrike">
                          <a:solidFill>
                            <a:srgbClr val="FFFFFF"/>
                          </a:solidFill>
                          <a:effectLst/>
                          <a:latin typeface="Calibri" panose="020F0502020204030204" pitchFamily="34" charset="0"/>
                        </a:rPr>
                        <a:t>Null</a:t>
                      </a:r>
                    </a:p>
                  </a:txBody>
                  <a:tcPr marL="7620" marR="7620" marT="7620" marB="0" anchor="ctr">
                    <a:lnL>
                      <a:noFill/>
                    </a:lnL>
                    <a:lnR>
                      <a:noFill/>
                    </a:lnR>
                    <a:lnT>
                      <a:noFill/>
                    </a:lnT>
                    <a:lnB>
                      <a:noFill/>
                    </a:lnB>
                    <a:solidFill>
                      <a:srgbClr val="0070C0"/>
                    </a:solidFill>
                  </a:tcPr>
                </a:tc>
                <a:extLst>
                  <a:ext uri="{0D108BD9-81ED-4DB2-BD59-A6C34878D82A}">
                    <a16:rowId xmlns:a16="http://schemas.microsoft.com/office/drawing/2014/main" val="2257139803"/>
                  </a:ext>
                </a:extLst>
              </a:tr>
              <a:tr h="216957">
                <a:tc>
                  <a:txBody>
                    <a:bodyPr/>
                    <a:lstStyle/>
                    <a:p>
                      <a:pPr algn="ctr" fontAlgn="ctr"/>
                      <a:r>
                        <a:rPr lang="es-PA" sz="1100" b="0" i="0" u="none" strike="noStrike">
                          <a:solidFill>
                            <a:srgbClr val="404040"/>
                          </a:solidFill>
                          <a:effectLst/>
                          <a:latin typeface="Calibri" panose="020F0502020204030204" pitchFamily="34" charset="0"/>
                        </a:rPr>
                        <a:t>PK</a:t>
                      </a:r>
                    </a:p>
                  </a:txBody>
                  <a:tcPr marL="7620" marR="7620" marT="7620" marB="0" anchor="ctr">
                    <a:lnL>
                      <a:noFill/>
                    </a:lnL>
                    <a:lnR>
                      <a:noFill/>
                    </a:lnR>
                    <a:lnT>
                      <a:noFill/>
                    </a:lnT>
                    <a:lnB>
                      <a:noFill/>
                    </a:lnB>
                    <a:solidFill>
                      <a:srgbClr val="BDD7EE"/>
                    </a:solidFill>
                  </a:tcPr>
                </a:tc>
                <a:tc>
                  <a:txBody>
                    <a:bodyPr/>
                    <a:lstStyle/>
                    <a:p>
                      <a:pPr algn="l" fontAlgn="ctr"/>
                      <a:r>
                        <a:rPr lang="es-PA" sz="1100" b="1" i="0" u="none" strike="noStrike">
                          <a:solidFill>
                            <a:srgbClr val="404040"/>
                          </a:solidFill>
                          <a:effectLst/>
                          <a:latin typeface="Calibri" panose="020F0502020204030204" pitchFamily="34" charset="0"/>
                        </a:rPr>
                        <a:t>ID</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int</a:t>
                      </a:r>
                    </a:p>
                  </a:txBody>
                  <a:tcPr marL="7620" marR="7620" marT="7620" marB="0" anchor="ctr">
                    <a:lnL>
                      <a:noFill/>
                    </a:lnL>
                    <a:lnR>
                      <a:noFill/>
                    </a:lnR>
                    <a:lnT>
                      <a:noFill/>
                    </a:lnT>
                    <a:lnB>
                      <a:noFill/>
                    </a:lnB>
                    <a:solidFill>
                      <a:srgbClr val="BDD7EE"/>
                    </a:solidFill>
                  </a:tcPr>
                </a:tc>
                <a:tc>
                  <a:txBody>
                    <a:bodyPr/>
                    <a:lstStyle/>
                    <a:p>
                      <a:pPr algn="l" fontAlgn="ctr"/>
                      <a:r>
                        <a:rPr lang="es-MX" sz="1100" b="0" i="0" u="none" strike="noStrike">
                          <a:solidFill>
                            <a:srgbClr val="404040"/>
                          </a:solidFill>
                          <a:effectLst/>
                          <a:latin typeface="Calibri" panose="020F0502020204030204" pitchFamily="34" charset="0"/>
                        </a:rPr>
                        <a:t>Numero de identificacion del producto</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No</a:t>
                      </a:r>
                    </a:p>
                  </a:txBody>
                  <a:tcPr marL="7620" marR="7620" marT="7620" marB="0" anchor="ctr">
                    <a:lnL>
                      <a:noFill/>
                    </a:lnL>
                    <a:lnR>
                      <a:noFill/>
                    </a:lnR>
                    <a:lnT>
                      <a:noFill/>
                    </a:lnT>
                    <a:lnB>
                      <a:noFill/>
                    </a:lnB>
                    <a:solidFill>
                      <a:srgbClr val="BDD7EE"/>
                    </a:solidFill>
                  </a:tcPr>
                </a:tc>
                <a:extLst>
                  <a:ext uri="{0D108BD9-81ED-4DB2-BD59-A6C34878D82A}">
                    <a16:rowId xmlns:a16="http://schemas.microsoft.com/office/drawing/2014/main" val="142881996"/>
                  </a:ext>
                </a:extLst>
              </a:tr>
              <a:tr h="216957">
                <a:tc>
                  <a:txBody>
                    <a:bodyPr/>
                    <a:lstStyle/>
                    <a:p>
                      <a:pPr algn="ctr" fontAlgn="ctr"/>
                      <a:r>
                        <a:rPr lang="es-PA" sz="1100" b="0" i="0" u="none" strike="noStrike">
                          <a:solidFill>
                            <a:srgbClr val="404040"/>
                          </a:solidFill>
                          <a:effectLst/>
                          <a:latin typeface="Calibri" panose="020F0502020204030204" pitchFamily="34" charset="0"/>
                        </a:rPr>
                        <a:t> </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Nombre</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char(50)</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Nombre del producto</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No</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124656431"/>
                  </a:ext>
                </a:extLst>
              </a:tr>
              <a:tr h="216957">
                <a:tc>
                  <a:txBody>
                    <a:bodyPr/>
                    <a:lstStyle/>
                    <a:p>
                      <a:pPr algn="ctr" fontAlgn="ctr"/>
                      <a:r>
                        <a:rPr lang="es-PA" sz="1100" b="0" i="0" u="none" strike="noStrike">
                          <a:solidFill>
                            <a:srgbClr val="404040"/>
                          </a:solidFill>
                          <a:effectLst/>
                          <a:latin typeface="Calibri" panose="020F0502020204030204" pitchFamily="34" charset="0"/>
                        </a:rPr>
                        <a:t> </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Precio</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int</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Precio del producto</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No</a:t>
                      </a:r>
                    </a:p>
                  </a:txBody>
                  <a:tcPr marL="7620" marR="7620" marT="7620" marB="0" anchor="ctr">
                    <a:lnL>
                      <a:noFill/>
                    </a:lnL>
                    <a:lnR>
                      <a:noFill/>
                    </a:lnR>
                    <a:lnT>
                      <a:noFill/>
                    </a:lnT>
                    <a:lnB>
                      <a:noFill/>
                    </a:lnB>
                    <a:solidFill>
                      <a:srgbClr val="BDD7EE"/>
                    </a:solidFill>
                  </a:tcPr>
                </a:tc>
                <a:extLst>
                  <a:ext uri="{0D108BD9-81ED-4DB2-BD59-A6C34878D82A}">
                    <a16:rowId xmlns:a16="http://schemas.microsoft.com/office/drawing/2014/main" val="1286427941"/>
                  </a:ext>
                </a:extLst>
              </a:tr>
              <a:tr h="216957">
                <a:tc>
                  <a:txBody>
                    <a:bodyPr/>
                    <a:lstStyle/>
                    <a:p>
                      <a:pPr algn="ctr" fontAlgn="ctr"/>
                      <a:r>
                        <a:rPr lang="es-PA" sz="1100" b="0" i="0" u="none" strike="noStrike">
                          <a:solidFill>
                            <a:srgbClr val="404040"/>
                          </a:solidFill>
                          <a:effectLst/>
                          <a:latin typeface="Calibri" panose="020F0502020204030204" pitchFamily="34" charset="0"/>
                        </a:rPr>
                        <a:t>FK</a:t>
                      </a:r>
                    </a:p>
                  </a:txBody>
                  <a:tcPr marL="7620" marR="7620" marT="7620" marB="0" anchor="ctr">
                    <a:lnL>
                      <a:noFill/>
                    </a:lnL>
                    <a:lnR>
                      <a:noFill/>
                    </a:lnR>
                    <a:lnT>
                      <a:noFill/>
                    </a:lnT>
                    <a:lnB>
                      <a:noFill/>
                    </a:lnB>
                    <a:solidFill>
                      <a:srgbClr val="9BC2E6"/>
                    </a:solidFill>
                  </a:tcPr>
                </a:tc>
                <a:tc>
                  <a:txBody>
                    <a:bodyPr/>
                    <a:lstStyle/>
                    <a:p>
                      <a:pPr algn="l" fontAlgn="ctr"/>
                      <a:r>
                        <a:rPr lang="es-PA" sz="1100" b="1" i="0" u="none" strike="noStrike">
                          <a:solidFill>
                            <a:srgbClr val="404040"/>
                          </a:solidFill>
                          <a:effectLst/>
                          <a:latin typeface="Calibri" panose="020F0502020204030204" pitchFamily="34" charset="0"/>
                        </a:rPr>
                        <a:t>ID_categoria</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int</a:t>
                      </a:r>
                    </a:p>
                  </a:txBody>
                  <a:tcPr marL="7620" marR="7620" marT="7620" marB="0" anchor="ctr">
                    <a:lnL>
                      <a:noFill/>
                    </a:lnL>
                    <a:lnR>
                      <a:noFill/>
                    </a:lnR>
                    <a:lnT>
                      <a:noFill/>
                    </a:lnT>
                    <a:lnB>
                      <a:noFill/>
                    </a:lnB>
                    <a:solidFill>
                      <a:srgbClr val="9BC2E6"/>
                    </a:solidFill>
                  </a:tcPr>
                </a:tc>
                <a:tc>
                  <a:txBody>
                    <a:bodyPr/>
                    <a:lstStyle/>
                    <a:p>
                      <a:pPr algn="l" fontAlgn="ctr"/>
                      <a:r>
                        <a:rPr lang="es-MX" sz="1100" b="0" i="0" u="none" strike="noStrike">
                          <a:solidFill>
                            <a:srgbClr val="404040"/>
                          </a:solidFill>
                          <a:effectLst/>
                          <a:latin typeface="Calibri" panose="020F0502020204030204" pitchFamily="34" charset="0"/>
                        </a:rPr>
                        <a:t>Numero de identificacion de la categoria</a:t>
                      </a:r>
                    </a:p>
                  </a:txBody>
                  <a:tcPr marL="7620" marR="7620" marT="7620" marB="0" anchor="ctr">
                    <a:lnL>
                      <a:noFill/>
                    </a:lnL>
                    <a:lnR>
                      <a:noFill/>
                    </a:lnR>
                    <a:lnT>
                      <a:noFill/>
                    </a:lnT>
                    <a:lnB>
                      <a:noFill/>
                    </a:lnB>
                    <a:solidFill>
                      <a:srgbClr val="9BC2E6"/>
                    </a:solidFill>
                  </a:tcPr>
                </a:tc>
                <a:tc>
                  <a:txBody>
                    <a:bodyPr/>
                    <a:lstStyle/>
                    <a:p>
                      <a:pPr algn="l" fontAlgn="ctr"/>
                      <a:r>
                        <a:rPr lang="es-PA" sz="1100" b="0" i="0" u="none" strike="noStrike">
                          <a:solidFill>
                            <a:srgbClr val="404040"/>
                          </a:solidFill>
                          <a:effectLst/>
                          <a:latin typeface="Calibri" panose="020F0502020204030204" pitchFamily="34" charset="0"/>
                        </a:rPr>
                        <a:t>No</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323938935"/>
                  </a:ext>
                </a:extLst>
              </a:tr>
              <a:tr h="216957">
                <a:tc>
                  <a:txBody>
                    <a:bodyPr/>
                    <a:lstStyle/>
                    <a:p>
                      <a:pPr algn="ctr" fontAlgn="ctr"/>
                      <a:r>
                        <a:rPr lang="es-PA" sz="1100" b="0" i="0" u="none" strike="noStrike">
                          <a:solidFill>
                            <a:srgbClr val="404040"/>
                          </a:solidFill>
                          <a:effectLst/>
                          <a:latin typeface="Calibri" panose="020F0502020204030204" pitchFamily="34" charset="0"/>
                        </a:rPr>
                        <a:t> </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Nombre_categoria</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char(30)</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a:solidFill>
                            <a:srgbClr val="404040"/>
                          </a:solidFill>
                          <a:effectLst/>
                          <a:latin typeface="Calibri" panose="020F0502020204030204" pitchFamily="34" charset="0"/>
                        </a:rPr>
                        <a:t>Nombre de la categoria</a:t>
                      </a:r>
                    </a:p>
                  </a:txBody>
                  <a:tcPr marL="7620" marR="7620" marT="7620" marB="0" anchor="ctr">
                    <a:lnL>
                      <a:noFill/>
                    </a:lnL>
                    <a:lnR>
                      <a:noFill/>
                    </a:lnR>
                    <a:lnT>
                      <a:noFill/>
                    </a:lnT>
                    <a:lnB>
                      <a:noFill/>
                    </a:lnB>
                    <a:solidFill>
                      <a:srgbClr val="BDD7EE"/>
                    </a:solidFill>
                  </a:tcPr>
                </a:tc>
                <a:tc>
                  <a:txBody>
                    <a:bodyPr/>
                    <a:lstStyle/>
                    <a:p>
                      <a:pPr algn="l" fontAlgn="ctr"/>
                      <a:r>
                        <a:rPr lang="es-PA" sz="1100" b="0" i="0" u="none" strike="noStrike" dirty="0">
                          <a:solidFill>
                            <a:srgbClr val="404040"/>
                          </a:solidFill>
                          <a:effectLst/>
                          <a:latin typeface="Calibri" panose="020F0502020204030204" pitchFamily="34" charset="0"/>
                        </a:rPr>
                        <a:t>No</a:t>
                      </a:r>
                    </a:p>
                  </a:txBody>
                  <a:tcPr marL="7620" marR="7620" marT="7620" marB="0" anchor="ctr">
                    <a:lnL>
                      <a:noFill/>
                    </a:lnL>
                    <a:lnR>
                      <a:noFill/>
                    </a:lnR>
                    <a:lnT>
                      <a:noFill/>
                    </a:lnT>
                    <a:lnB>
                      <a:noFill/>
                    </a:lnB>
                    <a:solidFill>
                      <a:srgbClr val="BDD7EE"/>
                    </a:solidFill>
                  </a:tcPr>
                </a:tc>
                <a:extLst>
                  <a:ext uri="{0D108BD9-81ED-4DB2-BD59-A6C34878D82A}">
                    <a16:rowId xmlns:a16="http://schemas.microsoft.com/office/drawing/2014/main" val="2526142558"/>
                  </a:ext>
                </a:extLst>
              </a:tr>
            </a:tbl>
          </a:graphicData>
        </a:graphic>
      </p:graphicFrame>
    </p:spTree>
    <p:extLst>
      <p:ext uri="{BB962C8B-B14F-4D97-AF65-F5344CB8AC3E}">
        <p14:creationId xmlns:p14="http://schemas.microsoft.com/office/powerpoint/2010/main" val="2613286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12">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14">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E4E7083-C08C-4B2D-9293-C30B1EF19AD6}"/>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a:t>DISEÑO DE PANTALLAS</a:t>
            </a:r>
          </a:p>
        </p:txBody>
      </p:sp>
      <p:sp>
        <p:nvSpPr>
          <p:cNvPr id="25" name="Rectangle 16">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8">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5" descr="Interfaz de usuario gráfica, Aplicación, Teams&#10;&#10;Descripción generada automáticamente">
            <a:extLst>
              <a:ext uri="{FF2B5EF4-FFF2-40B4-BE49-F238E27FC236}">
                <a16:creationId xmlns:a16="http://schemas.microsoft.com/office/drawing/2014/main" id="{98D75631-6D70-4450-8EE6-EBE3425BC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091789" y="2091095"/>
            <a:ext cx="8011886" cy="4206240"/>
          </a:xfrm>
          <a:prstGeom prst="rect">
            <a:avLst/>
          </a:prstGeom>
          <a:noFill/>
        </p:spPr>
      </p:pic>
    </p:spTree>
    <p:extLst>
      <p:ext uri="{BB962C8B-B14F-4D97-AF65-F5344CB8AC3E}">
        <p14:creationId xmlns:p14="http://schemas.microsoft.com/office/powerpoint/2010/main" val="365586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F4DD82F-C620-4B07-A252-1B6B1A70C02E}"/>
              </a:ext>
            </a:extLst>
          </p:cNvPr>
          <p:cNvSpPr>
            <a:spLocks noGrp="1"/>
          </p:cNvSpPr>
          <p:nvPr>
            <p:ph type="title"/>
          </p:nvPr>
        </p:nvSpPr>
        <p:spPr>
          <a:xfrm>
            <a:off x="659234" y="957447"/>
            <a:ext cx="3383280" cy="4943105"/>
          </a:xfrm>
        </p:spPr>
        <p:txBody>
          <a:bodyPr anchor="ctr">
            <a:normAutofit/>
          </a:bodyPr>
          <a:lstStyle/>
          <a:p>
            <a:r>
              <a:rPr lang="es-MX" sz="3700" dirty="0"/>
              <a:t>INTEGRANTES</a:t>
            </a:r>
            <a:endParaRPr lang="es-PA" sz="3700" dirty="0"/>
          </a:p>
        </p:txBody>
      </p:sp>
      <p:sp>
        <p:nvSpPr>
          <p:cNvPr id="21" name="Rectangle 2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 name="Marcador de contenido 2">
            <a:extLst>
              <a:ext uri="{FF2B5EF4-FFF2-40B4-BE49-F238E27FC236}">
                <a16:creationId xmlns:a16="http://schemas.microsoft.com/office/drawing/2014/main" id="{E96C215D-A6FD-4A40-872A-D0F5CADC6B5F}"/>
              </a:ext>
            </a:extLst>
          </p:cNvPr>
          <p:cNvGraphicFramePr>
            <a:graphicFrameLocks noGrp="1"/>
          </p:cNvGraphicFramePr>
          <p:nvPr>
            <p:ph idx="1"/>
            <p:extLst>
              <p:ext uri="{D42A27DB-BD31-4B8C-83A1-F6EECF244321}">
                <p14:modId xmlns:p14="http://schemas.microsoft.com/office/powerpoint/2010/main" val="2245438551"/>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6361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Rectangle 34">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E4E7083-C08C-4B2D-9293-C30B1EF19AD6}"/>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a:t>DISEÑO DE PANTALLAS</a:t>
            </a:r>
          </a:p>
        </p:txBody>
      </p:sp>
      <p:sp>
        <p:nvSpPr>
          <p:cNvPr id="39" name="Rectangle 3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6">
            <a:extLst>
              <a:ext uri="{FF2B5EF4-FFF2-40B4-BE49-F238E27FC236}">
                <a16:creationId xmlns:a16="http://schemas.microsoft.com/office/drawing/2014/main" id="{4C87B83C-607F-4F5B-9790-A98F79B6F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091789" y="2091095"/>
            <a:ext cx="8011886" cy="4206240"/>
          </a:xfrm>
          <a:prstGeom prst="rect">
            <a:avLst/>
          </a:prstGeom>
          <a:noFill/>
        </p:spPr>
      </p:pic>
    </p:spTree>
    <p:extLst>
      <p:ext uri="{BB962C8B-B14F-4D97-AF65-F5344CB8AC3E}">
        <p14:creationId xmlns:p14="http://schemas.microsoft.com/office/powerpoint/2010/main" val="1754129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0" name="Rectangle 49">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 name="Rectangle 51">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E4E7083-C08C-4B2D-9293-C30B1EF19AD6}"/>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a:t>DISEÑO DE PANTALLAS</a:t>
            </a:r>
          </a:p>
        </p:txBody>
      </p:sp>
      <p:sp>
        <p:nvSpPr>
          <p:cNvPr id="54" name="Rectangle 5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7">
            <a:extLst>
              <a:ext uri="{FF2B5EF4-FFF2-40B4-BE49-F238E27FC236}">
                <a16:creationId xmlns:a16="http://schemas.microsoft.com/office/drawing/2014/main" id="{0F33B102-915C-4406-87BF-F71F91604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072623" y="2091095"/>
            <a:ext cx="8050219" cy="4206240"/>
          </a:xfrm>
          <a:prstGeom prst="rect">
            <a:avLst/>
          </a:prstGeom>
          <a:noFill/>
        </p:spPr>
      </p:pic>
    </p:spTree>
    <p:extLst>
      <p:ext uri="{BB962C8B-B14F-4D97-AF65-F5344CB8AC3E}">
        <p14:creationId xmlns:p14="http://schemas.microsoft.com/office/powerpoint/2010/main" val="543971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5" name="Rectangle 64">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7" name="Rectangle 66">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E4E7083-C08C-4B2D-9293-C30B1EF19AD6}"/>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a:t>DISEÑO DE PANTALLAS</a:t>
            </a:r>
          </a:p>
        </p:txBody>
      </p:sp>
      <p:sp>
        <p:nvSpPr>
          <p:cNvPr id="69" name="Rectangle 6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8">
            <a:extLst>
              <a:ext uri="{FF2B5EF4-FFF2-40B4-BE49-F238E27FC236}">
                <a16:creationId xmlns:a16="http://schemas.microsoft.com/office/drawing/2014/main" id="{363B487B-AD8B-4047-9719-45D1E0D92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091789" y="2091095"/>
            <a:ext cx="8011886" cy="4206240"/>
          </a:xfrm>
          <a:prstGeom prst="rect">
            <a:avLst/>
          </a:prstGeom>
          <a:noFill/>
        </p:spPr>
      </p:pic>
    </p:spTree>
    <p:extLst>
      <p:ext uri="{BB962C8B-B14F-4D97-AF65-F5344CB8AC3E}">
        <p14:creationId xmlns:p14="http://schemas.microsoft.com/office/powerpoint/2010/main" val="3606528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A6D36EA-6216-4612-A798-6B0D65330BB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a:t>CRONOGRAMA DE ACTIVIDADES</a:t>
            </a:r>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Tabla 3">
            <a:extLst>
              <a:ext uri="{FF2B5EF4-FFF2-40B4-BE49-F238E27FC236}">
                <a16:creationId xmlns:a16="http://schemas.microsoft.com/office/drawing/2014/main" id="{FF84D1C4-9419-47EB-8D09-E2C073110FF5}"/>
              </a:ext>
            </a:extLst>
          </p:cNvPr>
          <p:cNvGraphicFramePr>
            <a:graphicFrameLocks noGrp="1"/>
          </p:cNvGraphicFramePr>
          <p:nvPr>
            <p:extLst>
              <p:ext uri="{D42A27DB-BD31-4B8C-83A1-F6EECF244321}">
                <p14:modId xmlns:p14="http://schemas.microsoft.com/office/powerpoint/2010/main" val="522182200"/>
              </p:ext>
            </p:extLst>
          </p:nvPr>
        </p:nvGraphicFramePr>
        <p:xfrm>
          <a:off x="5395126" y="625683"/>
          <a:ext cx="5785329" cy="5455381"/>
        </p:xfrm>
        <a:graphic>
          <a:graphicData uri="http://schemas.openxmlformats.org/drawingml/2006/table">
            <a:tbl>
              <a:tblPr firstRow="1" firstCol="1" bandRow="1">
                <a:solidFill>
                  <a:schemeClr val="tx1">
                    <a:lumMod val="75000"/>
                    <a:lumOff val="25000"/>
                  </a:schemeClr>
                </a:solidFill>
              </a:tblPr>
              <a:tblGrid>
                <a:gridCol w="2618865">
                  <a:extLst>
                    <a:ext uri="{9D8B030D-6E8A-4147-A177-3AD203B41FA5}">
                      <a16:colId xmlns:a16="http://schemas.microsoft.com/office/drawing/2014/main" val="1389142434"/>
                    </a:ext>
                  </a:extLst>
                </a:gridCol>
                <a:gridCol w="1718205">
                  <a:extLst>
                    <a:ext uri="{9D8B030D-6E8A-4147-A177-3AD203B41FA5}">
                      <a16:colId xmlns:a16="http://schemas.microsoft.com/office/drawing/2014/main" val="3122343886"/>
                    </a:ext>
                  </a:extLst>
                </a:gridCol>
                <a:gridCol w="1448259">
                  <a:extLst>
                    <a:ext uri="{9D8B030D-6E8A-4147-A177-3AD203B41FA5}">
                      <a16:colId xmlns:a16="http://schemas.microsoft.com/office/drawing/2014/main" val="3087492834"/>
                    </a:ext>
                  </a:extLst>
                </a:gridCol>
              </a:tblGrid>
              <a:tr h="299701">
                <a:tc gridSpan="3">
                  <a:txBody>
                    <a:bodyPr/>
                    <a:lstStyle/>
                    <a:p>
                      <a:pPr marL="226695" indent="-226695" algn="ctr"/>
                      <a:r>
                        <a:rPr lang="en-US" sz="11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Cronograma de Actividades</a:t>
                      </a:r>
                      <a:endParaRPr lang="es-PA" sz="11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nchor="b">
                    <a:lnL w="12700" cmpd="sng">
                      <a:noFill/>
                    </a:lnL>
                    <a:lnR w="12700" cmpd="sng">
                      <a:noFill/>
                    </a:lnR>
                    <a:lnT w="9525" cap="flat" cmpd="sng" algn="ctr">
                      <a:noFill/>
                      <a:prstDash val="solid"/>
                    </a:lnT>
                    <a:lnB w="38100" cmpd="sng">
                      <a:noFill/>
                    </a:lnB>
                    <a:solidFill>
                      <a:schemeClr val="tx1">
                        <a:lumMod val="75000"/>
                        <a:lumOff val="25000"/>
                      </a:schemeClr>
                    </a:solidFill>
                  </a:tcPr>
                </a:tc>
                <a:tc hMerge="1">
                  <a:txBody>
                    <a:bodyPr/>
                    <a:lstStyle/>
                    <a:p>
                      <a:endParaRPr lang="es-PA"/>
                    </a:p>
                  </a:txBody>
                  <a:tcPr/>
                </a:tc>
                <a:tc hMerge="1">
                  <a:txBody>
                    <a:bodyPr/>
                    <a:lstStyle/>
                    <a:p>
                      <a:endParaRPr lang="es-PA"/>
                    </a:p>
                  </a:txBody>
                  <a:tcPr/>
                </a:tc>
                <a:extLst>
                  <a:ext uri="{0D108BD9-81ED-4DB2-BD59-A6C34878D82A}">
                    <a16:rowId xmlns:a16="http://schemas.microsoft.com/office/drawing/2014/main" val="2375563336"/>
                  </a:ext>
                </a:extLst>
              </a:tr>
              <a:tr h="257784">
                <a:tc>
                  <a:txBody>
                    <a:bodyPr/>
                    <a:lstStyle/>
                    <a:p>
                      <a:pPr marL="226695" indent="-226695" algn="ctr"/>
                      <a:r>
                        <a:rPr lang="en-US"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Actividad Por Realizar</a:t>
                      </a:r>
                      <a:endParaRPr lang="es-PA"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ap="flat" cmpd="sng" algn="ctr">
                      <a:solidFill>
                        <a:schemeClr val="bg1"/>
                      </a:solid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marL="226695" indent="-226695" algn="ctr"/>
                      <a:r>
                        <a:rPr lang="en-US"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Tiempo Programado</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marL="226695" indent="-226695" algn="ctr"/>
                      <a:r>
                        <a:rPr lang="en-US"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Fecha de Entrega</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4059657462"/>
                  </a:ext>
                </a:extLst>
              </a:tr>
              <a:tr h="257784">
                <a:tc>
                  <a:txBody>
                    <a:bodyPr/>
                    <a:lstStyle/>
                    <a:p>
                      <a:pPr marL="226695" indent="-226695" algn="just"/>
                      <a:r>
                        <a:rPr lang="en-US"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Selección de tema</a:t>
                      </a:r>
                      <a:endParaRPr lang="es-PA"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2 semanas</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11/10/2021</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4216437834"/>
                  </a:ext>
                </a:extLst>
              </a:tr>
              <a:tr h="257784">
                <a:tc>
                  <a:txBody>
                    <a:bodyPr/>
                    <a:lstStyle/>
                    <a:p>
                      <a:pPr marL="226695" indent="-226695" algn="just"/>
                      <a:r>
                        <a:rPr lang="en-US"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Diagrama de Contexto</a:t>
                      </a:r>
                      <a:endParaRPr lang="es-PA"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1 semana</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18/10/2021</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4040345657"/>
                  </a:ext>
                </a:extLst>
              </a:tr>
              <a:tr h="257784">
                <a:tc>
                  <a:txBody>
                    <a:bodyPr/>
                    <a:lstStyle/>
                    <a:p>
                      <a:pPr marL="226695" indent="-226695" algn="just"/>
                      <a:r>
                        <a:rPr lang="en-US"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Modelo Entidad-Relación</a:t>
                      </a:r>
                      <a:endParaRPr lang="es-PA"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2 semanas</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03/11/2021</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883907152"/>
                  </a:ext>
                </a:extLst>
              </a:tr>
              <a:tr h="257784">
                <a:tc>
                  <a:txBody>
                    <a:bodyPr/>
                    <a:lstStyle/>
                    <a:p>
                      <a:pPr marL="226695" indent="-226695" algn="just"/>
                      <a:r>
                        <a:rPr lang="en-US"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Modelo Lógico</a:t>
                      </a:r>
                      <a:endParaRPr lang="es-PA"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2 semanas</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03/11/2021</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35109692"/>
                  </a:ext>
                </a:extLst>
              </a:tr>
              <a:tr h="257784">
                <a:tc>
                  <a:txBody>
                    <a:bodyPr/>
                    <a:lstStyle/>
                    <a:p>
                      <a:pPr marL="226695" indent="-226695" algn="just"/>
                      <a:r>
                        <a:rPr lang="en-US"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Propósito del sistema</a:t>
                      </a:r>
                      <a:endParaRPr lang="es-PA"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1 semana</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25/11/2021</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889782492"/>
                  </a:ext>
                </a:extLst>
              </a:tr>
              <a:tr h="257784">
                <a:tc>
                  <a:txBody>
                    <a:bodyPr/>
                    <a:lstStyle/>
                    <a:p>
                      <a:pPr marL="226695" indent="-226695" algn="just"/>
                      <a:r>
                        <a:rPr lang="en-US"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Alcance del sistema</a:t>
                      </a:r>
                      <a:endParaRPr lang="es-PA"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1 semana</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25/11/2021</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304001534"/>
                  </a:ext>
                </a:extLst>
              </a:tr>
              <a:tr h="257784">
                <a:tc>
                  <a:txBody>
                    <a:bodyPr/>
                    <a:lstStyle/>
                    <a:p>
                      <a:pPr marL="226695" indent="-226695" algn="just"/>
                      <a:r>
                        <a:rPr lang="en-US"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Objetivos</a:t>
                      </a:r>
                      <a:endParaRPr lang="es-PA"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1 semana</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25/11/2021</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639532470"/>
                  </a:ext>
                </a:extLst>
              </a:tr>
              <a:tr h="257784">
                <a:tc>
                  <a:txBody>
                    <a:bodyPr/>
                    <a:lstStyle/>
                    <a:p>
                      <a:pPr marL="226695" indent="-226695" algn="just"/>
                      <a:r>
                        <a:rPr lang="en-US"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Referencias</a:t>
                      </a:r>
                      <a:endParaRPr lang="es-PA"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1 semana</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25/11/2021</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835408603"/>
                  </a:ext>
                </a:extLst>
              </a:tr>
              <a:tr h="257784">
                <a:tc>
                  <a:txBody>
                    <a:bodyPr/>
                    <a:lstStyle/>
                    <a:p>
                      <a:pPr marL="226695" indent="-226695" algn="just"/>
                      <a:r>
                        <a:rPr lang="en-US"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Panorama del sistema propuesto</a:t>
                      </a:r>
                      <a:endParaRPr lang="es-PA"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1 semana</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25/11/2021</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35479200"/>
                  </a:ext>
                </a:extLst>
              </a:tr>
              <a:tr h="257784">
                <a:tc>
                  <a:txBody>
                    <a:bodyPr/>
                    <a:lstStyle/>
                    <a:p>
                      <a:pPr marL="226695" indent="-226695" algn="just"/>
                      <a:r>
                        <a:rPr lang="es-ES"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Alcance y limitaciones del sistema</a:t>
                      </a:r>
                      <a:endParaRPr lang="es-PA"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1 semana</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25/11/2021</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3396774321"/>
                  </a:ext>
                </a:extLst>
              </a:tr>
              <a:tr h="257784">
                <a:tc>
                  <a:txBody>
                    <a:bodyPr/>
                    <a:lstStyle/>
                    <a:p>
                      <a:pPr marL="226695" indent="-226695" algn="just"/>
                      <a:r>
                        <a:rPr lang="es-ES"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Identificación de entradas y salidas </a:t>
                      </a:r>
                      <a:endParaRPr lang="es-PA"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1 semana</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25/11/2021</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1955868339"/>
                  </a:ext>
                </a:extLst>
              </a:tr>
              <a:tr h="257784">
                <a:tc>
                  <a:txBody>
                    <a:bodyPr/>
                    <a:lstStyle/>
                    <a:p>
                      <a:pPr marL="226695" indent="-226695" algn="just"/>
                      <a:r>
                        <a:rPr lang="es-ES"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Diagrama de flujo de datos</a:t>
                      </a:r>
                      <a:endParaRPr lang="es-PA"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1 semana</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25/11/2021</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3212173429"/>
                  </a:ext>
                </a:extLst>
              </a:tr>
              <a:tr h="257784">
                <a:tc>
                  <a:txBody>
                    <a:bodyPr/>
                    <a:lstStyle/>
                    <a:p>
                      <a:pPr marL="226695" indent="-226695" algn="just"/>
                      <a:r>
                        <a:rPr lang="en-US"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Definición de procesos</a:t>
                      </a:r>
                      <a:endParaRPr lang="es-PA"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1 semana</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25/11/2021</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3885898072"/>
                  </a:ext>
                </a:extLst>
              </a:tr>
              <a:tr h="257784">
                <a:tc>
                  <a:txBody>
                    <a:bodyPr/>
                    <a:lstStyle/>
                    <a:p>
                      <a:pPr marL="226695" indent="-226695" algn="just"/>
                      <a:r>
                        <a:rPr lang="en-US"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Casos de uso</a:t>
                      </a:r>
                      <a:endParaRPr lang="es-PA"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1 semana</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01/12/2021</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4080013411"/>
                  </a:ext>
                </a:extLst>
              </a:tr>
              <a:tr h="257784">
                <a:tc>
                  <a:txBody>
                    <a:bodyPr/>
                    <a:lstStyle/>
                    <a:p>
                      <a:pPr marL="226695" indent="-226695" algn="just"/>
                      <a:r>
                        <a:rPr lang="en-US"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Diagrama Entidad-Relación</a:t>
                      </a:r>
                      <a:endParaRPr lang="es-PA"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1 semana</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01/12/2021</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1197140502"/>
                  </a:ext>
                </a:extLst>
              </a:tr>
              <a:tr h="257784">
                <a:tc>
                  <a:txBody>
                    <a:bodyPr/>
                    <a:lstStyle/>
                    <a:p>
                      <a:pPr marL="226695" indent="-226695" algn="just"/>
                      <a:r>
                        <a:rPr lang="en-US"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Descripción del sistema actual</a:t>
                      </a:r>
                      <a:endParaRPr lang="es-PA"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2 semanas</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15/12/2021</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4212723909"/>
                  </a:ext>
                </a:extLst>
              </a:tr>
              <a:tr h="257784">
                <a:tc>
                  <a:txBody>
                    <a:bodyPr/>
                    <a:lstStyle/>
                    <a:p>
                      <a:pPr marL="226695" indent="-226695" algn="just"/>
                      <a:r>
                        <a:rPr lang="en-US"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Escenarios</a:t>
                      </a:r>
                      <a:endParaRPr lang="es-PA"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2 semanas</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15/12/2021</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172651766"/>
                  </a:ext>
                </a:extLst>
              </a:tr>
              <a:tr h="257784">
                <a:tc>
                  <a:txBody>
                    <a:bodyPr/>
                    <a:lstStyle/>
                    <a:p>
                      <a:pPr marL="226695" indent="-226695" algn="just"/>
                      <a:r>
                        <a:rPr lang="en-US"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Diccionario de datos</a:t>
                      </a:r>
                      <a:endParaRPr lang="es-PA"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2 semanas</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15/12/2021</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702172311"/>
                  </a:ext>
                </a:extLst>
              </a:tr>
              <a:tr h="257784">
                <a:tc>
                  <a:txBody>
                    <a:bodyPr/>
                    <a:lstStyle/>
                    <a:p>
                      <a:pPr marL="226695" indent="-226695" algn="just"/>
                      <a:r>
                        <a:rPr lang="en-US"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Diseño de pantallas</a:t>
                      </a:r>
                      <a:endParaRPr lang="es-PA" sz="800" b="1"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226695" indent="-226695" algn="just"/>
                      <a:r>
                        <a:rPr lang="en-US"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rPr>
                        <a:t>2 semanas</a:t>
                      </a:r>
                      <a:endParaRPr lang="es-PA" sz="8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226695" indent="-226695" algn="just"/>
                      <a:r>
                        <a:rPr lang="en-US" sz="800" cap="none" spc="0" dirty="0">
                          <a:solidFill>
                            <a:schemeClr val="bg1"/>
                          </a:solidFill>
                          <a:effectLst/>
                          <a:latin typeface="Arial" panose="020B0604020202020204" pitchFamily="34" charset="0"/>
                          <a:ea typeface="Calibri" panose="020F0502020204030204" pitchFamily="34" charset="0"/>
                          <a:cs typeface="Arial" panose="020B0604020202020204" pitchFamily="34" charset="0"/>
                        </a:rPr>
                        <a:t>15/12/2021</a:t>
                      </a:r>
                      <a:endParaRPr lang="es-PA" sz="800" cap="none" spc="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012" marR="44165" marT="12575" marB="94311">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363048003"/>
                  </a:ext>
                </a:extLst>
              </a:tr>
            </a:tbl>
          </a:graphicData>
        </a:graphic>
      </p:graphicFrame>
    </p:spTree>
    <p:extLst>
      <p:ext uri="{BB962C8B-B14F-4D97-AF65-F5344CB8AC3E}">
        <p14:creationId xmlns:p14="http://schemas.microsoft.com/office/powerpoint/2010/main" val="35341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7CEF3DF-A88E-4090-91C1-FFE62033B204}"/>
              </a:ext>
            </a:extLst>
          </p:cNvPr>
          <p:cNvSpPr>
            <a:spLocks noGrp="1"/>
          </p:cNvSpPr>
          <p:nvPr>
            <p:ph type="title"/>
          </p:nvPr>
        </p:nvSpPr>
        <p:spPr>
          <a:xfrm>
            <a:off x="838199" y="564211"/>
            <a:ext cx="4571999" cy="1165002"/>
          </a:xfrm>
        </p:spPr>
        <p:txBody>
          <a:bodyPr anchor="b">
            <a:normAutofit/>
          </a:bodyPr>
          <a:lstStyle/>
          <a:p>
            <a:r>
              <a:rPr lang="es-MX" sz="3600"/>
              <a:t>CONCLUSIONES</a:t>
            </a:r>
            <a:endParaRPr lang="es-PA" sz="3600"/>
          </a:p>
        </p:txBody>
      </p:sp>
      <p:sp>
        <p:nvSpPr>
          <p:cNvPr id="3" name="Marcador de contenido 2">
            <a:extLst>
              <a:ext uri="{FF2B5EF4-FFF2-40B4-BE49-F238E27FC236}">
                <a16:creationId xmlns:a16="http://schemas.microsoft.com/office/drawing/2014/main" id="{5C704A10-87A4-4AB2-B34E-70BEEB5B9AE4}"/>
              </a:ext>
            </a:extLst>
          </p:cNvPr>
          <p:cNvSpPr>
            <a:spLocks noGrp="1"/>
          </p:cNvSpPr>
          <p:nvPr>
            <p:ph idx="1"/>
          </p:nvPr>
        </p:nvSpPr>
        <p:spPr>
          <a:xfrm>
            <a:off x="838199" y="2055327"/>
            <a:ext cx="4571999" cy="3776975"/>
          </a:xfrm>
        </p:spPr>
        <p:txBody>
          <a:bodyPr>
            <a:normAutofit lnSpcReduction="10000"/>
          </a:bodyPr>
          <a:lstStyle/>
          <a:p>
            <a:pPr algn="just">
              <a:lnSpc>
                <a:spcPct val="100000"/>
              </a:lnSpc>
            </a:pPr>
            <a:r>
              <a:rPr lang="es-MX" sz="1400" dirty="0"/>
              <a:t>Hemos sido testigo en como la evolución comercial a implementado todo tipo de tecnología a su sistema de venta, desde la aparición del internet cada cierto periodo hay una nueva tecnología que facilita el proceso de algunas áreas de diversos departamentos en una empresa.</a:t>
            </a:r>
          </a:p>
          <a:p>
            <a:pPr algn="just">
              <a:lnSpc>
                <a:spcPct val="100000"/>
              </a:lnSpc>
            </a:pPr>
            <a:r>
              <a:rPr lang="es-MX" sz="1400" dirty="0"/>
              <a:t>Es por lo que en este proyecto realizamos un estudio minucioso de un sistema de venta online que la cual nos permite observar diversos escenarios desde una perspectiva especifica como estudiantes de ingeniería en sistemas, que nos permite poder analizar de manera profunda y superficial sobre como un sistema hace la diferencia en un mercado saturado de diferentes productos y tiendas que buscan la manera de llegar al cliente ofreciendo todo tipo de producto en sus catálogos.</a:t>
            </a:r>
          </a:p>
        </p:txBody>
      </p:sp>
      <p:pic>
        <p:nvPicPr>
          <p:cNvPr id="5" name="Imagen 4" descr="Dibujo animado de un personaje animado&#10;&#10;Descripción generada automáticamente con confianza baja">
            <a:extLst>
              <a:ext uri="{FF2B5EF4-FFF2-40B4-BE49-F238E27FC236}">
                <a16:creationId xmlns:a16="http://schemas.microsoft.com/office/drawing/2014/main" id="{4804909D-80CB-4C98-AEC3-89555C52CF38}"/>
              </a:ext>
            </a:extLst>
          </p:cNvPr>
          <p:cNvPicPr>
            <a:picLocks noChangeAspect="1"/>
          </p:cNvPicPr>
          <p:nvPr/>
        </p:nvPicPr>
        <p:blipFill rotWithShape="1">
          <a:blip r:embed="rId2">
            <a:extLst>
              <a:ext uri="{28A0092B-C50C-407E-A947-70E740481C1C}">
                <a14:useLocalDpi xmlns:a14="http://schemas.microsoft.com/office/drawing/2010/main" val="0"/>
              </a:ext>
            </a:extLst>
          </a:blip>
          <a:srcRect l="12709" r="18998" b="-1"/>
          <a:stretch/>
        </p:blipFill>
        <p:spPr>
          <a:xfrm>
            <a:off x="6190488" y="566928"/>
            <a:ext cx="5157216" cy="5286197"/>
          </a:xfrm>
          <a:prstGeom prst="rect">
            <a:avLst/>
          </a:prstGeom>
        </p:spPr>
      </p:pic>
      <p:sp>
        <p:nvSpPr>
          <p:cNvPr id="12" name="Rectangle 11">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779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35CDC3E-A1BF-4B56-A84C-5F47405C36B9}"/>
              </a:ext>
            </a:extLst>
          </p:cNvPr>
          <p:cNvSpPr>
            <a:spLocks noGrp="1"/>
          </p:cNvSpPr>
          <p:nvPr>
            <p:ph type="title"/>
          </p:nvPr>
        </p:nvSpPr>
        <p:spPr>
          <a:xfrm>
            <a:off x="838199" y="564211"/>
            <a:ext cx="4571999" cy="1165002"/>
          </a:xfrm>
        </p:spPr>
        <p:txBody>
          <a:bodyPr anchor="b">
            <a:normAutofit/>
          </a:bodyPr>
          <a:lstStyle/>
          <a:p>
            <a:r>
              <a:rPr lang="es-MX" sz="3000" dirty="0"/>
              <a:t>INTRODUCCION</a:t>
            </a:r>
            <a:endParaRPr lang="es-PA" sz="3000" dirty="0"/>
          </a:p>
        </p:txBody>
      </p:sp>
      <p:sp>
        <p:nvSpPr>
          <p:cNvPr id="3" name="Marcador de contenido 2">
            <a:extLst>
              <a:ext uri="{FF2B5EF4-FFF2-40B4-BE49-F238E27FC236}">
                <a16:creationId xmlns:a16="http://schemas.microsoft.com/office/drawing/2014/main" id="{3BD59B59-2F6C-4771-B0C1-1CE9A6CFD74E}"/>
              </a:ext>
            </a:extLst>
          </p:cNvPr>
          <p:cNvSpPr>
            <a:spLocks noGrp="1"/>
          </p:cNvSpPr>
          <p:nvPr>
            <p:ph idx="1"/>
          </p:nvPr>
        </p:nvSpPr>
        <p:spPr>
          <a:xfrm>
            <a:off x="838199" y="2055327"/>
            <a:ext cx="4571999" cy="3776975"/>
          </a:xfrm>
        </p:spPr>
        <p:txBody>
          <a:bodyPr>
            <a:normAutofit/>
          </a:bodyPr>
          <a:lstStyle/>
          <a:p>
            <a:pPr algn="just"/>
            <a:r>
              <a:rPr lang="es-MX" sz="1800" dirty="0"/>
              <a:t>Nuestro proyecto trata sobre una tienda online donde se venderán una variedad de productos que los usuarios de nuestra tienda podrán comprar desde la comodidad de su hogar.</a:t>
            </a:r>
          </a:p>
        </p:txBody>
      </p:sp>
      <p:pic>
        <p:nvPicPr>
          <p:cNvPr id="5" name="Imagen 4" descr="Una caricatura de una persona&#10;&#10;Descripción generada automáticamente con confianza media">
            <a:extLst>
              <a:ext uri="{FF2B5EF4-FFF2-40B4-BE49-F238E27FC236}">
                <a16:creationId xmlns:a16="http://schemas.microsoft.com/office/drawing/2014/main" id="{65B653CC-EDEB-4933-B1A9-308DE23947E2}"/>
              </a:ext>
            </a:extLst>
          </p:cNvPr>
          <p:cNvPicPr>
            <a:picLocks noChangeAspect="1"/>
          </p:cNvPicPr>
          <p:nvPr/>
        </p:nvPicPr>
        <p:blipFill rotWithShape="1">
          <a:blip r:embed="rId2">
            <a:extLst>
              <a:ext uri="{28A0092B-C50C-407E-A947-70E740481C1C}">
                <a14:useLocalDpi xmlns:a14="http://schemas.microsoft.com/office/drawing/2010/main" val="0"/>
              </a:ext>
            </a:extLst>
          </a:blip>
          <a:srcRect r="2436" b="-4"/>
          <a:stretch/>
        </p:blipFill>
        <p:spPr>
          <a:xfrm>
            <a:off x="6190488" y="566928"/>
            <a:ext cx="5157216" cy="5286197"/>
          </a:xfrm>
          <a:prstGeom prst="rect">
            <a:avLst/>
          </a:prstGeom>
        </p:spPr>
      </p:pic>
      <p:sp>
        <p:nvSpPr>
          <p:cNvPr id="12" name="Rectangle 11">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942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CD21C85-C956-430A-A239-9D857B82EA8A}"/>
              </a:ext>
            </a:extLst>
          </p:cNvPr>
          <p:cNvSpPr>
            <a:spLocks noGrp="1"/>
          </p:cNvSpPr>
          <p:nvPr>
            <p:ph type="title"/>
          </p:nvPr>
        </p:nvSpPr>
        <p:spPr>
          <a:xfrm>
            <a:off x="838199" y="564211"/>
            <a:ext cx="4816152" cy="1165002"/>
          </a:xfrm>
        </p:spPr>
        <p:txBody>
          <a:bodyPr anchor="b">
            <a:normAutofit/>
          </a:bodyPr>
          <a:lstStyle/>
          <a:p>
            <a:r>
              <a:rPr lang="es-PA" sz="3000" dirty="0"/>
              <a:t>PROPÓSITO DEL SISTEMA</a:t>
            </a:r>
          </a:p>
        </p:txBody>
      </p:sp>
      <p:sp>
        <p:nvSpPr>
          <p:cNvPr id="3" name="Marcador de contenido 2">
            <a:extLst>
              <a:ext uri="{FF2B5EF4-FFF2-40B4-BE49-F238E27FC236}">
                <a16:creationId xmlns:a16="http://schemas.microsoft.com/office/drawing/2014/main" id="{19621136-3C5D-4794-A68C-3E6CB90792E5}"/>
              </a:ext>
            </a:extLst>
          </p:cNvPr>
          <p:cNvSpPr>
            <a:spLocks noGrp="1"/>
          </p:cNvSpPr>
          <p:nvPr>
            <p:ph idx="1"/>
          </p:nvPr>
        </p:nvSpPr>
        <p:spPr>
          <a:xfrm>
            <a:off x="838199" y="2055327"/>
            <a:ext cx="4571999" cy="3776975"/>
          </a:xfrm>
        </p:spPr>
        <p:txBody>
          <a:bodyPr>
            <a:normAutofit/>
          </a:bodyPr>
          <a:lstStyle/>
          <a:p>
            <a:pPr algn="just"/>
            <a:r>
              <a:rPr lang="es-MX" sz="1800" dirty="0"/>
              <a:t>Ofrecer a nuestro cliente variedad de productos de alta calidad, facilitar la compra desde la comodidad de su hogar, con la finalidad de que el cliente puede encontrar lo que este buscando sin la necesidad de ir a tiendas físicas.</a:t>
            </a:r>
            <a:endParaRPr lang="es-PA" sz="1800" dirty="0"/>
          </a:p>
        </p:txBody>
      </p:sp>
      <p:pic>
        <p:nvPicPr>
          <p:cNvPr id="5" name="Imagen 4" descr="Un dibujo de una persona&#10;&#10;Descripción generada automáticamente con confianza baja">
            <a:extLst>
              <a:ext uri="{FF2B5EF4-FFF2-40B4-BE49-F238E27FC236}">
                <a16:creationId xmlns:a16="http://schemas.microsoft.com/office/drawing/2014/main" id="{A6A2050C-7536-4EDB-A965-13DF3997CD3D}"/>
              </a:ext>
            </a:extLst>
          </p:cNvPr>
          <p:cNvPicPr>
            <a:picLocks noChangeAspect="1"/>
          </p:cNvPicPr>
          <p:nvPr/>
        </p:nvPicPr>
        <p:blipFill rotWithShape="1">
          <a:blip r:embed="rId2">
            <a:extLst>
              <a:ext uri="{28A0092B-C50C-407E-A947-70E740481C1C}">
                <a14:useLocalDpi xmlns:a14="http://schemas.microsoft.com/office/drawing/2010/main" val="0"/>
              </a:ext>
            </a:extLst>
          </a:blip>
          <a:srcRect l="2440" r="-4" b="-4"/>
          <a:stretch/>
        </p:blipFill>
        <p:spPr>
          <a:xfrm>
            <a:off x="6190488" y="566928"/>
            <a:ext cx="5157216" cy="5286197"/>
          </a:xfrm>
          <a:prstGeom prst="rect">
            <a:avLst/>
          </a:prstGeom>
        </p:spPr>
      </p:pic>
      <p:sp>
        <p:nvSpPr>
          <p:cNvPr id="12" name="Rectangle 11">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727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6C701CA-DE58-428B-9FA5-EA6DF82B10FA}"/>
              </a:ext>
            </a:extLst>
          </p:cNvPr>
          <p:cNvSpPr>
            <a:spLocks noGrp="1"/>
          </p:cNvSpPr>
          <p:nvPr>
            <p:ph type="title"/>
          </p:nvPr>
        </p:nvSpPr>
        <p:spPr>
          <a:xfrm>
            <a:off x="838199" y="564211"/>
            <a:ext cx="4571999" cy="1165002"/>
          </a:xfrm>
        </p:spPr>
        <p:txBody>
          <a:bodyPr anchor="b">
            <a:normAutofit/>
          </a:bodyPr>
          <a:lstStyle/>
          <a:p>
            <a:r>
              <a:rPr lang="es-PA" sz="3000" dirty="0"/>
              <a:t>ALCANCE DEL SISTEMA </a:t>
            </a:r>
          </a:p>
        </p:txBody>
      </p:sp>
      <p:sp>
        <p:nvSpPr>
          <p:cNvPr id="3" name="Marcador de contenido 2">
            <a:extLst>
              <a:ext uri="{FF2B5EF4-FFF2-40B4-BE49-F238E27FC236}">
                <a16:creationId xmlns:a16="http://schemas.microsoft.com/office/drawing/2014/main" id="{A4FBC6C1-26F9-4F17-98F1-40FE9EC680DF}"/>
              </a:ext>
            </a:extLst>
          </p:cNvPr>
          <p:cNvSpPr>
            <a:spLocks noGrp="1"/>
          </p:cNvSpPr>
          <p:nvPr>
            <p:ph idx="1"/>
          </p:nvPr>
        </p:nvSpPr>
        <p:spPr>
          <a:xfrm>
            <a:off x="838199" y="2055327"/>
            <a:ext cx="4571999" cy="3776975"/>
          </a:xfrm>
        </p:spPr>
        <p:txBody>
          <a:bodyPr>
            <a:normAutofit/>
          </a:bodyPr>
          <a:lstStyle/>
          <a:p>
            <a:pPr algn="just"/>
            <a:r>
              <a:rPr lang="es-MX" sz="1800" dirty="0"/>
              <a:t>Permitir el registro de datos de los clientes.</a:t>
            </a:r>
          </a:p>
          <a:p>
            <a:pPr algn="just"/>
            <a:r>
              <a:rPr lang="es-MX" sz="1800" dirty="0"/>
              <a:t>Permitir el registro de los datos de ventas.</a:t>
            </a:r>
          </a:p>
          <a:p>
            <a:pPr algn="just"/>
            <a:r>
              <a:rPr lang="es-MX" sz="1800" dirty="0"/>
              <a:t>Permitir el registro de los pagos online.</a:t>
            </a:r>
          </a:p>
          <a:p>
            <a:pPr algn="just"/>
            <a:r>
              <a:rPr lang="es-MX" sz="1800" dirty="0"/>
              <a:t>Permitir el registro de los productos</a:t>
            </a:r>
          </a:p>
          <a:p>
            <a:pPr algn="just"/>
            <a:r>
              <a:rPr lang="es-MX" sz="1800" dirty="0"/>
              <a:t>Permitir el registros de las compras.</a:t>
            </a:r>
          </a:p>
          <a:p>
            <a:pPr algn="just"/>
            <a:r>
              <a:rPr lang="es-MX" sz="1800" dirty="0"/>
              <a:t>Permitir emitir informes de clientes, productos y compras.</a:t>
            </a:r>
            <a:endParaRPr lang="es-PA" sz="1800" dirty="0"/>
          </a:p>
        </p:txBody>
      </p:sp>
      <p:pic>
        <p:nvPicPr>
          <p:cNvPr id="5" name="Imagen 4" descr="Imagen que contiene Texto&#10;&#10;Descripción generada automáticamente">
            <a:extLst>
              <a:ext uri="{FF2B5EF4-FFF2-40B4-BE49-F238E27FC236}">
                <a16:creationId xmlns:a16="http://schemas.microsoft.com/office/drawing/2014/main" id="{C0AD33FB-7EDB-4478-93B3-4B01B57DFE3F}"/>
              </a:ext>
            </a:extLst>
          </p:cNvPr>
          <p:cNvPicPr>
            <a:picLocks noChangeAspect="1"/>
          </p:cNvPicPr>
          <p:nvPr/>
        </p:nvPicPr>
        <p:blipFill rotWithShape="1">
          <a:blip r:embed="rId2">
            <a:extLst>
              <a:ext uri="{28A0092B-C50C-407E-A947-70E740481C1C}">
                <a14:useLocalDpi xmlns:a14="http://schemas.microsoft.com/office/drawing/2010/main" val="0"/>
              </a:ext>
            </a:extLst>
          </a:blip>
          <a:srcRect l="18952" r="32268"/>
          <a:stretch/>
        </p:blipFill>
        <p:spPr>
          <a:xfrm>
            <a:off x="6190488" y="566928"/>
            <a:ext cx="5157216" cy="5286197"/>
          </a:xfrm>
          <a:prstGeom prst="rect">
            <a:avLst/>
          </a:prstGeom>
        </p:spPr>
      </p:pic>
      <p:sp>
        <p:nvSpPr>
          <p:cNvPr id="12" name="Rectangle 11">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5542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2353F80-82AF-4EC8-8E12-066BF059FD0D}"/>
              </a:ext>
            </a:extLst>
          </p:cNvPr>
          <p:cNvSpPr>
            <a:spLocks noGrp="1"/>
          </p:cNvSpPr>
          <p:nvPr>
            <p:ph type="title"/>
          </p:nvPr>
        </p:nvSpPr>
        <p:spPr>
          <a:xfrm>
            <a:off x="838199" y="564211"/>
            <a:ext cx="4571999" cy="1165002"/>
          </a:xfrm>
        </p:spPr>
        <p:txBody>
          <a:bodyPr anchor="b">
            <a:normAutofit/>
          </a:bodyPr>
          <a:lstStyle/>
          <a:p>
            <a:r>
              <a:rPr lang="es-MX" sz="3000" dirty="0"/>
              <a:t>OBJETIVOS</a:t>
            </a:r>
            <a:endParaRPr lang="es-PA" sz="3000" dirty="0"/>
          </a:p>
        </p:txBody>
      </p:sp>
      <p:sp>
        <p:nvSpPr>
          <p:cNvPr id="3" name="Marcador de contenido 2">
            <a:extLst>
              <a:ext uri="{FF2B5EF4-FFF2-40B4-BE49-F238E27FC236}">
                <a16:creationId xmlns:a16="http://schemas.microsoft.com/office/drawing/2014/main" id="{30A5EC8F-83D9-47F8-AD25-236E77D4367B}"/>
              </a:ext>
            </a:extLst>
          </p:cNvPr>
          <p:cNvSpPr>
            <a:spLocks noGrp="1"/>
          </p:cNvSpPr>
          <p:nvPr>
            <p:ph idx="1"/>
          </p:nvPr>
        </p:nvSpPr>
        <p:spPr>
          <a:xfrm>
            <a:off x="838199" y="2055327"/>
            <a:ext cx="4571999" cy="3776975"/>
          </a:xfrm>
        </p:spPr>
        <p:txBody>
          <a:bodyPr>
            <a:normAutofit/>
          </a:bodyPr>
          <a:lstStyle/>
          <a:p>
            <a:pPr algn="just"/>
            <a:r>
              <a:rPr lang="es-MX" sz="1700" dirty="0"/>
              <a:t>En general, comercializar productos de alta calidad  e innovación. Diseñar e implementar una tienda online que maneje un sistema multinivel permitiendo al usuario realizar consultas y obtener los servicios del sitio Web.</a:t>
            </a:r>
          </a:p>
          <a:p>
            <a:pPr algn="just"/>
            <a:r>
              <a:rPr lang="es-MX" sz="1700" dirty="0"/>
              <a:t>En especifico, promocionar productos que capten la atención de los posibles usuarios y que realicen la compra, permitir al usuario adquirir los pedidos mediante un proceso de inscripción al sitio.</a:t>
            </a:r>
            <a:endParaRPr lang="es-PA" sz="1700" dirty="0"/>
          </a:p>
        </p:txBody>
      </p:sp>
      <p:pic>
        <p:nvPicPr>
          <p:cNvPr id="5" name="Imagen 4" descr="Imagen que contiene Icono&#10;&#10;Descripción generada automáticamente">
            <a:extLst>
              <a:ext uri="{FF2B5EF4-FFF2-40B4-BE49-F238E27FC236}">
                <a16:creationId xmlns:a16="http://schemas.microsoft.com/office/drawing/2014/main" id="{A2EAC7EC-F4A9-48D3-8D9A-317448869054}"/>
              </a:ext>
            </a:extLst>
          </p:cNvPr>
          <p:cNvPicPr>
            <a:picLocks noChangeAspect="1"/>
          </p:cNvPicPr>
          <p:nvPr/>
        </p:nvPicPr>
        <p:blipFill rotWithShape="1">
          <a:blip r:embed="rId2">
            <a:extLst>
              <a:ext uri="{28A0092B-C50C-407E-A947-70E740481C1C}">
                <a14:useLocalDpi xmlns:a14="http://schemas.microsoft.com/office/drawing/2010/main" val="0"/>
              </a:ext>
            </a:extLst>
          </a:blip>
          <a:srcRect l="29367" r="1609" b="-1"/>
          <a:stretch/>
        </p:blipFill>
        <p:spPr>
          <a:xfrm>
            <a:off x="6190488" y="566928"/>
            <a:ext cx="5157216" cy="5286197"/>
          </a:xfrm>
          <a:prstGeom prst="rect">
            <a:avLst/>
          </a:prstGeom>
        </p:spPr>
      </p:pic>
      <p:sp>
        <p:nvSpPr>
          <p:cNvPr id="12" name="Rectangle 11">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9930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1A065D-EB56-4467-9AC0-45E16E4BD7E4}"/>
              </a:ext>
            </a:extLst>
          </p:cNvPr>
          <p:cNvSpPr>
            <a:spLocks noGrp="1"/>
          </p:cNvSpPr>
          <p:nvPr>
            <p:ph type="title"/>
          </p:nvPr>
        </p:nvSpPr>
        <p:spPr>
          <a:xfrm>
            <a:off x="838199" y="564211"/>
            <a:ext cx="4571999" cy="1165002"/>
          </a:xfrm>
        </p:spPr>
        <p:txBody>
          <a:bodyPr anchor="b">
            <a:normAutofit/>
          </a:bodyPr>
          <a:lstStyle/>
          <a:p>
            <a:r>
              <a:rPr lang="es-PA" sz="3000" dirty="0"/>
              <a:t>REFERENCIAS</a:t>
            </a:r>
          </a:p>
        </p:txBody>
      </p:sp>
      <p:sp>
        <p:nvSpPr>
          <p:cNvPr id="3" name="Marcador de contenido 2">
            <a:extLst>
              <a:ext uri="{FF2B5EF4-FFF2-40B4-BE49-F238E27FC236}">
                <a16:creationId xmlns:a16="http://schemas.microsoft.com/office/drawing/2014/main" id="{AEE1B7DF-C397-4775-BFD7-FC6437AB205D}"/>
              </a:ext>
            </a:extLst>
          </p:cNvPr>
          <p:cNvSpPr>
            <a:spLocks noGrp="1"/>
          </p:cNvSpPr>
          <p:nvPr>
            <p:ph idx="1"/>
          </p:nvPr>
        </p:nvSpPr>
        <p:spPr>
          <a:xfrm>
            <a:off x="838199" y="2055327"/>
            <a:ext cx="4571999" cy="3776975"/>
          </a:xfrm>
        </p:spPr>
        <p:txBody>
          <a:bodyPr>
            <a:normAutofit/>
          </a:bodyPr>
          <a:lstStyle/>
          <a:p>
            <a:pPr algn="just">
              <a:lnSpc>
                <a:spcPct val="100000"/>
              </a:lnSpc>
            </a:pPr>
            <a:r>
              <a:rPr lang="es-MX" sz="1800" dirty="0"/>
              <a:t>Como referencia estamos tomando de referencia el sistema de Amazon, al igual estamos utilizando el proyecto llamado “Sistema Informático para la Gestión de Ventas e Inventario de la Empresa Karishmas” desarrollado por Javier Echeverría y Jorge González de la Universidad Técnica Federico Santa María, Sede Viña del Mar – José Miguel Carrera, en el año 2017. Del mismo nos estamos enfocando en la solamente en la parte de la gestión de ventas para nuestro sistema informático. </a:t>
            </a:r>
            <a:endParaRPr lang="es-PA" sz="1800" dirty="0"/>
          </a:p>
        </p:txBody>
      </p:sp>
      <p:pic>
        <p:nvPicPr>
          <p:cNvPr id="5" name="Imagen 4" descr="Logotipo, nombre de la empresa&#10;&#10;Descripción generada automáticamente">
            <a:extLst>
              <a:ext uri="{FF2B5EF4-FFF2-40B4-BE49-F238E27FC236}">
                <a16:creationId xmlns:a16="http://schemas.microsoft.com/office/drawing/2014/main" id="{CAB09734-A5B2-4C2F-9379-F7C7FFBF7FBD}"/>
              </a:ext>
            </a:extLst>
          </p:cNvPr>
          <p:cNvPicPr>
            <a:picLocks noChangeAspect="1"/>
          </p:cNvPicPr>
          <p:nvPr/>
        </p:nvPicPr>
        <p:blipFill rotWithShape="1">
          <a:blip r:embed="rId2">
            <a:extLst>
              <a:ext uri="{28A0092B-C50C-407E-A947-70E740481C1C}">
                <a14:useLocalDpi xmlns:a14="http://schemas.microsoft.com/office/drawing/2010/main" val="0"/>
              </a:ext>
            </a:extLst>
          </a:blip>
          <a:srcRect l="460" r="1976" b="-4"/>
          <a:stretch/>
        </p:blipFill>
        <p:spPr>
          <a:xfrm>
            <a:off x="6190488" y="566928"/>
            <a:ext cx="5157216" cy="5286197"/>
          </a:xfrm>
          <a:prstGeom prst="rect">
            <a:avLst/>
          </a:prstGeom>
        </p:spPr>
      </p:pic>
      <p:sp>
        <p:nvSpPr>
          <p:cNvPr id="12" name="Rectangle 11">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5731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3D3C67D-ABB1-4786-B831-BFCAD3F5459A}"/>
              </a:ext>
            </a:extLst>
          </p:cNvPr>
          <p:cNvSpPr>
            <a:spLocks noGrp="1"/>
          </p:cNvSpPr>
          <p:nvPr>
            <p:ph type="title"/>
          </p:nvPr>
        </p:nvSpPr>
        <p:spPr>
          <a:xfrm>
            <a:off x="838199" y="564211"/>
            <a:ext cx="4571999" cy="1165002"/>
          </a:xfrm>
        </p:spPr>
        <p:txBody>
          <a:bodyPr anchor="b">
            <a:normAutofit/>
          </a:bodyPr>
          <a:lstStyle/>
          <a:p>
            <a:r>
              <a:rPr lang="es-MX" sz="3000" dirty="0"/>
              <a:t>SISTEMA ACTUAL</a:t>
            </a:r>
            <a:endParaRPr lang="es-PA" sz="3000" dirty="0"/>
          </a:p>
        </p:txBody>
      </p:sp>
      <p:sp>
        <p:nvSpPr>
          <p:cNvPr id="3" name="Marcador de contenido 2">
            <a:extLst>
              <a:ext uri="{FF2B5EF4-FFF2-40B4-BE49-F238E27FC236}">
                <a16:creationId xmlns:a16="http://schemas.microsoft.com/office/drawing/2014/main" id="{2C6E5748-A990-4E1C-BBEC-E7E980BA5F34}"/>
              </a:ext>
            </a:extLst>
          </p:cNvPr>
          <p:cNvSpPr>
            <a:spLocks noGrp="1"/>
          </p:cNvSpPr>
          <p:nvPr>
            <p:ph idx="1"/>
          </p:nvPr>
        </p:nvSpPr>
        <p:spPr>
          <a:xfrm>
            <a:off x="838199" y="2055327"/>
            <a:ext cx="4571999" cy="3776975"/>
          </a:xfrm>
        </p:spPr>
        <p:txBody>
          <a:bodyPr>
            <a:normAutofit/>
          </a:bodyPr>
          <a:lstStyle/>
          <a:p>
            <a:pPr algn="just"/>
            <a:r>
              <a:rPr lang="es-ES" sz="1800" dirty="0">
                <a:effectLst/>
                <a:latin typeface="Times New Roman" panose="02020603050405020304" pitchFamily="18" charset="0"/>
                <a:ea typeface="Calibri" panose="020F0502020204030204" pitchFamily="34" charset="0"/>
              </a:rPr>
              <a:t>No se requirió de ningún nuevo sistema porque nuestro sistema actual ya cumple con el funcionamiento necesario para la ejecución de todas las tareas que realizará el sistema. Además, si hubiéramos implementado uno nuevo, hubiéramos tenido que volver a plantear y organizar los demás puntos requeridos por lo que nos hubiera generado complicaciones y tal vez fallas en la ejecución del sistema.</a:t>
            </a:r>
            <a:endParaRPr lang="es-PA" sz="1800" dirty="0"/>
          </a:p>
        </p:txBody>
      </p:sp>
      <p:pic>
        <p:nvPicPr>
          <p:cNvPr id="7" name="Imagen 6" descr="Interfaz de usuario gráfica, Aplicación&#10;&#10;Descripción generada automáticamente">
            <a:extLst>
              <a:ext uri="{FF2B5EF4-FFF2-40B4-BE49-F238E27FC236}">
                <a16:creationId xmlns:a16="http://schemas.microsoft.com/office/drawing/2014/main" id="{FAE075A1-124C-479E-A114-BEE06CFFF136}"/>
              </a:ext>
            </a:extLst>
          </p:cNvPr>
          <p:cNvPicPr>
            <a:picLocks noChangeAspect="1"/>
          </p:cNvPicPr>
          <p:nvPr/>
        </p:nvPicPr>
        <p:blipFill rotWithShape="1">
          <a:blip r:embed="rId2">
            <a:extLst>
              <a:ext uri="{28A0092B-C50C-407E-A947-70E740481C1C}">
                <a14:useLocalDpi xmlns:a14="http://schemas.microsoft.com/office/drawing/2010/main" val="0"/>
              </a:ext>
            </a:extLst>
          </a:blip>
          <a:srcRect l="9599" r="23573" b="2"/>
          <a:stretch/>
        </p:blipFill>
        <p:spPr>
          <a:xfrm>
            <a:off x="6190488" y="566928"/>
            <a:ext cx="5157216" cy="5286197"/>
          </a:xfrm>
          <a:prstGeom prst="rect">
            <a:avLst/>
          </a:prstGeom>
        </p:spPr>
      </p:pic>
      <p:sp>
        <p:nvSpPr>
          <p:cNvPr id="14" name="Rectangle 13">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5760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5F7144A-0477-436F-B51E-22BACCCCB59C}"/>
              </a:ext>
            </a:extLst>
          </p:cNvPr>
          <p:cNvSpPr>
            <a:spLocks noGrp="1"/>
          </p:cNvSpPr>
          <p:nvPr>
            <p:ph type="title"/>
          </p:nvPr>
        </p:nvSpPr>
        <p:spPr>
          <a:xfrm>
            <a:off x="838199" y="564211"/>
            <a:ext cx="4571999" cy="1165002"/>
          </a:xfrm>
        </p:spPr>
        <p:txBody>
          <a:bodyPr anchor="b">
            <a:normAutofit/>
          </a:bodyPr>
          <a:lstStyle/>
          <a:p>
            <a:r>
              <a:rPr lang="es-MX" sz="3000" dirty="0"/>
              <a:t>PANORAMA</a:t>
            </a:r>
            <a:endParaRPr lang="es-PA" sz="3000" dirty="0"/>
          </a:p>
        </p:txBody>
      </p:sp>
      <p:sp>
        <p:nvSpPr>
          <p:cNvPr id="3" name="Marcador de contenido 2">
            <a:extLst>
              <a:ext uri="{FF2B5EF4-FFF2-40B4-BE49-F238E27FC236}">
                <a16:creationId xmlns:a16="http://schemas.microsoft.com/office/drawing/2014/main" id="{C1ADE0AC-5FCD-4C49-922D-66B9C395B652}"/>
              </a:ext>
            </a:extLst>
          </p:cNvPr>
          <p:cNvSpPr>
            <a:spLocks noGrp="1"/>
          </p:cNvSpPr>
          <p:nvPr>
            <p:ph idx="1"/>
          </p:nvPr>
        </p:nvSpPr>
        <p:spPr>
          <a:xfrm>
            <a:off x="838199" y="2055327"/>
            <a:ext cx="4571999" cy="3776975"/>
          </a:xfrm>
        </p:spPr>
        <p:txBody>
          <a:bodyPr>
            <a:normAutofit/>
          </a:bodyPr>
          <a:lstStyle/>
          <a:p>
            <a:pPr algn="just"/>
            <a:r>
              <a:rPr lang="es-MX" sz="1800" dirty="0"/>
              <a:t>El sistema esta desarrollado con diversas tecnologías como HTML, CSS, JavaScript y algunas librerías como React y Angular.</a:t>
            </a:r>
          </a:p>
          <a:p>
            <a:pPr algn="just"/>
            <a:r>
              <a:rPr lang="es-MX" sz="1800" dirty="0"/>
              <a:t>También con la integración de los dispositivos móviles en la actualidad podemos mencionar las dos grandes plataformas de desarrollo que lo son Kotlin (Android) y Swift (Apple).</a:t>
            </a:r>
            <a:endParaRPr lang="es-PA" sz="1800" dirty="0"/>
          </a:p>
        </p:txBody>
      </p:sp>
      <p:pic>
        <p:nvPicPr>
          <p:cNvPr id="5" name="Imagen 4" descr="Imagen que contiene computer, computadora, escritorio, pantalla&#10;&#10;Descripción generada automáticamente">
            <a:extLst>
              <a:ext uri="{FF2B5EF4-FFF2-40B4-BE49-F238E27FC236}">
                <a16:creationId xmlns:a16="http://schemas.microsoft.com/office/drawing/2014/main" id="{7BE713EB-B933-49BC-9FA8-1D9CACC17250}"/>
              </a:ext>
            </a:extLst>
          </p:cNvPr>
          <p:cNvPicPr>
            <a:picLocks noChangeAspect="1"/>
          </p:cNvPicPr>
          <p:nvPr/>
        </p:nvPicPr>
        <p:blipFill rotWithShape="1">
          <a:blip r:embed="rId2">
            <a:extLst>
              <a:ext uri="{28A0092B-C50C-407E-A947-70E740481C1C}">
                <a14:useLocalDpi xmlns:a14="http://schemas.microsoft.com/office/drawing/2010/main" val="0"/>
              </a:ext>
            </a:extLst>
          </a:blip>
          <a:srcRect l="21727" r="21932"/>
          <a:stretch/>
        </p:blipFill>
        <p:spPr>
          <a:xfrm>
            <a:off x="6190488" y="566928"/>
            <a:ext cx="5157216" cy="5286197"/>
          </a:xfrm>
          <a:prstGeom prst="rect">
            <a:avLst/>
          </a:prstGeom>
        </p:spPr>
      </p:pic>
      <p:sp>
        <p:nvSpPr>
          <p:cNvPr id="12" name="Rectangle 11">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932066"/>
      </p:ext>
    </p:extLst>
  </p:cSld>
  <p:clrMapOvr>
    <a:masterClrMapping/>
  </p:clrMapOvr>
</p:sld>
</file>

<file path=ppt/theme/theme1.xml><?xml version="1.0" encoding="utf-8"?>
<a:theme xmlns:a="http://schemas.openxmlformats.org/drawingml/2006/main" name="AccentBoxVTI">
  <a:themeElements>
    <a:clrScheme name="AnalogousFromRegularSeed_2SEEDS">
      <a:dk1>
        <a:srgbClr val="000000"/>
      </a:dk1>
      <a:lt1>
        <a:srgbClr val="FFFFFF"/>
      </a:lt1>
      <a:dk2>
        <a:srgbClr val="412924"/>
      </a:dk2>
      <a:lt2>
        <a:srgbClr val="E2E7E8"/>
      </a:lt2>
      <a:accent1>
        <a:srgbClr val="D53617"/>
      </a:accent1>
      <a:accent2>
        <a:srgbClr val="E7295A"/>
      </a:accent2>
      <a:accent3>
        <a:srgbClr val="E19226"/>
      </a:accent3>
      <a:accent4>
        <a:srgbClr val="15BD27"/>
      </a:accent4>
      <a:accent5>
        <a:srgbClr val="21B971"/>
      </a:accent5>
      <a:accent6>
        <a:srgbClr val="14B7AD"/>
      </a:accent6>
      <a:hlink>
        <a:srgbClr val="358E9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142</TotalTime>
  <Words>1290</Words>
  <Application>Microsoft Office PowerPoint</Application>
  <PresentationFormat>Panorámica</PresentationFormat>
  <Paragraphs>247</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Avenir Next LT Pro</vt:lpstr>
      <vt:lpstr>Calibri</vt:lpstr>
      <vt:lpstr>Times New Roman</vt:lpstr>
      <vt:lpstr>AccentBoxVTI</vt:lpstr>
      <vt:lpstr>PROYECTO FINAL</vt:lpstr>
      <vt:lpstr>INTEGRANTES</vt:lpstr>
      <vt:lpstr>INTRODUCCION</vt:lpstr>
      <vt:lpstr>PROPÓSITO DEL SISTEMA</vt:lpstr>
      <vt:lpstr>ALCANCE DEL SISTEMA </vt:lpstr>
      <vt:lpstr>OBJETIVOS</vt:lpstr>
      <vt:lpstr>REFERENCIAS</vt:lpstr>
      <vt:lpstr>SISTEMA ACTUAL</vt:lpstr>
      <vt:lpstr>PANORAMA</vt:lpstr>
      <vt:lpstr>ALCANCE Y LIMITACIONES DEL SISTEMA</vt:lpstr>
      <vt:lpstr>IDENTIFICACIÓN DE ENTRADAS Y SALIDAS</vt:lpstr>
      <vt:lpstr>DIAGRAMA DE FLUJO DE DATOS</vt:lpstr>
      <vt:lpstr>DEFINICIÓN DE PROCESOS</vt:lpstr>
      <vt:lpstr>MODELOS DEL SISTEMA </vt:lpstr>
      <vt:lpstr>MODELOS DE CASOS DE USO </vt:lpstr>
      <vt:lpstr>ESCENARIOS</vt:lpstr>
      <vt:lpstr>DICCIONARIO DE DATOS</vt:lpstr>
      <vt:lpstr>DICCIONARIO DE DATOS</vt:lpstr>
      <vt:lpstr>DISEÑO DE PANTALLAS</vt:lpstr>
      <vt:lpstr>DISEÑO DE PANTALLAS</vt:lpstr>
      <vt:lpstr>DISEÑO DE PANTALLAS</vt:lpstr>
      <vt:lpstr>DISEÑO DE PANTALLAS</vt:lpstr>
      <vt:lpstr>CRONOGRAMA DE ACTIVIDADES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dc:title>
  <dc:creator>José Carranza</dc:creator>
  <cp:lastModifiedBy>José Carranza</cp:lastModifiedBy>
  <cp:revision>1</cp:revision>
  <dcterms:created xsi:type="dcterms:W3CDTF">2021-12-14T19:00:14Z</dcterms:created>
  <dcterms:modified xsi:type="dcterms:W3CDTF">2021-12-14T21:22:37Z</dcterms:modified>
</cp:coreProperties>
</file>