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scuderi" initials="is" lastIdx="1" clrIdx="0">
    <p:extLst>
      <p:ext uri="{19B8F6BF-5375-455C-9EA6-DF929625EA0E}">
        <p15:presenceInfo xmlns:p15="http://schemas.microsoft.com/office/powerpoint/2012/main" userId="50610a74ec0102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5B40487-5A14-4245-AB98-5BDEB9866886}" type="datetimeFigureOut">
              <a:rPr lang="it-IT" smtClean="0"/>
              <a:t>29/07/2021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292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29/07/2021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849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29/07/2021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4138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29/07/2021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4638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29/07/2021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3902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29/07/2021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023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29/07/2021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604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29/07/2021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8355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29/07/2021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448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29/07/2021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261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29/07/2021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368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29/07/2021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096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29/07/2021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495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29/07/2021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712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29/07/2021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766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29/07/2021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868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29/07/2021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522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8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 l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40487-5A14-4245-AB98-5BDEB9866886}" type="datetimeFigureOut">
              <a:rPr lang="it-IT" smtClean="0"/>
              <a:t>29/07/2021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73DDE-698F-4701-AC7A-F7DAEFC7E76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1445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A750002-29B3-4C17-9793-42C78F075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754" y="142286"/>
            <a:ext cx="2743200" cy="136793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C748872-B66F-48D9-8CC0-1EDEA3F5AF32}"/>
              </a:ext>
            </a:extLst>
          </p:cNvPr>
          <p:cNvSpPr txBox="1"/>
          <p:nvPr/>
        </p:nvSpPr>
        <p:spPr>
          <a:xfrm>
            <a:off x="4557997" y="2646330"/>
            <a:ext cx="307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Abadi" panose="020B0604020104020204" pitchFamily="34" charset="0"/>
              </a:rPr>
              <a:t>Progetto Esame: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8CF9E7C-B919-4595-9A8E-B87C68358F55}"/>
              </a:ext>
            </a:extLst>
          </p:cNvPr>
          <p:cNvSpPr txBox="1"/>
          <p:nvPr/>
        </p:nvSpPr>
        <p:spPr>
          <a:xfrm>
            <a:off x="3405210" y="3561412"/>
            <a:ext cx="551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badi" panose="020B0604020104020204" pitchFamily="34" charset="0"/>
              </a:rPr>
              <a:t>Analisi di Immagini e Video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6562206-3746-476B-A5F3-8814CEA9CAE4}"/>
              </a:ext>
            </a:extLst>
          </p:cNvPr>
          <p:cNvSpPr txBox="1"/>
          <p:nvPr/>
        </p:nvSpPr>
        <p:spPr>
          <a:xfrm>
            <a:off x="2633113" y="1934943"/>
            <a:ext cx="7280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badi" panose="020B0604020104020204" pitchFamily="34" charset="0"/>
              </a:rPr>
              <a:t>Corso di Laurea Magistrale in Ingegneria Informatica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2EA4B99-A94B-4F5F-A000-F7F42667AB22}"/>
              </a:ext>
            </a:extLst>
          </p:cNvPr>
          <p:cNvSpPr txBox="1"/>
          <p:nvPr/>
        </p:nvSpPr>
        <p:spPr>
          <a:xfrm>
            <a:off x="2369834" y="5531386"/>
            <a:ext cx="2816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Candidato:</a:t>
            </a:r>
          </a:p>
          <a:p>
            <a:r>
              <a:rPr lang="it-IT" sz="2000" dirty="0"/>
              <a:t>Ivan Scuderi 216635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469C496-BF9D-4B26-9BFD-8A4F58838894}"/>
              </a:ext>
            </a:extLst>
          </p:cNvPr>
          <p:cNvSpPr txBox="1"/>
          <p:nvPr/>
        </p:nvSpPr>
        <p:spPr>
          <a:xfrm>
            <a:off x="7719103" y="5212612"/>
            <a:ext cx="3164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Relatori:</a:t>
            </a:r>
          </a:p>
          <a:p>
            <a:r>
              <a:rPr lang="it-IT" sz="2000" dirty="0"/>
              <a:t>Prof. Giuseppe Manco</a:t>
            </a:r>
          </a:p>
          <a:p>
            <a:r>
              <a:rPr lang="it-IT" sz="2000" dirty="0"/>
              <a:t>Prof. Francesco Sergio Pisani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4442B3A-790A-40A9-BADA-7FA3E0735BFB}"/>
              </a:ext>
            </a:extLst>
          </p:cNvPr>
          <p:cNvSpPr txBox="1"/>
          <p:nvPr/>
        </p:nvSpPr>
        <p:spPr>
          <a:xfrm>
            <a:off x="4560754" y="6239272"/>
            <a:ext cx="353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Anno Accademico 2020-2021</a:t>
            </a:r>
          </a:p>
        </p:txBody>
      </p:sp>
    </p:spTree>
    <p:extLst>
      <p:ext uri="{BB962C8B-B14F-4D97-AF65-F5344CB8AC3E}">
        <p14:creationId xmlns:p14="http://schemas.microsoft.com/office/powerpoint/2010/main" val="268933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C4AE639-EAE1-4897-9BD0-6F4DFF0A5CB5}"/>
              </a:ext>
            </a:extLst>
          </p:cNvPr>
          <p:cNvSpPr txBox="1"/>
          <p:nvPr/>
        </p:nvSpPr>
        <p:spPr>
          <a:xfrm>
            <a:off x="1242069" y="728024"/>
            <a:ext cx="191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Abadi" panose="020B0604020104020204" pitchFamily="34" charset="0"/>
              </a:rPr>
              <a:t>Appendice: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AEC7A9A-B62B-4917-92EE-AF1224D8CA24}"/>
              </a:ext>
            </a:extLst>
          </p:cNvPr>
          <p:cNvSpPr txBox="1"/>
          <p:nvPr/>
        </p:nvSpPr>
        <p:spPr>
          <a:xfrm>
            <a:off x="1242069" y="4262594"/>
            <a:ext cx="58689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Configurazione usata per il training</a:t>
            </a:r>
            <a:r>
              <a:rPr lang="en-US" dirty="0">
                <a:latin typeface="Abadi" panose="020B0604020104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Ottimizzatore unico </a:t>
            </a:r>
            <a:r>
              <a:rPr lang="en-US" i="1" dirty="0">
                <a:latin typeface="Abadi" panose="020B0604020104020204" pitchFamily="34" charset="0"/>
              </a:rPr>
              <a:t>ADAM</a:t>
            </a:r>
            <a:r>
              <a:rPr lang="en-US" dirty="0">
                <a:latin typeface="Abadi" panose="020B0604020104020204" pitchFamily="34" charset="0"/>
              </a:rPr>
              <a:t> per labeled e pseudo-labeled data;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Due loss di tipo </a:t>
            </a:r>
            <a:r>
              <a:rPr lang="en-US" i="1" dirty="0">
                <a:latin typeface="Abadi" panose="020B0604020104020204" pitchFamily="34" charset="0"/>
              </a:rPr>
              <a:t>BCEWithLogitLoss</a:t>
            </a:r>
            <a:r>
              <a:rPr lang="en-US" dirty="0">
                <a:latin typeface="Abadi" panose="020B0604020104020204" pitchFamily="34" charset="0"/>
              </a:rPr>
              <a:t> (numericalmente più stabile);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Learning rate 10^-3;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Impiegati pesi per le loss;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Influenza maggiore della loss su pseudo-labeled data (x1.4 sperimentalmente migliori risultati);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B958A33-C1FE-4705-8D2D-F94B373D7E64}"/>
              </a:ext>
            </a:extLst>
          </p:cNvPr>
          <p:cNvSpPr txBox="1"/>
          <p:nvPr/>
        </p:nvSpPr>
        <p:spPr>
          <a:xfrm>
            <a:off x="6977042" y="4511168"/>
            <a:ext cx="4315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Addestramento</a:t>
            </a:r>
            <a:r>
              <a:rPr lang="en-US" dirty="0">
                <a:latin typeface="Abadi" panose="020B0604020104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16 epoche (10 prima iter con </a:t>
            </a:r>
            <a:r>
              <a:rPr lang="en-US" i="1" dirty="0">
                <a:latin typeface="Abadi" panose="020B0604020104020204" pitchFamily="34" charset="0"/>
              </a:rPr>
              <a:t>topk</a:t>
            </a:r>
            <a:r>
              <a:rPr lang="en-US" dirty="0">
                <a:latin typeface="Abadi" panose="020B0604020104020204" pitchFamily="34" charset="0"/>
              </a:rPr>
              <a:t>=5. 6 seconda iter con </a:t>
            </a:r>
            <a:r>
              <a:rPr lang="en-US" i="1" dirty="0">
                <a:latin typeface="Abadi" panose="020B0604020104020204" pitchFamily="34" charset="0"/>
              </a:rPr>
              <a:t>topk</a:t>
            </a:r>
            <a:r>
              <a:rPr lang="en-US" dirty="0">
                <a:latin typeface="Abadi" panose="020B0604020104020204" pitchFamily="34" charset="0"/>
              </a:rPr>
              <a:t>=3);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Nonostante il numero inferiore rispetto al modello principale, il training è risultato molto più lento;</a:t>
            </a:r>
          </a:p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33F55D0-C649-4C67-8316-2A686F003AED}"/>
              </a:ext>
            </a:extLst>
          </p:cNvPr>
          <p:cNvSpPr txBox="1"/>
          <p:nvPr/>
        </p:nvSpPr>
        <p:spPr>
          <a:xfrm>
            <a:off x="1168247" y="1854546"/>
            <a:ext cx="4477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Problema</a:t>
            </a:r>
            <a:r>
              <a:rPr lang="en-US" dirty="0">
                <a:latin typeface="Abadi" panose="020B0604020104020204" pitchFamily="34" charset="0"/>
              </a:rPr>
              <a:t>: il modello Teacher restituisce in output un tensore di probabilità!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9AAD6D17-66BE-41E8-90CF-2708BC22826F}"/>
              </a:ext>
            </a:extLst>
          </p:cNvPr>
          <p:cNvSpPr/>
          <p:nvPr/>
        </p:nvSpPr>
        <p:spPr>
          <a:xfrm>
            <a:off x="1039459" y="1744894"/>
            <a:ext cx="4693328" cy="2242071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BE78028-2064-4464-8BFE-7834100FE3AA}"/>
              </a:ext>
            </a:extLst>
          </p:cNvPr>
          <p:cNvSpPr txBox="1"/>
          <p:nvPr/>
        </p:nvSpPr>
        <p:spPr>
          <a:xfrm>
            <a:off x="1168246" y="2868148"/>
            <a:ext cx="4477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Soluzione</a:t>
            </a:r>
            <a:r>
              <a:rPr lang="en-US" dirty="0">
                <a:latin typeface="Abadi" panose="020B0604020104020204" pitchFamily="34" charset="0"/>
              </a:rPr>
              <a:t>: si va trasformare in un tensore binario impiegando le </a:t>
            </a:r>
            <a:r>
              <a:rPr lang="en-US" i="1" dirty="0">
                <a:latin typeface="Abadi" panose="020B0604020104020204" pitchFamily="34" charset="0"/>
              </a:rPr>
              <a:t>topk </a:t>
            </a:r>
            <a:r>
              <a:rPr lang="en-US" dirty="0">
                <a:latin typeface="Abadi" panose="020B0604020104020204" pitchFamily="34" charset="0"/>
              </a:rPr>
              <a:t>label più probabili! (parametro di training)</a:t>
            </a:r>
            <a:endParaRPr lang="en-US" i="1" dirty="0">
              <a:latin typeface="Abadi" panose="020B0604020104020204" pitchFamily="34" charset="0"/>
            </a:endParaRPr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9E55CE02-571A-49BD-BA50-CB7041420558}"/>
              </a:ext>
            </a:extLst>
          </p:cNvPr>
          <p:cNvSpPr/>
          <p:nvPr/>
        </p:nvSpPr>
        <p:spPr>
          <a:xfrm>
            <a:off x="3270713" y="2567229"/>
            <a:ext cx="230820" cy="2987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Elemento grafico 12" descr="Brainstorming contorno">
            <a:extLst>
              <a:ext uri="{FF2B5EF4-FFF2-40B4-BE49-F238E27FC236}">
                <a16:creationId xmlns:a16="http://schemas.microsoft.com/office/drawing/2014/main" id="{23DD2CF6-34DC-42F4-81FD-DB1949F0A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81545">
            <a:off x="734127" y="1323402"/>
            <a:ext cx="695062" cy="695062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E927D97-F68A-4BE2-B17C-887890078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215" y="607847"/>
            <a:ext cx="4693328" cy="37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 animBg="1"/>
      <p:bldP spid="10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A153FD5-1323-4D03-996C-24C5489591A6}"/>
              </a:ext>
            </a:extLst>
          </p:cNvPr>
          <p:cNvSpPr txBox="1"/>
          <p:nvPr/>
        </p:nvSpPr>
        <p:spPr>
          <a:xfrm>
            <a:off x="709409" y="1400578"/>
            <a:ext cx="2959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Abadi" panose="020B0604020104020204" pitchFamily="34" charset="0"/>
              </a:rPr>
              <a:t>Risultati Ottenuti: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76E7A68-8C85-44E6-BA34-517055ED69B7}"/>
              </a:ext>
            </a:extLst>
          </p:cNvPr>
          <p:cNvSpPr txBox="1"/>
          <p:nvPr/>
        </p:nvSpPr>
        <p:spPr>
          <a:xfrm>
            <a:off x="709410" y="2262627"/>
            <a:ext cx="2959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Micro average f1-score : 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29 classi con f1-score superiore a 0 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87581621-573F-4B57-8673-1DAE2C970CE3}"/>
              </a:ext>
            </a:extLst>
          </p:cNvPr>
          <p:cNvSpPr/>
          <p:nvPr/>
        </p:nvSpPr>
        <p:spPr>
          <a:xfrm>
            <a:off x="709410" y="2108188"/>
            <a:ext cx="2868292" cy="1509205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11EDF61-1F5F-4D47-B8EE-A7C3321CF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20" y="1498638"/>
            <a:ext cx="3743847" cy="4481062"/>
          </a:xfrm>
          <a:prstGeom prst="rect">
            <a:avLst/>
          </a:prstGeom>
        </p:spPr>
      </p:pic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35CCEDFB-90A4-4287-A2E5-F7E689E5E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58" y="1498638"/>
            <a:ext cx="3953427" cy="448106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EE7E424-6C8A-4576-909A-8C0F83079FB6}"/>
              </a:ext>
            </a:extLst>
          </p:cNvPr>
          <p:cNvSpPr txBox="1"/>
          <p:nvPr/>
        </p:nvSpPr>
        <p:spPr>
          <a:xfrm>
            <a:off x="576245" y="3739169"/>
            <a:ext cx="38569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>
                <a:latin typeface="Abadi" panose="020B0604020104020204" pitchFamily="34" charset="0"/>
              </a:rPr>
              <a:t>Nonostante l’utilizzo dei dati unlabeled1 il risultato è stato peggiore…</a:t>
            </a:r>
          </a:p>
        </p:txBody>
      </p:sp>
    </p:spTree>
    <p:extLst>
      <p:ext uri="{BB962C8B-B14F-4D97-AF65-F5344CB8AC3E}">
        <p14:creationId xmlns:p14="http://schemas.microsoft.com/office/powerpoint/2010/main" val="239505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C1724A-F2B6-4F4E-AE18-496C6036B276}"/>
              </a:ext>
            </a:extLst>
          </p:cNvPr>
          <p:cNvSpPr txBox="1"/>
          <p:nvPr/>
        </p:nvSpPr>
        <p:spPr>
          <a:xfrm>
            <a:off x="3681767" y="2626829"/>
            <a:ext cx="4641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i="1" dirty="0">
                <a:latin typeface="Abadi" panose="020B0604020104020204" pitchFamily="34" charset="0"/>
              </a:rPr>
              <a:t>Grazie Mille Per L’Attenzione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46E0F8C-9ABA-4F5E-925E-DBAECB43C1B9}"/>
              </a:ext>
            </a:extLst>
          </p:cNvPr>
          <p:cNvSpPr/>
          <p:nvPr/>
        </p:nvSpPr>
        <p:spPr>
          <a:xfrm>
            <a:off x="3836633" y="2077375"/>
            <a:ext cx="4305670" cy="2379215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395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72A34A-DEE9-44FA-A909-54660FBBE4EE}"/>
              </a:ext>
            </a:extLst>
          </p:cNvPr>
          <p:cNvSpPr txBox="1"/>
          <p:nvPr/>
        </p:nvSpPr>
        <p:spPr>
          <a:xfrm>
            <a:off x="1035133" y="736611"/>
            <a:ext cx="440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Abadi" panose="020B0604020104020204" pitchFamily="34" charset="0"/>
              </a:rPr>
              <a:t>Descrizione del Problema: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CBFB8D1-1E75-4E26-9102-19212CDC7D21}"/>
              </a:ext>
            </a:extLst>
          </p:cNvPr>
          <p:cNvSpPr txBox="1"/>
          <p:nvPr/>
        </p:nvSpPr>
        <p:spPr>
          <a:xfrm>
            <a:off x="1035134" y="1446823"/>
            <a:ext cx="4797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Abadi" panose="020B0604020104020204" pitchFamily="34" charset="0"/>
              </a:rPr>
              <a:t>Classificazione multi-classe multi-label su un Dataset contenente trailer con un totale di 85 etichette;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F4DF6AB-9FE0-44CB-A354-1280B3A9A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898" y="536581"/>
            <a:ext cx="4406028" cy="433066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19377AF-E4D8-45DF-BECD-52928620C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46" y="2506166"/>
            <a:ext cx="3815166" cy="3726735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62D88A10-0C98-4B4F-B929-F95A9DAB0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171" y="4959147"/>
            <a:ext cx="4253755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Numero di frame medi di cui si compongono i trailer del training set (calcolato con media pesate): 18.24</a:t>
            </a:r>
            <a:r>
              <a:rPr kumimoji="0" lang="it-IT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6D1C61DE-9194-4038-BD10-9AB491B5A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945" y="6232901"/>
            <a:ext cx="355106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Numero di label medie di cui si compongono i trailer del training set (calcolate con media pesate): 2.77</a:t>
            </a:r>
            <a:r>
              <a:rPr kumimoji="0" lang="it-IT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13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68ED90F-7AE7-4B18-A7FB-BA7BF5ED1535}"/>
              </a:ext>
            </a:extLst>
          </p:cNvPr>
          <p:cNvSpPr txBox="1"/>
          <p:nvPr/>
        </p:nvSpPr>
        <p:spPr>
          <a:xfrm>
            <a:off x="1035133" y="475001"/>
            <a:ext cx="4797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Abadi" panose="020B0604020104020204" pitchFamily="34" charset="0"/>
              </a:rPr>
              <a:t>Operazioni di Preprocessing: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1D7E49B-20E0-415B-914B-09E1C29CF6B6}"/>
              </a:ext>
            </a:extLst>
          </p:cNvPr>
          <p:cNvSpPr txBox="1"/>
          <p:nvPr/>
        </p:nvSpPr>
        <p:spPr>
          <a:xfrm>
            <a:off x="1035133" y="1136720"/>
            <a:ext cx="4797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badi" panose="020B0604020104020204" pitchFamily="34" charset="0"/>
              </a:rPr>
              <a:t>Valutazione della qualità dei frame mediante BRISQUE score </a:t>
            </a:r>
            <a:r>
              <a:rPr lang="en-US" dirty="0">
                <a:latin typeface="Abadi" panose="020B0604020104020204" pitchFamily="34" charset="0"/>
              </a:rPr>
              <a:t>(Blind/Referenceless Image Spatial Quality Evaluator), rimossi 2930 frame;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C7EAA0B-F8C4-4C74-ABF9-D7FFA72C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33" y="2560167"/>
            <a:ext cx="4797497" cy="74722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FB0B6DA-9DAE-4666-BA47-E3F743149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064" y="3429000"/>
            <a:ext cx="3625721" cy="326580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7476DA5-3542-46A1-AF66-7A4E5680BB12}"/>
              </a:ext>
            </a:extLst>
          </p:cNvPr>
          <p:cNvSpPr txBox="1"/>
          <p:nvPr/>
        </p:nvSpPr>
        <p:spPr>
          <a:xfrm>
            <a:off x="1035133" y="3892124"/>
            <a:ext cx="25694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Dataset fortemente sbilanciato, undersampling della classe ‘</a:t>
            </a:r>
            <a:r>
              <a:rPr lang="en-US" i="1" dirty="0">
                <a:latin typeface="Abadi" panose="020B0604020104020204" pitchFamily="34" charset="0"/>
              </a:rPr>
              <a:t>drama</a:t>
            </a:r>
            <a:r>
              <a:rPr lang="en-US" dirty="0">
                <a:latin typeface="Abadi" panose="020B0604020104020204" pitchFamily="34" charset="0"/>
              </a:rPr>
              <a:t>’; (medesimo sbilanciamento anche soul test set)</a:t>
            </a:r>
            <a:endParaRPr lang="it-IT" dirty="0">
              <a:latin typeface="Abadi" panose="020B060402010402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193BA91-04B1-418A-A4C4-CD686DC1B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218" y="3429000"/>
            <a:ext cx="3625721" cy="3265801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5E04B1C-B034-4431-8BC0-42477491353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883368" y="1731971"/>
            <a:ext cx="2698813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Dimensione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(train, test) : 3914 1112</a:t>
            </a:r>
            <a:r>
              <a:rPr kumimoji="0" lang="it-IT" altLang="it-IT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Elemento grafico 12" descr="Bandiera da corsa contorno">
            <a:extLst>
              <a:ext uri="{FF2B5EF4-FFF2-40B4-BE49-F238E27FC236}">
                <a16:creationId xmlns:a16="http://schemas.microsoft.com/office/drawing/2014/main" id="{A606F544-57C7-461D-99D0-92FEC543B0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17355" y="1168801"/>
            <a:ext cx="932025" cy="93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3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43DB11B-237A-4D6F-9A43-6A4230AC6166}"/>
              </a:ext>
            </a:extLst>
          </p:cNvPr>
          <p:cNvSpPr txBox="1"/>
          <p:nvPr/>
        </p:nvSpPr>
        <p:spPr>
          <a:xfrm>
            <a:off x="1168298" y="791626"/>
            <a:ext cx="2524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Abadi" panose="020B0604020104020204" pitchFamily="34" charset="0"/>
              </a:rPr>
              <a:t>VideoDataset: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3C8BAF7-F1A9-4270-8415-35AAB3F79A7C}"/>
              </a:ext>
            </a:extLst>
          </p:cNvPr>
          <p:cNvSpPr txBox="1"/>
          <p:nvPr/>
        </p:nvSpPr>
        <p:spPr>
          <a:xfrm>
            <a:off x="1158986" y="1663281"/>
            <a:ext cx="4797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Impiegate operazioni di Data Augmentation sugli elementi del training set;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A589BEDB-31F0-4420-A8F9-AC4A1F868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86" y="2331214"/>
            <a:ext cx="4259096" cy="82648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97F1724-A737-4FAE-91C4-5E6EF5507A32}"/>
              </a:ext>
            </a:extLst>
          </p:cNvPr>
          <p:cNvSpPr txBox="1"/>
          <p:nvPr/>
        </p:nvSpPr>
        <p:spPr>
          <a:xfrm>
            <a:off x="1168298" y="3331346"/>
            <a:ext cx="4927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badi" panose="020B0604020104020204" pitchFamily="34" charset="0"/>
              </a:rPr>
              <a:t>Utilizzati i primi 20 frame di un trailer, selezione del frame migliore con BRISQUE score in caso non si raggiunga tale limite;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269B528-7603-458D-BD93-B5C2E403D544}"/>
              </a:ext>
            </a:extLst>
          </p:cNvPr>
          <p:cNvSpPr txBox="1"/>
          <p:nvPr/>
        </p:nvSpPr>
        <p:spPr>
          <a:xfrm>
            <a:off x="1158986" y="4428326"/>
            <a:ext cx="5046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Shuffling dei frame dei trailer per migliorale le capacità di generalizzazione del modello;</a:t>
            </a:r>
            <a:endParaRPr lang="it-IT" dirty="0">
              <a:latin typeface="Abadi" panose="020B0604020104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D9E1221-6B0E-48F8-A96D-AB4D2C7FD56A}"/>
              </a:ext>
            </a:extLst>
          </p:cNvPr>
          <p:cNvSpPr txBox="1"/>
          <p:nvPr/>
        </p:nvSpPr>
        <p:spPr>
          <a:xfrm>
            <a:off x="1158986" y="5276410"/>
            <a:ext cx="4861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badi" panose="020B0604020104020204" pitchFamily="34" charset="0"/>
              </a:rPr>
              <a:t>Dimensione dei batch in input al modello pari a 16 trailer;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FF101AE-A2E7-4519-B318-4B55A94290CE}"/>
              </a:ext>
            </a:extLst>
          </p:cNvPr>
          <p:cNvSpPr txBox="1"/>
          <p:nvPr/>
        </p:nvSpPr>
        <p:spPr>
          <a:xfrm>
            <a:off x="7035599" y="2531037"/>
            <a:ext cx="47974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Perchè i primi 20 frame? 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badi" panose="020B0604020104020204" pitchFamily="34" charset="0"/>
              </a:rPr>
              <a:t>Suggerimento avuto dalla media di frame dei trailer;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badi" panose="020B0604020104020204" pitchFamily="34" charset="0"/>
              </a:rPr>
              <a:t>Sperimentalmente, risultati peggiori impiegando 10-15 frame;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badi" panose="020B0604020104020204" pitchFamily="34" charset="0"/>
              </a:rPr>
              <a:t>Eliminati nel preprocessing molti frame iniziali poco informativi;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97A661BE-9481-4E8E-8920-D7C9599C6AB1}"/>
              </a:ext>
            </a:extLst>
          </p:cNvPr>
          <p:cNvSpPr/>
          <p:nvPr/>
        </p:nvSpPr>
        <p:spPr>
          <a:xfrm>
            <a:off x="6906811" y="2421385"/>
            <a:ext cx="4693328" cy="2140977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Elemento grafico 12" descr="Domande contorno">
            <a:extLst>
              <a:ext uri="{FF2B5EF4-FFF2-40B4-BE49-F238E27FC236}">
                <a16:creationId xmlns:a16="http://schemas.microsoft.com/office/drawing/2014/main" id="{CB7E4092-E2EA-42C4-9EAE-3BF2AAC5D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85217" y="19641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2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10" grpId="0"/>
      <p:bldP spid="1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tavolo&#10;&#10;Descrizione generata automaticamente">
            <a:extLst>
              <a:ext uri="{FF2B5EF4-FFF2-40B4-BE49-F238E27FC236}">
                <a16:creationId xmlns:a16="http://schemas.microsoft.com/office/drawing/2014/main" id="{6F1EFA75-8C07-4D25-9610-75EA84FC6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278" y="808869"/>
            <a:ext cx="4065254" cy="524026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BEC40DC-215B-4668-9ABB-6F5CF7E3604F}"/>
              </a:ext>
            </a:extLst>
          </p:cNvPr>
          <p:cNvSpPr txBox="1"/>
          <p:nvPr/>
        </p:nvSpPr>
        <p:spPr>
          <a:xfrm>
            <a:off x="1177175" y="667338"/>
            <a:ext cx="2524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Abadi" panose="020B0604020104020204" pitchFamily="34" charset="0"/>
              </a:rPr>
              <a:t>Modello: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782D75F-AA89-4753-B0E7-00A918C3D174}"/>
              </a:ext>
            </a:extLst>
          </p:cNvPr>
          <p:cNvSpPr txBox="1"/>
          <p:nvPr/>
        </p:nvSpPr>
        <p:spPr>
          <a:xfrm>
            <a:off x="995188" y="1736486"/>
            <a:ext cx="47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Transfer Learning con backbone VGG19;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5122407-5BF8-45F0-90F1-CED9C1B80D6F}"/>
              </a:ext>
            </a:extLst>
          </p:cNvPr>
          <p:cNvSpPr txBox="1"/>
          <p:nvPr/>
        </p:nvSpPr>
        <p:spPr>
          <a:xfrm>
            <a:off x="995188" y="2376636"/>
            <a:ext cx="4797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Nonstante la presenza di Adaptive Pooling, impiegato tensore in input di dimensione (16,20,3,224,224);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D8E2EBF-7C95-473E-BBFE-E0C0444E8A99}"/>
              </a:ext>
            </a:extLst>
          </p:cNvPr>
          <p:cNvSpPr txBox="1"/>
          <p:nvPr/>
        </p:nvSpPr>
        <p:spPr>
          <a:xfrm>
            <a:off x="995188" y="3472270"/>
            <a:ext cx="47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Output della VGG tensore (16,20,1000);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40378BB-4076-4532-9139-27DD607EB609}"/>
              </a:ext>
            </a:extLst>
          </p:cNvPr>
          <p:cNvSpPr txBox="1"/>
          <p:nvPr/>
        </p:nvSpPr>
        <p:spPr>
          <a:xfrm>
            <a:off x="1531460" y="4974615"/>
            <a:ext cx="4797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Perchè VGG19? Sperimentalmente: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badi" panose="020B0604020104020204" pitchFamily="34" charset="0"/>
              </a:rPr>
              <a:t>Risultati peggiori con ResNet50-101 e VGG16;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badi" panose="020B0604020104020204" pitchFamily="34" charset="0"/>
              </a:rPr>
              <a:t>Risultati peggiori impiegando fine-tuning degli ultimi livelli;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76B06FFA-5789-4142-BD30-06C785718B62}"/>
              </a:ext>
            </a:extLst>
          </p:cNvPr>
          <p:cNvSpPr/>
          <p:nvPr/>
        </p:nvSpPr>
        <p:spPr>
          <a:xfrm>
            <a:off x="1402672" y="4864963"/>
            <a:ext cx="4693328" cy="1748901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Elemento grafico 13" descr="Domande contorno">
            <a:extLst>
              <a:ext uri="{FF2B5EF4-FFF2-40B4-BE49-F238E27FC236}">
                <a16:creationId xmlns:a16="http://schemas.microsoft.com/office/drawing/2014/main" id="{50C648ED-9438-4D53-B716-D9F88A8FA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1078" y="43233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5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273B07A-AADD-4FED-B0C5-C5F07DDCAE85}"/>
              </a:ext>
            </a:extLst>
          </p:cNvPr>
          <p:cNvSpPr txBox="1"/>
          <p:nvPr/>
        </p:nvSpPr>
        <p:spPr>
          <a:xfrm>
            <a:off x="1177175" y="667338"/>
            <a:ext cx="2524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Abadi" panose="020B0604020104020204" pitchFamily="34" charset="0"/>
              </a:rPr>
              <a:t>Modello: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F4BF97D-C8AA-4F53-8A02-ACAA235C9BE7}"/>
              </a:ext>
            </a:extLst>
          </p:cNvPr>
          <p:cNvSpPr txBox="1"/>
          <p:nvPr/>
        </p:nvSpPr>
        <p:spPr>
          <a:xfrm>
            <a:off x="1177175" y="1452939"/>
            <a:ext cx="4797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Porzione di rete custom sviluppata impiegando Convoluzione 1D con dimensione dei kernel pari a 3;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2CE8C3A-FB49-436B-886A-775406114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057" y="1452939"/>
            <a:ext cx="4991298" cy="304901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E9F0A44-6626-44AD-97D0-00BC0B95B968}"/>
              </a:ext>
            </a:extLst>
          </p:cNvPr>
          <p:cNvSpPr txBox="1"/>
          <p:nvPr/>
        </p:nvSpPr>
        <p:spPr>
          <a:xfrm>
            <a:off x="1177175" y="2598680"/>
            <a:ext cx="4797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2 blocchi in cui si alternano: </a:t>
            </a:r>
            <a:r>
              <a:rPr lang="en-US" i="1" dirty="0">
                <a:latin typeface="Abadi" panose="020B0604020104020204" pitchFamily="34" charset="0"/>
              </a:rPr>
              <a:t>Conv1d</a:t>
            </a:r>
            <a:r>
              <a:rPr lang="en-US" dirty="0">
                <a:latin typeface="Abadi" panose="020B0604020104020204" pitchFamily="34" charset="0"/>
              </a:rPr>
              <a:t>, </a:t>
            </a:r>
            <a:r>
              <a:rPr lang="en-US" i="1" dirty="0">
                <a:latin typeface="Abadi" panose="020B0604020104020204" pitchFamily="34" charset="0"/>
              </a:rPr>
              <a:t>ReLU</a:t>
            </a:r>
            <a:r>
              <a:rPr lang="en-US" dirty="0">
                <a:latin typeface="Abadi" panose="020B0604020104020204" pitchFamily="34" charset="0"/>
              </a:rPr>
              <a:t>, </a:t>
            </a:r>
            <a:r>
              <a:rPr lang="en-US" i="1" dirty="0">
                <a:latin typeface="Abadi" panose="020B0604020104020204" pitchFamily="34" charset="0"/>
              </a:rPr>
              <a:t>BatchNorm1d</a:t>
            </a:r>
            <a:r>
              <a:rPr lang="en-US" dirty="0">
                <a:latin typeface="Abadi" panose="020B0604020104020204" pitchFamily="34" charset="0"/>
              </a:rPr>
              <a:t>; divisi da un layer di </a:t>
            </a:r>
            <a:r>
              <a:rPr lang="en-US" i="1" dirty="0">
                <a:latin typeface="Abadi" panose="020B0604020104020204" pitchFamily="34" charset="0"/>
              </a:rPr>
              <a:t>MaxPooling</a:t>
            </a:r>
            <a:r>
              <a:rPr lang="en-US" dirty="0">
                <a:latin typeface="Abadi" panose="020B0604020104020204" pitchFamily="34" charset="0"/>
              </a:rPr>
              <a:t> e </a:t>
            </a:r>
            <a:r>
              <a:rPr lang="en-US" i="1" dirty="0">
                <a:latin typeface="Abadi" panose="020B0604020104020204" pitchFamily="34" charset="0"/>
              </a:rPr>
              <a:t>Dropout</a:t>
            </a:r>
            <a:r>
              <a:rPr lang="en-US" dirty="0">
                <a:latin typeface="Abadi" panose="020B0604020104020204" pitchFamily="34" charset="0"/>
              </a:rPr>
              <a:t>;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235259C-88F8-4E73-A3AA-FF64DA12068B}"/>
              </a:ext>
            </a:extLst>
          </p:cNvPr>
          <p:cNvSpPr txBox="1"/>
          <p:nvPr/>
        </p:nvSpPr>
        <p:spPr>
          <a:xfrm>
            <a:off x="1177175" y="3744421"/>
            <a:ext cx="4797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Tensore in input dalla VGG di dimensione (16,20,1000) , si va ad effettuare riduzione della dimensionalità tramite layer di </a:t>
            </a:r>
            <a:r>
              <a:rPr lang="en-US" i="1" dirty="0">
                <a:latin typeface="Abadi" panose="020B0604020104020204" pitchFamily="34" charset="0"/>
              </a:rPr>
              <a:t>MaxPooling</a:t>
            </a:r>
            <a:r>
              <a:rPr lang="en-US" dirty="0">
                <a:latin typeface="Abadi" panose="020B0604020104020204" pitchFamily="34" charset="0"/>
              </a:rPr>
              <a:t> ed impiegando </a:t>
            </a:r>
            <a:r>
              <a:rPr lang="en-US" i="1" dirty="0">
                <a:latin typeface="Abadi" panose="020B0604020104020204" pitchFamily="34" charset="0"/>
              </a:rPr>
              <a:t>stride</a:t>
            </a:r>
            <a:r>
              <a:rPr lang="en-US" dirty="0">
                <a:latin typeface="Abadi" panose="020B0604020104020204" pitchFamily="34" charset="0"/>
              </a:rPr>
              <a:t> pari a 2;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D9E71D3-0828-4278-880D-B5AA8E3825A4}"/>
              </a:ext>
            </a:extLst>
          </p:cNvPr>
          <p:cNvSpPr txBox="1"/>
          <p:nvPr/>
        </p:nvSpPr>
        <p:spPr>
          <a:xfrm>
            <a:off x="1177175" y="5068673"/>
            <a:ext cx="4797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Tensore in output dai blocchi Conv1d di dimensione (16,1024), in input ad un layer FC;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DB4E179-60F7-4AB3-AF51-56487459EA76}"/>
              </a:ext>
            </a:extLst>
          </p:cNvPr>
          <p:cNvSpPr txBox="1"/>
          <p:nvPr/>
        </p:nvSpPr>
        <p:spPr>
          <a:xfrm>
            <a:off x="6575958" y="5149824"/>
            <a:ext cx="47974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badi" panose="020B0604020104020204" pitchFamily="34" charset="0"/>
              </a:rPr>
              <a:t>Perchè Conv1d? Sperimentalmente: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badi" panose="020B0604020104020204" pitchFamily="34" charset="0"/>
              </a:rPr>
              <a:t>Risultati peggiori aggregando le FM (16,20’000);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badi" panose="020B0604020104020204" pitchFamily="34" charset="0"/>
              </a:rPr>
              <a:t>Risultati peggiori impiegando average o sum delle FM;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badi" panose="020B0604020104020204" pitchFamily="34" charset="0"/>
              </a:rPr>
              <a:t>La rete apprende come aggregare le FM;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badi" panose="020B0604020104020204" pitchFamily="34" charset="0"/>
              </a:rPr>
              <a:t>Numero di parametri inferiori rispetto al solo uso di una porzione FC (training più veloce);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0C0C974C-B0A9-4F3C-8C60-176867245EE1}"/>
              </a:ext>
            </a:extLst>
          </p:cNvPr>
          <p:cNvSpPr/>
          <p:nvPr/>
        </p:nvSpPr>
        <p:spPr>
          <a:xfrm>
            <a:off x="6479057" y="5068673"/>
            <a:ext cx="4894397" cy="1589579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Elemento grafico 11" descr="Domande contorno">
            <a:extLst>
              <a:ext uri="{FF2B5EF4-FFF2-40B4-BE49-F238E27FC236}">
                <a16:creationId xmlns:a16="http://schemas.microsoft.com/office/drawing/2014/main" id="{CA6B2292-6110-431E-8985-5D105AA07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6642" y="4792654"/>
            <a:ext cx="664829" cy="664829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6BC3C444-83FA-4C9C-B545-51BA386B4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8414" y="1299051"/>
            <a:ext cx="2352583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Numero parametri model: 590497</a:t>
            </a:r>
            <a:r>
              <a:rPr kumimoji="0" lang="it-IT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27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  <p:bldP spid="10" grpId="0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1F54F0D-3BF4-4974-B234-5B07065C7E2B}"/>
              </a:ext>
            </a:extLst>
          </p:cNvPr>
          <p:cNvSpPr txBox="1"/>
          <p:nvPr/>
        </p:nvSpPr>
        <p:spPr>
          <a:xfrm>
            <a:off x="1177176" y="667338"/>
            <a:ext cx="1619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Abadi" panose="020B0604020104020204" pitchFamily="34" charset="0"/>
              </a:rPr>
              <a:t>Modello: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3B76CBB-72C7-4969-B395-1EA1AB4469DE}"/>
              </a:ext>
            </a:extLst>
          </p:cNvPr>
          <p:cNvSpPr txBox="1"/>
          <p:nvPr/>
        </p:nvSpPr>
        <p:spPr>
          <a:xfrm>
            <a:off x="1070644" y="1450773"/>
            <a:ext cx="40961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Configurazione usata per il training</a:t>
            </a:r>
            <a:r>
              <a:rPr lang="en-US" dirty="0">
                <a:latin typeface="Abadi" panose="020B0604020104020204" pitchFamily="34" charset="0"/>
              </a:rPr>
              <a:t>:</a:t>
            </a:r>
          </a:p>
          <a:p>
            <a:endParaRPr lang="en-US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Ottimizzatore </a:t>
            </a:r>
            <a:r>
              <a:rPr lang="en-US" i="1" dirty="0">
                <a:latin typeface="Abadi" panose="020B0604020104020204" pitchFamily="34" charset="0"/>
              </a:rPr>
              <a:t>ADAM;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Learning rate 10^-3;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Abadi" panose="020B0604020104020204" pitchFamily="34" charset="0"/>
              </a:rPr>
              <a:t>Binary Cross Entropy Loss;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Impiegati pesi per le label nella loss (maggiore importanza alle classi meno numerose);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8A66C91-5116-45D6-B595-1A69DE6F2146}"/>
              </a:ext>
            </a:extLst>
          </p:cNvPr>
          <p:cNvSpPr txBox="1"/>
          <p:nvPr/>
        </p:nvSpPr>
        <p:spPr>
          <a:xfrm>
            <a:off x="1070644" y="4737899"/>
            <a:ext cx="40961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Addestramento</a:t>
            </a:r>
            <a:r>
              <a:rPr lang="en-US" dirty="0">
                <a:latin typeface="Abadi" panose="020B0604020104020204" pitchFamily="34" charset="0"/>
              </a:rPr>
              <a:t>:</a:t>
            </a:r>
          </a:p>
          <a:p>
            <a:endParaRPr lang="en-US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36 epoche;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Risultati migliori alla 30-esima epoca (overfitting);</a:t>
            </a:r>
          </a:p>
          <a:p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90900E8-FE1D-4174-8617-6C568D744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54" y="1450773"/>
            <a:ext cx="4689547" cy="4496540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8597456C-97F5-4C31-A290-48F363DAD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866" y="2606157"/>
            <a:ext cx="1768979" cy="164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6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76A7C1D-C32E-41D6-ADD0-6F133B39A710}"/>
              </a:ext>
            </a:extLst>
          </p:cNvPr>
          <p:cNvSpPr txBox="1"/>
          <p:nvPr/>
        </p:nvSpPr>
        <p:spPr>
          <a:xfrm>
            <a:off x="709409" y="1065375"/>
            <a:ext cx="2959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Abadi" panose="020B0604020104020204" pitchFamily="34" charset="0"/>
              </a:rPr>
              <a:t>Risultati Ottenuti:</a:t>
            </a:r>
          </a:p>
        </p:txBody>
      </p:sp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EE97876-7D28-4917-9428-C036F3029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0" y="1490472"/>
            <a:ext cx="4760094" cy="4882896"/>
          </a:xfrm>
          <a:prstGeom prst="rect">
            <a:avLst/>
          </a:prstGeom>
        </p:spPr>
      </p:pic>
      <p:pic>
        <p:nvPicPr>
          <p:cNvPr id="10" name="Immagine 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21FB970-CF5D-4814-8B2E-23FC4CC3E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854" y="1490472"/>
            <a:ext cx="4192518" cy="488289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4191D80-4316-4371-B70D-9CBBAA7B639D}"/>
              </a:ext>
            </a:extLst>
          </p:cNvPr>
          <p:cNvSpPr txBox="1"/>
          <p:nvPr/>
        </p:nvSpPr>
        <p:spPr>
          <a:xfrm>
            <a:off x="709410" y="2262627"/>
            <a:ext cx="2959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Micro average f1-score : 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41 classi con f1-score superiore a 0 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D34B36DC-DC7D-48F3-8765-F6259077598A}"/>
              </a:ext>
            </a:extLst>
          </p:cNvPr>
          <p:cNvSpPr/>
          <p:nvPr/>
        </p:nvSpPr>
        <p:spPr>
          <a:xfrm>
            <a:off x="709410" y="2095129"/>
            <a:ext cx="2868292" cy="1509205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Elemento grafico 12" descr="Bandiera da corsa contorno">
            <a:extLst>
              <a:ext uri="{FF2B5EF4-FFF2-40B4-BE49-F238E27FC236}">
                <a16:creationId xmlns:a16="http://schemas.microsoft.com/office/drawing/2014/main" id="{5210E9A4-7EEF-463D-BA70-4EB578733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0398">
            <a:off x="313043" y="1655236"/>
            <a:ext cx="932025" cy="932025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C7B7D6B-258B-4166-BD3A-C20C4BE9DF07}"/>
              </a:ext>
            </a:extLst>
          </p:cNvPr>
          <p:cNvSpPr txBox="1"/>
          <p:nvPr/>
        </p:nvSpPr>
        <p:spPr>
          <a:xfrm>
            <a:off x="697341" y="4261542"/>
            <a:ext cx="23411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>
                <a:latin typeface="Abadi" panose="020B0604020104020204" pitchFamily="34" charset="0"/>
              </a:rPr>
              <a:t>Considerazioni…</a:t>
            </a:r>
          </a:p>
        </p:txBody>
      </p:sp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60D4F822-82A7-40F2-AB13-F6C3AFA01C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84" y="4720651"/>
            <a:ext cx="3271418" cy="9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3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6770E73-EC1A-4BD6-94C0-F80D7A2A79CD}"/>
              </a:ext>
            </a:extLst>
          </p:cNvPr>
          <p:cNvSpPr txBox="1"/>
          <p:nvPr/>
        </p:nvSpPr>
        <p:spPr>
          <a:xfrm>
            <a:off x="1242069" y="728024"/>
            <a:ext cx="191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Abadi" panose="020B0604020104020204" pitchFamily="34" charset="0"/>
              </a:rPr>
              <a:t>Appendice: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43C6F36-5FFD-4087-9E34-654506189F41}"/>
              </a:ext>
            </a:extLst>
          </p:cNvPr>
          <p:cNvSpPr txBox="1"/>
          <p:nvPr/>
        </p:nvSpPr>
        <p:spPr>
          <a:xfrm>
            <a:off x="1136342" y="1492984"/>
            <a:ext cx="4652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badi" panose="020B0604020104020204" pitchFamily="34" charset="0"/>
              </a:rPr>
              <a:t>Esperimento di </a:t>
            </a:r>
            <a:r>
              <a:rPr lang="it-IT" i="1" dirty="0">
                <a:latin typeface="Abadi" panose="020B0604020104020204" pitchFamily="34" charset="0"/>
              </a:rPr>
              <a:t>learning</a:t>
            </a:r>
            <a:r>
              <a:rPr lang="it-IT" dirty="0">
                <a:latin typeface="Abadi" panose="020B0604020104020204" pitchFamily="34" charset="0"/>
              </a:rPr>
              <a:t> </a:t>
            </a:r>
            <a:r>
              <a:rPr lang="it-IT" i="1" dirty="0">
                <a:latin typeface="Abadi" panose="020B0604020104020204" pitchFamily="34" charset="0"/>
              </a:rPr>
              <a:t>semi-</a:t>
            </a:r>
            <a:r>
              <a:rPr lang="it-IT" i="1" dirty="0" err="1">
                <a:latin typeface="Abadi" panose="020B0604020104020204" pitchFamily="34" charset="0"/>
              </a:rPr>
              <a:t>supervised</a:t>
            </a:r>
            <a:r>
              <a:rPr lang="it-IT" dirty="0">
                <a:latin typeface="Abadi" panose="020B0604020104020204" pitchFamily="34" charset="0"/>
              </a:rPr>
              <a:t> con tecnica </a:t>
            </a:r>
            <a:r>
              <a:rPr lang="it-IT" b="1" i="1" dirty="0">
                <a:latin typeface="Abadi" panose="020B0604020104020204" pitchFamily="34" charset="0"/>
              </a:rPr>
              <a:t>Noisy Student: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2A2102-A25B-47FD-ADDC-58CA7DFF4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75" y="2265645"/>
            <a:ext cx="5743463" cy="3429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830D41E-9154-4F29-A204-DB3283E69947}"/>
              </a:ext>
            </a:extLst>
          </p:cNvPr>
          <p:cNvSpPr txBox="1"/>
          <p:nvPr/>
        </p:nvSpPr>
        <p:spPr>
          <a:xfrm>
            <a:off x="7201765" y="841332"/>
            <a:ext cx="4096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Modelli impiegati: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Modello descritto precedentemente usato come Teacher;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Medesima struttura del modello Student per favorire le iterazioni;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A431DF-9634-4B18-85D7-7D1A2FB121C3}"/>
              </a:ext>
            </a:extLst>
          </p:cNvPr>
          <p:cNvSpPr txBox="1"/>
          <p:nvPr/>
        </p:nvSpPr>
        <p:spPr>
          <a:xfrm>
            <a:off x="7201765" y="2508240"/>
            <a:ext cx="40961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Dataset Impiegati: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Labeled e Unlabeled1;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Preprocessing con BRISQUE score del dataset unlabeled1;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Non si impiega Data Augmentation su dataset unlabeled1 in input al Teacher;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B9FC9B7-6562-48AE-9FAA-11201957E71B}"/>
              </a:ext>
            </a:extLst>
          </p:cNvPr>
          <p:cNvSpPr txBox="1"/>
          <p:nvPr/>
        </p:nvSpPr>
        <p:spPr>
          <a:xfrm>
            <a:off x="7201765" y="4539565"/>
            <a:ext cx="4096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Noise: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Shuffling dei frame sul dataset pseudo-labeled;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Data Augmentation sul dataset pseudo-labeled in input allo Student</a:t>
            </a:r>
          </a:p>
          <a:p>
            <a:endParaRPr lang="en-US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0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509</TotalTime>
  <Words>730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Abadi</vt:lpstr>
      <vt:lpstr>Arial</vt:lpstr>
      <vt:lpstr>Courier New</vt:lpstr>
      <vt:lpstr>Tw Cen MT</vt:lpstr>
      <vt:lpstr>Circuito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ivan scuderi</dc:creator>
  <cp:lastModifiedBy>ivan scuderi</cp:lastModifiedBy>
  <cp:revision>32</cp:revision>
  <dcterms:created xsi:type="dcterms:W3CDTF">2021-02-10T16:12:37Z</dcterms:created>
  <dcterms:modified xsi:type="dcterms:W3CDTF">2021-07-29T06:39:29Z</dcterms:modified>
</cp:coreProperties>
</file>