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scuderi" initials="is" lastIdx="1" clrIdx="0">
    <p:extLst>
      <p:ext uri="{19B8F6BF-5375-455C-9EA6-DF929625EA0E}">
        <p15:presenceInfo xmlns:p15="http://schemas.microsoft.com/office/powerpoint/2012/main" userId="50610a74ec0102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0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96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088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536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641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220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0027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785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95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168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925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112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66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7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12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26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487-5A14-4245-AB98-5BDEB9866886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259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5B40487-5A14-4245-AB98-5BDEB9866886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D73DDE-698F-4701-AC7A-F7DAEFC7E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96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web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8.png"/><Relationship Id="rId7" Type="http://schemas.openxmlformats.org/officeDocument/2006/relationships/image" Target="../media/image2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11" Type="http://schemas.openxmlformats.org/officeDocument/2006/relationships/image" Target="../media/image28.png"/><Relationship Id="rId5" Type="http://schemas.openxmlformats.org/officeDocument/2006/relationships/image" Target="../media/image22.jpg"/><Relationship Id="rId10" Type="http://schemas.openxmlformats.org/officeDocument/2006/relationships/image" Target="../media/image27.jpg"/><Relationship Id="rId4" Type="http://schemas.openxmlformats.org/officeDocument/2006/relationships/image" Target="../media/image9.webp"/><Relationship Id="rId9" Type="http://schemas.openxmlformats.org/officeDocument/2006/relationships/image" Target="../media/image2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A750002-29B3-4C17-9793-42C78F075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79" y="142598"/>
            <a:ext cx="2743200" cy="13679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748872-B66F-48D9-8CC0-1EDEA3F5AF32}"/>
              </a:ext>
            </a:extLst>
          </p:cNvPr>
          <p:cNvSpPr txBox="1"/>
          <p:nvPr/>
        </p:nvSpPr>
        <p:spPr>
          <a:xfrm>
            <a:off x="3615648" y="1897857"/>
            <a:ext cx="4778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Abadi" panose="020B0604020104020204" pitchFamily="34" charset="0"/>
              </a:rPr>
              <a:t>Presentazione Progetto 5: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8CF9E7C-B919-4595-9A8E-B87C68358F55}"/>
              </a:ext>
            </a:extLst>
          </p:cNvPr>
          <p:cNvSpPr txBox="1"/>
          <p:nvPr/>
        </p:nvSpPr>
        <p:spPr>
          <a:xfrm>
            <a:off x="4217809" y="3044279"/>
            <a:ext cx="3756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i="1" dirty="0">
                <a:latin typeface="Abadi" panose="020B0604020104020204" pitchFamily="34" charset="0"/>
              </a:rPr>
              <a:t>FlickrAnalytics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562206-3746-476B-A5F3-8814CEA9CAE4}"/>
              </a:ext>
            </a:extLst>
          </p:cNvPr>
          <p:cNvSpPr txBox="1"/>
          <p:nvPr/>
        </p:nvSpPr>
        <p:spPr>
          <a:xfrm>
            <a:off x="3336817" y="1444697"/>
            <a:ext cx="564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badi" panose="020B0604020104020204" pitchFamily="34" charset="0"/>
              </a:rPr>
              <a:t>Esame Modelli e Tecniche per Big Data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D38B7EB-6191-4E96-AFEE-FFCDC2E11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077" y="3805179"/>
            <a:ext cx="1449805" cy="144980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EA4B99-A94B-4F5F-A000-F7F42667AB22}"/>
              </a:ext>
            </a:extLst>
          </p:cNvPr>
          <p:cNvSpPr txBox="1"/>
          <p:nvPr/>
        </p:nvSpPr>
        <p:spPr>
          <a:xfrm>
            <a:off x="798991" y="5034238"/>
            <a:ext cx="2816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Candidato:</a:t>
            </a:r>
          </a:p>
          <a:p>
            <a:r>
              <a:rPr lang="it-IT" sz="2000" dirty="0"/>
              <a:t>Ivan Scuderi 216635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469C496-BF9D-4B26-9BFD-8A4F58838894}"/>
              </a:ext>
            </a:extLst>
          </p:cNvPr>
          <p:cNvSpPr txBox="1"/>
          <p:nvPr/>
        </p:nvSpPr>
        <p:spPr>
          <a:xfrm>
            <a:off x="8983639" y="5034238"/>
            <a:ext cx="2931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Relatori:</a:t>
            </a:r>
          </a:p>
          <a:p>
            <a:r>
              <a:rPr lang="it-IT" sz="2000" dirty="0"/>
              <a:t>Prof. Paolo Trunfio</a:t>
            </a:r>
          </a:p>
          <a:p>
            <a:r>
              <a:rPr lang="it-IT" sz="2000" dirty="0"/>
              <a:t>Prof. Fabrizio Marozzo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442B3A-790A-40A9-BADA-7FA3E0735BFB}"/>
              </a:ext>
            </a:extLst>
          </p:cNvPr>
          <p:cNvSpPr txBox="1"/>
          <p:nvPr/>
        </p:nvSpPr>
        <p:spPr>
          <a:xfrm>
            <a:off x="4327440" y="6239272"/>
            <a:ext cx="35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Anno Accademico 2020-2021</a:t>
            </a:r>
          </a:p>
        </p:txBody>
      </p:sp>
    </p:spTree>
    <p:extLst>
      <p:ext uri="{BB962C8B-B14F-4D97-AF65-F5344CB8AC3E}">
        <p14:creationId xmlns:p14="http://schemas.microsoft.com/office/powerpoint/2010/main" val="268933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5D242ED3-E1FE-4E57-86D7-A6CCF39DDEA5}"/>
              </a:ext>
            </a:extLst>
          </p:cNvPr>
          <p:cNvSpPr txBox="1"/>
          <p:nvPr/>
        </p:nvSpPr>
        <p:spPr>
          <a:xfrm>
            <a:off x="3867705" y="330312"/>
            <a:ext cx="445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i="1" dirty="0">
                <a:latin typeface="Abadi" panose="020B0604020104020204" pitchFamily="34" charset="0"/>
              </a:rPr>
              <a:t>Tecnologie Utilizzate: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FBD548-38DE-49E9-9396-163517D51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73" y="1707509"/>
            <a:ext cx="1840952" cy="184095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3ADBD14-1928-468C-AEA1-0C85F7E4B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12" y="3704915"/>
            <a:ext cx="2683600" cy="101140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C030D58-7DE3-42E1-86B5-9FB31BF4C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433" y="2597879"/>
            <a:ext cx="1280047" cy="127506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81EC3D9-24ED-4563-8A0E-1599EF5540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902" y="3290142"/>
            <a:ext cx="1840952" cy="184095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9F039DEB-92ED-4471-A88D-0CFFE1F244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85" y="2105565"/>
            <a:ext cx="2276670" cy="1184580"/>
          </a:xfrm>
          <a:prstGeom prst="rect">
            <a:avLst/>
          </a:prstGeom>
        </p:spPr>
      </p:pic>
      <p:sp>
        <p:nvSpPr>
          <p:cNvPr id="18" name="Memoria interna 17">
            <a:extLst>
              <a:ext uri="{FF2B5EF4-FFF2-40B4-BE49-F238E27FC236}">
                <a16:creationId xmlns:a16="http://schemas.microsoft.com/office/drawing/2014/main" id="{064F1B20-2948-459C-A7CC-25413BC71DD9}"/>
              </a:ext>
            </a:extLst>
          </p:cNvPr>
          <p:cNvSpPr/>
          <p:nvPr/>
        </p:nvSpPr>
        <p:spPr>
          <a:xfrm>
            <a:off x="754601" y="1381543"/>
            <a:ext cx="3042081" cy="3817201"/>
          </a:xfrm>
          <a:prstGeom prst="flowChartInternalStorag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Memoria interna 18">
            <a:extLst>
              <a:ext uri="{FF2B5EF4-FFF2-40B4-BE49-F238E27FC236}">
                <a16:creationId xmlns:a16="http://schemas.microsoft.com/office/drawing/2014/main" id="{BB80D38C-154A-4122-B5F8-6363CBD0DC36}"/>
              </a:ext>
            </a:extLst>
          </p:cNvPr>
          <p:cNvSpPr/>
          <p:nvPr/>
        </p:nvSpPr>
        <p:spPr>
          <a:xfrm>
            <a:off x="8155621" y="1381542"/>
            <a:ext cx="3042081" cy="3817201"/>
          </a:xfrm>
          <a:prstGeom prst="flowChartInternalStorag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2EB959B-5972-482B-B0CB-C63D007ECE16}"/>
              </a:ext>
            </a:extLst>
          </p:cNvPr>
          <p:cNvSpPr txBox="1"/>
          <p:nvPr/>
        </p:nvSpPr>
        <p:spPr>
          <a:xfrm>
            <a:off x="1537978" y="1374959"/>
            <a:ext cx="1750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latin typeface="Abadi" panose="020B0604020104020204" pitchFamily="34" charset="0"/>
              </a:rPr>
              <a:t>Backend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CB74B81-4B5D-4C26-844D-30A4721EE88F}"/>
              </a:ext>
            </a:extLst>
          </p:cNvPr>
          <p:cNvSpPr txBox="1"/>
          <p:nvPr/>
        </p:nvSpPr>
        <p:spPr>
          <a:xfrm>
            <a:off x="8996701" y="1374959"/>
            <a:ext cx="1750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latin typeface="Abadi" panose="020B0604020104020204" pitchFamily="34" charset="0"/>
              </a:rPr>
              <a:t>Frontend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019B9A73-A8C6-4DE6-B990-1AF7891C552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796682" y="3290144"/>
            <a:ext cx="1427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EDED4B-DB4E-4A5B-9162-25ED90A61BDA}"/>
              </a:ext>
            </a:extLst>
          </p:cNvPr>
          <p:cNvCxnSpPr>
            <a:cxnSpLocks/>
          </p:cNvCxnSpPr>
          <p:nvPr/>
        </p:nvCxnSpPr>
        <p:spPr>
          <a:xfrm>
            <a:off x="6727795" y="3290142"/>
            <a:ext cx="1427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e 26">
            <a:extLst>
              <a:ext uri="{FF2B5EF4-FFF2-40B4-BE49-F238E27FC236}">
                <a16:creationId xmlns:a16="http://schemas.microsoft.com/office/drawing/2014/main" id="{944E7C0F-319B-44B2-B24E-6D8E86D251FA}"/>
              </a:ext>
            </a:extLst>
          </p:cNvPr>
          <p:cNvSpPr/>
          <p:nvPr/>
        </p:nvSpPr>
        <p:spPr>
          <a:xfrm>
            <a:off x="5238737" y="2503503"/>
            <a:ext cx="1489058" cy="150030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A0D4987-AD7B-4220-980C-A8C506CA3046}"/>
              </a:ext>
            </a:extLst>
          </p:cNvPr>
          <p:cNvSpPr txBox="1"/>
          <p:nvPr/>
        </p:nvSpPr>
        <p:spPr>
          <a:xfrm>
            <a:off x="3347338" y="6066023"/>
            <a:ext cx="527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badi" panose="020B0604020104020204" pitchFamily="34" charset="0"/>
              </a:rPr>
              <a:t>Architettura composta dai due moduli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0873BC4-EC3D-44A6-ACAA-3DBE3AFFC150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>
            <a:off x="2275642" y="5198744"/>
            <a:ext cx="1071696" cy="109811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FFDCB423-F098-46C3-B97A-76AD69C01D40}"/>
              </a:ext>
            </a:extLst>
          </p:cNvPr>
          <p:cNvCxnSpPr>
            <a:cxnSpLocks/>
            <a:stCxn id="19" idx="2"/>
            <a:endCxn id="28" idx="3"/>
          </p:cNvCxnSpPr>
          <p:nvPr/>
        </p:nvCxnSpPr>
        <p:spPr>
          <a:xfrm flipH="1">
            <a:off x="8619194" y="5198743"/>
            <a:ext cx="1057468" cy="109811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Immagine 41">
            <a:extLst>
              <a:ext uri="{FF2B5EF4-FFF2-40B4-BE49-F238E27FC236}">
                <a16:creationId xmlns:a16="http://schemas.microsoft.com/office/drawing/2014/main" id="{8119207F-F6CA-4518-84BF-646D67FD5C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088" y="0"/>
            <a:ext cx="794484" cy="794484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87101F33-26AE-43C4-8535-5D656254B3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107" y="2612827"/>
            <a:ext cx="677315" cy="677315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C721229A-71B7-4952-BD8D-6BB2BD29B7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553" y="1964723"/>
            <a:ext cx="1293196" cy="310177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3723D0D1-8270-44E6-A6FD-445806A51F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63" y="3904999"/>
            <a:ext cx="1148702" cy="649760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47CEAE26-EB38-46C0-BBD4-76BD54328A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18" y="3936100"/>
            <a:ext cx="689593" cy="6206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7EF0CC2-2487-4DBA-A24D-9FF560CCAB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451" y="2407515"/>
            <a:ext cx="932976" cy="93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3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  <p:bldP spid="27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5E85A2C-5BEB-42F1-9636-B2BB7EAAB4B5}"/>
              </a:ext>
            </a:extLst>
          </p:cNvPr>
          <p:cNvSpPr txBox="1"/>
          <p:nvPr/>
        </p:nvSpPr>
        <p:spPr>
          <a:xfrm>
            <a:off x="4505090" y="534496"/>
            <a:ext cx="3181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i="1" dirty="0">
                <a:latin typeface="Abadi" panose="020B0604020104020204" pitchFamily="34" charset="0"/>
              </a:rPr>
              <a:t>FlickrAnalytics</a:t>
            </a:r>
          </a:p>
        </p:txBody>
      </p:sp>
      <p:sp>
        <p:nvSpPr>
          <p:cNvPr id="4" name="Callout: freccia a destra 3">
            <a:extLst>
              <a:ext uri="{FF2B5EF4-FFF2-40B4-BE49-F238E27FC236}">
                <a16:creationId xmlns:a16="http://schemas.microsoft.com/office/drawing/2014/main" id="{11A18484-9CC7-4551-999B-3C8202BD34DA}"/>
              </a:ext>
            </a:extLst>
          </p:cNvPr>
          <p:cNvSpPr/>
          <p:nvPr/>
        </p:nvSpPr>
        <p:spPr>
          <a:xfrm>
            <a:off x="1744764" y="2801074"/>
            <a:ext cx="3550131" cy="1530325"/>
          </a:xfrm>
          <a:prstGeom prst="rightArrowCallou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E8AD64-844D-47CF-9942-12587BF160C9}"/>
              </a:ext>
            </a:extLst>
          </p:cNvPr>
          <p:cNvSpPr txBox="1"/>
          <p:nvPr/>
        </p:nvSpPr>
        <p:spPr>
          <a:xfrm>
            <a:off x="2107811" y="3304626"/>
            <a:ext cx="1914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latin typeface="Abadi" panose="020B0604020104020204" pitchFamily="34" charset="0"/>
              </a:rPr>
              <a:t>Obiettivo</a:t>
            </a:r>
            <a:endParaRPr lang="it-IT" i="1" dirty="0">
              <a:latin typeface="Abadi" panose="020B0604020104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60C03D5-A07B-4A54-8C53-9A03A8EE6EEF}"/>
              </a:ext>
            </a:extLst>
          </p:cNvPr>
          <p:cNvSpPr txBox="1"/>
          <p:nvPr/>
        </p:nvSpPr>
        <p:spPr>
          <a:xfrm>
            <a:off x="5462687" y="2761294"/>
            <a:ext cx="515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Abadi" panose="020B0604020104020204" pitchFamily="34" charset="0"/>
              </a:rPr>
              <a:t>applicazione per analisi ‘</a:t>
            </a:r>
            <a:r>
              <a:rPr lang="it-IT" sz="2400" i="1" dirty="0">
                <a:latin typeface="Abadi" panose="020B0604020104020204" pitchFamily="34" charset="0"/>
              </a:rPr>
              <a:t>black</a:t>
            </a:r>
            <a:r>
              <a:rPr lang="it-IT" sz="2400" dirty="0">
                <a:latin typeface="Abadi" panose="020B0604020104020204" pitchFamily="34" charset="0"/>
              </a:rPr>
              <a:t> </a:t>
            </a:r>
            <a:r>
              <a:rPr lang="it-IT" sz="2400" i="1" dirty="0">
                <a:latin typeface="Abadi" panose="020B0604020104020204" pitchFamily="34" charset="0"/>
              </a:rPr>
              <a:t>box </a:t>
            </a:r>
            <a:r>
              <a:rPr lang="it-IT" sz="2400" dirty="0">
                <a:latin typeface="Abadi" panose="020B0604020104020204" pitchFamily="34" charset="0"/>
              </a:rPr>
              <a:t>’ su un dataset estratto dalla piattaforma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728CF8E-3275-434D-B43C-64D6C477D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049" y="3304626"/>
            <a:ext cx="2038784" cy="203878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2D3B161-159A-402D-8A35-49819A1DE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088" y="0"/>
            <a:ext cx="794484" cy="7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21DB47-BB9C-459F-BC6D-A8410C3F805D}"/>
              </a:ext>
            </a:extLst>
          </p:cNvPr>
          <p:cNvSpPr txBox="1"/>
          <p:nvPr/>
        </p:nvSpPr>
        <p:spPr>
          <a:xfrm>
            <a:off x="4413596" y="101038"/>
            <a:ext cx="343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i="1" dirty="0">
                <a:latin typeface="Abadi" panose="020B0604020104020204" pitchFamily="34" charset="0"/>
              </a:rPr>
              <a:t>Funzionamento</a:t>
            </a:r>
          </a:p>
        </p:txBody>
      </p:sp>
      <p:sp>
        <p:nvSpPr>
          <p:cNvPr id="4" name="Callout: freccia a destra 3">
            <a:extLst>
              <a:ext uri="{FF2B5EF4-FFF2-40B4-BE49-F238E27FC236}">
                <a16:creationId xmlns:a16="http://schemas.microsoft.com/office/drawing/2014/main" id="{1C66C13E-BD5B-4BF2-ADE8-CBA7B0CD6C60}"/>
              </a:ext>
            </a:extLst>
          </p:cNvPr>
          <p:cNvSpPr/>
          <p:nvPr/>
        </p:nvSpPr>
        <p:spPr>
          <a:xfrm>
            <a:off x="390462" y="1871053"/>
            <a:ext cx="5593086" cy="1284862"/>
          </a:xfrm>
          <a:prstGeom prst="rightArrowCallou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AF8F83-FAF7-47E6-B52E-989009B6428D}"/>
              </a:ext>
            </a:extLst>
          </p:cNvPr>
          <p:cNvSpPr txBox="1"/>
          <p:nvPr/>
        </p:nvSpPr>
        <p:spPr>
          <a:xfrm>
            <a:off x="513485" y="2097985"/>
            <a:ext cx="3454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latin typeface="Abadi" panose="020B0604020104020204" pitchFamily="34" charset="0"/>
              </a:rPr>
              <a:t>1° STEP:</a:t>
            </a:r>
          </a:p>
          <a:p>
            <a:pPr algn="ctr"/>
            <a:r>
              <a:rPr lang="it-IT" sz="2000" i="1" dirty="0">
                <a:latin typeface="Abadi" panose="020B0604020104020204" pitchFamily="34" charset="0"/>
              </a:rPr>
              <a:t>Caricamento dei dati</a:t>
            </a:r>
            <a:endParaRPr lang="it-IT" sz="1400" i="1" dirty="0">
              <a:latin typeface="Abadi" panose="020B0604020104020204" pitchFamily="34" charset="0"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451F9B-2183-414C-BF09-9A674E6BC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399" y="1146538"/>
            <a:ext cx="5424939" cy="252596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ABFEAD49-3A91-4A88-883B-B5A8AA29D913}"/>
              </a:ext>
            </a:extLst>
          </p:cNvPr>
          <p:cNvSpPr/>
          <p:nvPr/>
        </p:nvSpPr>
        <p:spPr>
          <a:xfrm>
            <a:off x="6096000" y="1108178"/>
            <a:ext cx="5493738" cy="260268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9EDD36-DAA0-40F2-A090-BD4631A4B84C}"/>
              </a:ext>
            </a:extLst>
          </p:cNvPr>
          <p:cNvSpPr txBox="1"/>
          <p:nvPr/>
        </p:nvSpPr>
        <p:spPr>
          <a:xfrm>
            <a:off x="7677356" y="5064982"/>
            <a:ext cx="3801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>
                <a:latin typeface="Abadi" panose="020B0604020104020204" pitchFamily="34" charset="0"/>
              </a:rPr>
              <a:t>	</a:t>
            </a:r>
            <a:r>
              <a:rPr lang="it-IT" sz="2000" i="1" dirty="0">
                <a:latin typeface="Abadi" panose="020B0604020104020204" pitchFamily="34" charset="0"/>
              </a:rPr>
              <a:t>Panoramica e possibilità di ‘cancellare’ il dataset</a:t>
            </a:r>
            <a:endParaRPr lang="it-IT" sz="1200" i="1" dirty="0">
              <a:latin typeface="Abadi" panose="020B0604020104020204" pitchFamily="34" charset="0"/>
            </a:endParaRPr>
          </a:p>
        </p:txBody>
      </p:sp>
      <p:sp>
        <p:nvSpPr>
          <p:cNvPr id="17" name="Callout: freccia a destra 16">
            <a:extLst>
              <a:ext uri="{FF2B5EF4-FFF2-40B4-BE49-F238E27FC236}">
                <a16:creationId xmlns:a16="http://schemas.microsoft.com/office/drawing/2014/main" id="{D8F3BEB2-C582-4616-AF83-5025D01EA62E}"/>
              </a:ext>
            </a:extLst>
          </p:cNvPr>
          <p:cNvSpPr/>
          <p:nvPr/>
        </p:nvSpPr>
        <p:spPr>
          <a:xfrm rot="10800000">
            <a:off x="5983548" y="4807272"/>
            <a:ext cx="5571789" cy="1284862"/>
          </a:xfrm>
          <a:prstGeom prst="rightArrowCallou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 descr="Immagine che contiene testo, screenshot, interni, portatile&#10;&#10;Descrizione generata automaticamente">
            <a:extLst>
              <a:ext uri="{FF2B5EF4-FFF2-40B4-BE49-F238E27FC236}">
                <a16:creationId xmlns:a16="http://schemas.microsoft.com/office/drawing/2014/main" id="{658F48CE-59FA-4492-9E21-2F783189F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62" y="3974741"/>
            <a:ext cx="5417928" cy="2488203"/>
          </a:xfrm>
          <a:prstGeom prst="rect">
            <a:avLst/>
          </a:prstGeom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7B7815A6-0F2D-47FD-B59C-531BFC8982B8}"/>
              </a:ext>
            </a:extLst>
          </p:cNvPr>
          <p:cNvSpPr/>
          <p:nvPr/>
        </p:nvSpPr>
        <p:spPr>
          <a:xfrm>
            <a:off x="352557" y="3928311"/>
            <a:ext cx="5493738" cy="260268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62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16" grpId="0"/>
      <p:bldP spid="17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1988DF4-4CCA-427A-A706-E3C2E6086AE4}"/>
              </a:ext>
            </a:extLst>
          </p:cNvPr>
          <p:cNvSpPr txBox="1"/>
          <p:nvPr/>
        </p:nvSpPr>
        <p:spPr>
          <a:xfrm>
            <a:off x="2947703" y="42296"/>
            <a:ext cx="693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i="1" dirty="0">
                <a:latin typeface="Abadi" panose="020B0604020104020204" pitchFamily="34" charset="0"/>
              </a:rPr>
              <a:t>Interrogazioni sui Dati: Geo Query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6C8234-F50A-44B0-B82C-10BA87E4ED40}"/>
              </a:ext>
            </a:extLst>
          </p:cNvPr>
          <p:cNvSpPr txBox="1"/>
          <p:nvPr/>
        </p:nvSpPr>
        <p:spPr>
          <a:xfrm>
            <a:off x="667101" y="3624143"/>
            <a:ext cx="19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badi" panose="020B0604020104020204" pitchFamily="34" charset="0"/>
              </a:rPr>
              <a:t>Geo Query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9F9B9C-48D6-4D58-89FE-7DA10B7F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" y="144724"/>
            <a:ext cx="1148702" cy="64976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D9B98DA-B5A0-4589-AD95-6AF14DB85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64" y="225760"/>
            <a:ext cx="631916" cy="56872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4B2B815-4483-4173-8A59-D87A1F530A20}"/>
              </a:ext>
            </a:extLst>
          </p:cNvPr>
          <p:cNvSpPr txBox="1"/>
          <p:nvPr/>
        </p:nvSpPr>
        <p:spPr>
          <a:xfrm>
            <a:off x="4530257" y="1290652"/>
            <a:ext cx="171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Abadi" panose="020B0604020104020204" pitchFamily="34" charset="0"/>
              </a:rPr>
              <a:t>Plot</a:t>
            </a:r>
            <a:endParaRPr lang="it-IT" sz="2400" i="1" dirty="0">
              <a:latin typeface="Abadi" panose="020B0604020104020204" pitchFamily="34" charset="0"/>
            </a:endParaRPr>
          </a:p>
        </p:txBody>
      </p:sp>
      <p:sp>
        <p:nvSpPr>
          <p:cNvPr id="18" name="Callout: freccia a destra 17">
            <a:extLst>
              <a:ext uri="{FF2B5EF4-FFF2-40B4-BE49-F238E27FC236}">
                <a16:creationId xmlns:a16="http://schemas.microsoft.com/office/drawing/2014/main" id="{AA5C9596-22DC-4EDA-90E3-37EF33DAE474}"/>
              </a:ext>
            </a:extLst>
          </p:cNvPr>
          <p:cNvSpPr/>
          <p:nvPr/>
        </p:nvSpPr>
        <p:spPr>
          <a:xfrm>
            <a:off x="4233034" y="1198320"/>
            <a:ext cx="2161046" cy="64633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39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221E2A8-43E8-4B69-8000-55C2F72ACB98}"/>
              </a:ext>
            </a:extLst>
          </p:cNvPr>
          <p:cNvSpPr txBox="1"/>
          <p:nvPr/>
        </p:nvSpPr>
        <p:spPr>
          <a:xfrm>
            <a:off x="4489250" y="2434330"/>
            <a:ext cx="171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Abadi" panose="020B0604020104020204" pitchFamily="34" charset="0"/>
              </a:rPr>
              <a:t>PlaceId</a:t>
            </a:r>
            <a:endParaRPr lang="it-IT" sz="2400" i="1" dirty="0">
              <a:latin typeface="Abadi" panose="020B060402010402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B406A17-EE90-4C0D-8D43-BBB95A75DE16}"/>
              </a:ext>
            </a:extLst>
          </p:cNvPr>
          <p:cNvSpPr txBox="1"/>
          <p:nvPr/>
        </p:nvSpPr>
        <p:spPr>
          <a:xfrm>
            <a:off x="4089939" y="3430847"/>
            <a:ext cx="1718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latin typeface="Abadi" panose="020B0604020104020204" pitchFamily="34" charset="0"/>
              </a:rPr>
              <a:t>Post per Views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0C8385B-7647-4CD9-8716-F7EC5F28EE5B}"/>
              </a:ext>
            </a:extLst>
          </p:cNvPr>
          <p:cNvSpPr txBox="1"/>
          <p:nvPr/>
        </p:nvSpPr>
        <p:spPr>
          <a:xfrm>
            <a:off x="4183333" y="4732177"/>
            <a:ext cx="171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badi" panose="020B0604020104020204" pitchFamily="34" charset="0"/>
              </a:rPr>
              <a:t>Directions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966B7B0-5A5C-40AA-80D3-03118DA709B7}"/>
              </a:ext>
            </a:extLst>
          </p:cNvPr>
          <p:cNvSpPr txBox="1"/>
          <p:nvPr/>
        </p:nvSpPr>
        <p:spPr>
          <a:xfrm>
            <a:off x="4089939" y="5782923"/>
            <a:ext cx="1718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latin typeface="Abadi" panose="020B0604020104020204" pitchFamily="34" charset="0"/>
              </a:rPr>
              <a:t>KMeans</a:t>
            </a:r>
          </a:p>
          <a:p>
            <a:pPr algn="ctr"/>
            <a:r>
              <a:rPr lang="it-IT" sz="2000" i="1" dirty="0">
                <a:latin typeface="Abadi" panose="020B0604020104020204" pitchFamily="34" charset="0"/>
              </a:rPr>
              <a:t>Heatmap</a:t>
            </a:r>
          </a:p>
        </p:txBody>
      </p:sp>
      <p:sp>
        <p:nvSpPr>
          <p:cNvPr id="29" name="Callout: freccia a destra 28">
            <a:extLst>
              <a:ext uri="{FF2B5EF4-FFF2-40B4-BE49-F238E27FC236}">
                <a16:creationId xmlns:a16="http://schemas.microsoft.com/office/drawing/2014/main" id="{B29515D2-7524-48B3-9D53-9D17C1CD03B3}"/>
              </a:ext>
            </a:extLst>
          </p:cNvPr>
          <p:cNvSpPr/>
          <p:nvPr/>
        </p:nvSpPr>
        <p:spPr>
          <a:xfrm>
            <a:off x="4233034" y="2321642"/>
            <a:ext cx="2161046" cy="64633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39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llout: freccia a destra 29">
            <a:extLst>
              <a:ext uri="{FF2B5EF4-FFF2-40B4-BE49-F238E27FC236}">
                <a16:creationId xmlns:a16="http://schemas.microsoft.com/office/drawing/2014/main" id="{E573E4EF-00D0-4869-8060-F926CD13D1DE}"/>
              </a:ext>
            </a:extLst>
          </p:cNvPr>
          <p:cNvSpPr/>
          <p:nvPr/>
        </p:nvSpPr>
        <p:spPr>
          <a:xfrm>
            <a:off x="4254354" y="3447279"/>
            <a:ext cx="2161046" cy="64633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39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Callout: freccia a destra 30">
            <a:extLst>
              <a:ext uri="{FF2B5EF4-FFF2-40B4-BE49-F238E27FC236}">
                <a16:creationId xmlns:a16="http://schemas.microsoft.com/office/drawing/2014/main" id="{7EAE6E61-5521-4CC5-A49D-C263BF09FC7E}"/>
              </a:ext>
            </a:extLst>
          </p:cNvPr>
          <p:cNvSpPr/>
          <p:nvPr/>
        </p:nvSpPr>
        <p:spPr>
          <a:xfrm>
            <a:off x="4254354" y="4639845"/>
            <a:ext cx="2161046" cy="64633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39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Callout: freccia a destra 31">
            <a:extLst>
              <a:ext uri="{FF2B5EF4-FFF2-40B4-BE49-F238E27FC236}">
                <a16:creationId xmlns:a16="http://schemas.microsoft.com/office/drawing/2014/main" id="{664857F7-ECD7-41A7-AC78-FC1EF2AC15CF}"/>
              </a:ext>
            </a:extLst>
          </p:cNvPr>
          <p:cNvSpPr/>
          <p:nvPr/>
        </p:nvSpPr>
        <p:spPr>
          <a:xfrm>
            <a:off x="4254354" y="5787286"/>
            <a:ext cx="2161046" cy="64633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39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4" name="Immagine 33" descr="Immagine che contiene mappa&#10;&#10;Descrizione generata automaticamente">
            <a:extLst>
              <a:ext uri="{FF2B5EF4-FFF2-40B4-BE49-F238E27FC236}">
                <a16:creationId xmlns:a16="http://schemas.microsoft.com/office/drawing/2014/main" id="{AF4E9306-E3BA-4B17-99AC-5C6B1B7C3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58" y="5580492"/>
            <a:ext cx="1586565" cy="976739"/>
          </a:xfrm>
          <a:prstGeom prst="rect">
            <a:avLst/>
          </a:prstGeom>
        </p:spPr>
      </p:pic>
      <p:pic>
        <p:nvPicPr>
          <p:cNvPr id="36" name="Immagine 35" descr="Immagine che contiene mappa&#10;&#10;Descrizione generata automaticamente">
            <a:extLst>
              <a:ext uri="{FF2B5EF4-FFF2-40B4-BE49-F238E27FC236}">
                <a16:creationId xmlns:a16="http://schemas.microsoft.com/office/drawing/2014/main" id="{4E0DCB6A-6A88-40C2-BC42-E20EE824C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58" y="4428346"/>
            <a:ext cx="1586565" cy="992951"/>
          </a:xfrm>
          <a:prstGeom prst="rect">
            <a:avLst/>
          </a:prstGeom>
        </p:spPr>
      </p:pic>
      <p:pic>
        <p:nvPicPr>
          <p:cNvPr id="38" name="Immagine 37" descr="Immagine che contiene mappa&#10;&#10;Descrizione generata automaticamente">
            <a:extLst>
              <a:ext uri="{FF2B5EF4-FFF2-40B4-BE49-F238E27FC236}">
                <a16:creationId xmlns:a16="http://schemas.microsoft.com/office/drawing/2014/main" id="{7112D63A-9C48-468C-91B1-BC312542B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16" y="1009398"/>
            <a:ext cx="1575708" cy="930239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96E69B03-2BF6-4DEB-9721-05C1033A05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16" y="2135374"/>
            <a:ext cx="1575708" cy="976994"/>
          </a:xfrm>
          <a:prstGeom prst="rect">
            <a:avLst/>
          </a:prstGeom>
        </p:spPr>
      </p:pic>
      <p:pic>
        <p:nvPicPr>
          <p:cNvPr id="42" name="Immagine 41" descr="Immagine che contiene mappa&#10;&#10;Descrizione generata automaticamente">
            <a:extLst>
              <a:ext uri="{FF2B5EF4-FFF2-40B4-BE49-F238E27FC236}">
                <a16:creationId xmlns:a16="http://schemas.microsoft.com/office/drawing/2014/main" id="{9EE18600-E609-4E42-BE7B-8562050F7F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58" y="3271163"/>
            <a:ext cx="1586565" cy="998389"/>
          </a:xfrm>
          <a:prstGeom prst="rect">
            <a:avLst/>
          </a:prstGeom>
        </p:spPr>
      </p:pic>
      <p:sp>
        <p:nvSpPr>
          <p:cNvPr id="43" name="Rettangolo 42">
            <a:extLst>
              <a:ext uri="{FF2B5EF4-FFF2-40B4-BE49-F238E27FC236}">
                <a16:creationId xmlns:a16="http://schemas.microsoft.com/office/drawing/2014/main" id="{C060C587-A30D-416B-A35C-C1A1B0E6A381}"/>
              </a:ext>
            </a:extLst>
          </p:cNvPr>
          <p:cNvSpPr/>
          <p:nvPr/>
        </p:nvSpPr>
        <p:spPr>
          <a:xfrm>
            <a:off x="6613799" y="938697"/>
            <a:ext cx="1731145" cy="107164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82371B8A-B607-4705-89E1-8094DA4CBE74}"/>
              </a:ext>
            </a:extLst>
          </p:cNvPr>
          <p:cNvSpPr/>
          <p:nvPr/>
        </p:nvSpPr>
        <p:spPr>
          <a:xfrm>
            <a:off x="6613799" y="2088170"/>
            <a:ext cx="1731145" cy="107164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719217A2-76B6-4FB1-9F94-A3F727E0D2DD}"/>
              </a:ext>
            </a:extLst>
          </p:cNvPr>
          <p:cNvSpPr/>
          <p:nvPr/>
        </p:nvSpPr>
        <p:spPr>
          <a:xfrm>
            <a:off x="6618310" y="3234537"/>
            <a:ext cx="1731145" cy="107164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8022FAE2-B7CD-4E3F-AF44-305D121462DF}"/>
              </a:ext>
            </a:extLst>
          </p:cNvPr>
          <p:cNvSpPr/>
          <p:nvPr/>
        </p:nvSpPr>
        <p:spPr>
          <a:xfrm>
            <a:off x="6623739" y="4389001"/>
            <a:ext cx="1731145" cy="107164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DA7A513E-F699-4BC3-93FB-AEBAD6DD9FE8}"/>
              </a:ext>
            </a:extLst>
          </p:cNvPr>
          <p:cNvSpPr/>
          <p:nvPr/>
        </p:nvSpPr>
        <p:spPr>
          <a:xfrm>
            <a:off x="6624197" y="5533288"/>
            <a:ext cx="1731145" cy="107164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Parentesi graffa aperta 48">
            <a:extLst>
              <a:ext uri="{FF2B5EF4-FFF2-40B4-BE49-F238E27FC236}">
                <a16:creationId xmlns:a16="http://schemas.microsoft.com/office/drawing/2014/main" id="{6A57EE93-0992-440F-A6F9-5A3AB10C73AA}"/>
              </a:ext>
            </a:extLst>
          </p:cNvPr>
          <p:cNvSpPr/>
          <p:nvPr/>
        </p:nvSpPr>
        <p:spPr>
          <a:xfrm>
            <a:off x="2507137" y="1539937"/>
            <a:ext cx="1251562" cy="4596929"/>
          </a:xfrm>
          <a:prstGeom prst="leftBrac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1" name="Immagine 5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FC60C38-08A8-44C0-B48C-DBB341ABB0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743" y="2682558"/>
            <a:ext cx="3354101" cy="1870350"/>
          </a:xfrm>
          <a:prstGeom prst="rect">
            <a:avLst/>
          </a:prstGeom>
        </p:spPr>
      </p:pic>
      <p:sp>
        <p:nvSpPr>
          <p:cNvPr id="52" name="Rettangolo 51">
            <a:extLst>
              <a:ext uri="{FF2B5EF4-FFF2-40B4-BE49-F238E27FC236}">
                <a16:creationId xmlns:a16="http://schemas.microsoft.com/office/drawing/2014/main" id="{572961C7-79A1-4E8A-AE8D-B63C8F67EEF1}"/>
              </a:ext>
            </a:extLst>
          </p:cNvPr>
          <p:cNvSpPr/>
          <p:nvPr/>
        </p:nvSpPr>
        <p:spPr>
          <a:xfrm>
            <a:off x="8558710" y="2635938"/>
            <a:ext cx="3476169" cy="196359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3" name="Immagine 52">
            <a:extLst>
              <a:ext uri="{FF2B5EF4-FFF2-40B4-BE49-F238E27FC236}">
                <a16:creationId xmlns:a16="http://schemas.microsoft.com/office/drawing/2014/main" id="{87AA11EA-DB8B-4BB4-AE50-C121EA0B88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088" y="0"/>
            <a:ext cx="794484" cy="7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8" grpId="0" animBg="1"/>
      <p:bldP spid="22" grpId="0"/>
      <p:bldP spid="24" grpId="0"/>
      <p:bldP spid="26" grpId="0"/>
      <p:bldP spid="28" grpId="0"/>
      <p:bldP spid="29" grpId="0" animBg="1"/>
      <p:bldP spid="30" grpId="0" animBg="1"/>
      <p:bldP spid="31" grpId="0" animBg="1"/>
      <p:bldP spid="3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D8C1FB-2E18-43F5-87C2-049C8F2A6CAD}"/>
              </a:ext>
            </a:extLst>
          </p:cNvPr>
          <p:cNvSpPr txBox="1"/>
          <p:nvPr/>
        </p:nvSpPr>
        <p:spPr>
          <a:xfrm>
            <a:off x="4068177" y="33200"/>
            <a:ext cx="4641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i="1" dirty="0">
                <a:latin typeface="Abadi" panose="020B0604020104020204" pitchFamily="34" charset="0"/>
              </a:rPr>
              <a:t>Interrogazioni sui Dati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F1E1ACF-4E5B-4C17-8265-EF0F0881E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088" y="0"/>
            <a:ext cx="794484" cy="79448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39FF39-8220-4202-BE94-AC8E07ADA271}"/>
              </a:ext>
            </a:extLst>
          </p:cNvPr>
          <p:cNvSpPr txBox="1"/>
          <p:nvPr/>
        </p:nvSpPr>
        <p:spPr>
          <a:xfrm>
            <a:off x="393770" y="2886962"/>
            <a:ext cx="707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Abadi" panose="020B0604020104020204" pitchFamily="34" charset="0"/>
              </a:rPr>
              <a:t>Tag</a:t>
            </a:r>
            <a:endParaRPr lang="it-IT" sz="2400" i="1" dirty="0">
              <a:latin typeface="Abadi" panose="020B0604020104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7FDC568-DDC2-44C9-8C8A-610833C239B1}"/>
              </a:ext>
            </a:extLst>
          </p:cNvPr>
          <p:cNvSpPr txBox="1"/>
          <p:nvPr/>
        </p:nvSpPr>
        <p:spPr>
          <a:xfrm>
            <a:off x="4263838" y="2922437"/>
            <a:ext cx="801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Abadi" panose="020B0604020104020204" pitchFamily="34" charset="0"/>
              </a:rPr>
              <a:t>Year</a:t>
            </a:r>
            <a:endParaRPr lang="it-IT" sz="2400" i="1" dirty="0">
              <a:latin typeface="Abadi" panose="020B0604020104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02A29AA-A0FC-4296-A7AF-1B9219DA22E5}"/>
              </a:ext>
            </a:extLst>
          </p:cNvPr>
          <p:cNvSpPr txBox="1"/>
          <p:nvPr/>
        </p:nvSpPr>
        <p:spPr>
          <a:xfrm>
            <a:off x="8193566" y="2741130"/>
            <a:ext cx="1031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Abadi" panose="020B0604020104020204" pitchFamily="34" charset="0"/>
              </a:rPr>
              <a:t>Active </a:t>
            </a:r>
          </a:p>
          <a:p>
            <a:r>
              <a:rPr lang="it-IT" sz="2000" i="1" dirty="0">
                <a:latin typeface="Abadi" panose="020B0604020104020204" pitchFamily="34" charset="0"/>
              </a:rPr>
              <a:t>Users</a:t>
            </a:r>
            <a:endParaRPr lang="it-IT" sz="2400" i="1" dirty="0">
              <a:latin typeface="Abadi" panose="020B0604020104020204" pitchFamily="3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A53AB7C-EC35-4B92-80FA-1C75FC5F2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" y="13582"/>
            <a:ext cx="964553" cy="96455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1C13680-EE1E-4DCC-AEFD-A664568FE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2" y="153889"/>
            <a:ext cx="1601605" cy="384149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310861FB-1EAE-44CF-BEF1-0FF98C0A4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73" y="1006859"/>
            <a:ext cx="2004626" cy="250578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0141CB9F-D0EF-43E1-A511-C6D4C99C02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73" y="3507213"/>
            <a:ext cx="2004626" cy="2609866"/>
          </a:xfrm>
          <a:prstGeom prst="rect">
            <a:avLst/>
          </a:prstGeom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078D4856-1994-423F-8855-A6D7AA1DCF6A}"/>
              </a:ext>
            </a:extLst>
          </p:cNvPr>
          <p:cNvSpPr/>
          <p:nvPr/>
        </p:nvSpPr>
        <p:spPr>
          <a:xfrm>
            <a:off x="1770464" y="959651"/>
            <a:ext cx="2097985" cy="519090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01866F62-BE1F-4185-A093-E19DEC5D5B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83" y="987352"/>
            <a:ext cx="1980617" cy="2612207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8A07330C-F431-423A-A5CA-0BF48B8610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84" y="3555103"/>
            <a:ext cx="1980616" cy="2550996"/>
          </a:xfrm>
          <a:prstGeom prst="rect">
            <a:avLst/>
          </a:prstGeom>
        </p:spPr>
      </p:pic>
      <p:sp>
        <p:nvSpPr>
          <p:cNvPr id="31" name="Rettangolo 30">
            <a:extLst>
              <a:ext uri="{FF2B5EF4-FFF2-40B4-BE49-F238E27FC236}">
                <a16:creationId xmlns:a16="http://schemas.microsoft.com/office/drawing/2014/main" id="{4FD5669F-C700-4042-ABF8-C570928D8C9F}"/>
              </a:ext>
            </a:extLst>
          </p:cNvPr>
          <p:cNvSpPr/>
          <p:nvPr/>
        </p:nvSpPr>
        <p:spPr>
          <a:xfrm>
            <a:off x="5756498" y="959651"/>
            <a:ext cx="2097985" cy="519090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llout: freccia a destra 32">
            <a:extLst>
              <a:ext uri="{FF2B5EF4-FFF2-40B4-BE49-F238E27FC236}">
                <a16:creationId xmlns:a16="http://schemas.microsoft.com/office/drawing/2014/main" id="{7A03457A-B42E-4C86-BCBD-AC8D312FE4CB}"/>
              </a:ext>
            </a:extLst>
          </p:cNvPr>
          <p:cNvSpPr/>
          <p:nvPr/>
        </p:nvSpPr>
        <p:spPr>
          <a:xfrm>
            <a:off x="8193566" y="2759082"/>
            <a:ext cx="1364702" cy="64633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39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7DDC19A0-07F2-4BFC-A7B5-31488EBB93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72" y="3493892"/>
            <a:ext cx="1959730" cy="2598887"/>
          </a:xfrm>
          <a:prstGeom prst="rect">
            <a:avLst/>
          </a:prstGeom>
        </p:spPr>
      </p:pic>
      <p:sp>
        <p:nvSpPr>
          <p:cNvPr id="37" name="Rettangolo 36">
            <a:extLst>
              <a:ext uri="{FF2B5EF4-FFF2-40B4-BE49-F238E27FC236}">
                <a16:creationId xmlns:a16="http://schemas.microsoft.com/office/drawing/2014/main" id="{9C2DA537-F6AD-46A2-9E91-936EF7963B75}"/>
              </a:ext>
            </a:extLst>
          </p:cNvPr>
          <p:cNvSpPr/>
          <p:nvPr/>
        </p:nvSpPr>
        <p:spPr>
          <a:xfrm>
            <a:off x="9655345" y="956008"/>
            <a:ext cx="2097985" cy="516107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llout: freccia a destra 38">
            <a:extLst>
              <a:ext uri="{FF2B5EF4-FFF2-40B4-BE49-F238E27FC236}">
                <a16:creationId xmlns:a16="http://schemas.microsoft.com/office/drawing/2014/main" id="{163E01C0-790B-423F-BFE5-AAD59D5EB263}"/>
              </a:ext>
            </a:extLst>
          </p:cNvPr>
          <p:cNvSpPr/>
          <p:nvPr/>
        </p:nvSpPr>
        <p:spPr>
          <a:xfrm>
            <a:off x="4210749" y="2799327"/>
            <a:ext cx="1364702" cy="64633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39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Callout: freccia a destra 39">
            <a:extLst>
              <a:ext uri="{FF2B5EF4-FFF2-40B4-BE49-F238E27FC236}">
                <a16:creationId xmlns:a16="http://schemas.microsoft.com/office/drawing/2014/main" id="{E9418DF8-B133-47D5-921F-C13B10FB1C6E}"/>
              </a:ext>
            </a:extLst>
          </p:cNvPr>
          <p:cNvSpPr/>
          <p:nvPr/>
        </p:nvSpPr>
        <p:spPr>
          <a:xfrm>
            <a:off x="297388" y="2799327"/>
            <a:ext cx="1364702" cy="64633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39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FA50A537-AA19-412C-BE32-E8B33D8313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72" y="987352"/>
            <a:ext cx="1959730" cy="2506540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B4EFB9A7-72DB-4A5E-BE8E-9B56DF071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0" y="6273665"/>
            <a:ext cx="11585360" cy="4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0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25" grpId="0" animBg="1"/>
      <p:bldP spid="31" grpId="0" animBg="1"/>
      <p:bldP spid="33" grpId="0" animBg="1"/>
      <p:bldP spid="37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C1724A-F2B6-4F4E-AE18-496C6036B276}"/>
              </a:ext>
            </a:extLst>
          </p:cNvPr>
          <p:cNvSpPr txBox="1"/>
          <p:nvPr/>
        </p:nvSpPr>
        <p:spPr>
          <a:xfrm>
            <a:off x="3681767" y="2626829"/>
            <a:ext cx="4641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latin typeface="Abadi" panose="020B0604020104020204" pitchFamily="34" charset="0"/>
              </a:rPr>
              <a:t>Grazie Mille Per L’Attenzione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46E0F8C-9ABA-4F5E-925E-DBAECB43C1B9}"/>
              </a:ext>
            </a:extLst>
          </p:cNvPr>
          <p:cNvSpPr/>
          <p:nvPr/>
        </p:nvSpPr>
        <p:spPr>
          <a:xfrm>
            <a:off x="3836633" y="2077375"/>
            <a:ext cx="4305670" cy="2379215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95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177</TotalTime>
  <Words>100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Abadi</vt:lpstr>
      <vt:lpstr>Century Gothic</vt:lpstr>
      <vt:lpstr>Wingdings 3</vt:lpstr>
      <vt:lpstr>Sezione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ivan scuderi</dc:creator>
  <cp:lastModifiedBy>ivan scuderi</cp:lastModifiedBy>
  <cp:revision>17</cp:revision>
  <dcterms:created xsi:type="dcterms:W3CDTF">2021-02-10T16:12:37Z</dcterms:created>
  <dcterms:modified xsi:type="dcterms:W3CDTF">2021-02-11T17:20:15Z</dcterms:modified>
</cp:coreProperties>
</file>