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63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cuderi" initials="is" lastIdx="1" clrIdx="0">
    <p:extLst>
      <p:ext uri="{19B8F6BF-5375-455C-9EA6-DF929625EA0E}">
        <p15:presenceInfo xmlns:p15="http://schemas.microsoft.com/office/powerpoint/2012/main" userId="50610a74ec0102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9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4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13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63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90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2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0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35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4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6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6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9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95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12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6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6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2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0487-5A14-4245-AB98-5BDEB986688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44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webp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webp"/><Relationship Id="rId7" Type="http://schemas.openxmlformats.org/officeDocument/2006/relationships/image" Target="../media/image2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750002-29B3-4C17-9793-42C78F075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54" y="142286"/>
            <a:ext cx="2743200" cy="13679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748872-B66F-48D9-8CC0-1EDEA3F5AF32}"/>
              </a:ext>
            </a:extLst>
          </p:cNvPr>
          <p:cNvSpPr txBox="1"/>
          <p:nvPr/>
        </p:nvSpPr>
        <p:spPr>
          <a:xfrm>
            <a:off x="4327440" y="2479859"/>
            <a:ext cx="307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Abadi" panose="020B0604020104020204" pitchFamily="34" charset="0"/>
              </a:rPr>
              <a:t>Progetto Esame: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CF9E7C-B919-4595-9A8E-B87C68358F55}"/>
              </a:ext>
            </a:extLst>
          </p:cNvPr>
          <p:cNvSpPr txBox="1"/>
          <p:nvPr/>
        </p:nvSpPr>
        <p:spPr>
          <a:xfrm>
            <a:off x="2128273" y="3419444"/>
            <a:ext cx="760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badi" panose="020B0604020104020204" pitchFamily="34" charset="0"/>
              </a:rPr>
              <a:t>Sistemi Distribuiti e Cloud Computing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562206-3746-476B-A5F3-8814CEA9CAE4}"/>
              </a:ext>
            </a:extLst>
          </p:cNvPr>
          <p:cNvSpPr txBox="1"/>
          <p:nvPr/>
        </p:nvSpPr>
        <p:spPr>
          <a:xfrm>
            <a:off x="2455559" y="1810942"/>
            <a:ext cx="728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badi" panose="020B0604020104020204" pitchFamily="34" charset="0"/>
              </a:rPr>
              <a:t>Corso di Laurea Magistrale in Ingegneria Informatica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EA4B99-A94B-4F5F-A000-F7F42667AB22}"/>
              </a:ext>
            </a:extLst>
          </p:cNvPr>
          <p:cNvSpPr txBox="1"/>
          <p:nvPr/>
        </p:nvSpPr>
        <p:spPr>
          <a:xfrm>
            <a:off x="2369834" y="5531386"/>
            <a:ext cx="2816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Candidato:</a:t>
            </a:r>
          </a:p>
          <a:p>
            <a:r>
              <a:rPr lang="it-IT" sz="2000" dirty="0"/>
              <a:t>Ivan Scuderi 216635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69C496-BF9D-4B26-9BFD-8A4F58838894}"/>
              </a:ext>
            </a:extLst>
          </p:cNvPr>
          <p:cNvSpPr txBox="1"/>
          <p:nvPr/>
        </p:nvSpPr>
        <p:spPr>
          <a:xfrm>
            <a:off x="7719103" y="5212612"/>
            <a:ext cx="2931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Relatori:</a:t>
            </a:r>
          </a:p>
          <a:p>
            <a:r>
              <a:rPr lang="it-IT" sz="2000" dirty="0"/>
              <a:t>Prof. Domenico Talia</a:t>
            </a:r>
          </a:p>
          <a:p>
            <a:r>
              <a:rPr lang="it-IT" sz="2000" dirty="0"/>
              <a:t>Prof. Loris Belcastro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442B3A-790A-40A9-BADA-7FA3E0735BFB}"/>
              </a:ext>
            </a:extLst>
          </p:cNvPr>
          <p:cNvSpPr txBox="1"/>
          <p:nvPr/>
        </p:nvSpPr>
        <p:spPr>
          <a:xfrm>
            <a:off x="4560754" y="6239272"/>
            <a:ext cx="35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Anno Accademico 2020-2021</a:t>
            </a:r>
          </a:p>
        </p:txBody>
      </p:sp>
    </p:spTree>
    <p:extLst>
      <p:ext uri="{BB962C8B-B14F-4D97-AF65-F5344CB8AC3E}">
        <p14:creationId xmlns:p14="http://schemas.microsoft.com/office/powerpoint/2010/main" val="26893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freccia a destra 3">
            <a:extLst>
              <a:ext uri="{FF2B5EF4-FFF2-40B4-BE49-F238E27FC236}">
                <a16:creationId xmlns:a16="http://schemas.microsoft.com/office/drawing/2014/main" id="{11A18484-9CC7-4551-999B-3C8202BD34DA}"/>
              </a:ext>
            </a:extLst>
          </p:cNvPr>
          <p:cNvSpPr/>
          <p:nvPr/>
        </p:nvSpPr>
        <p:spPr>
          <a:xfrm>
            <a:off x="1993338" y="998907"/>
            <a:ext cx="3550131" cy="1530325"/>
          </a:xfrm>
          <a:prstGeom prst="rightArrowCallou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E8AD64-844D-47CF-9942-12587BF160C9}"/>
              </a:ext>
            </a:extLst>
          </p:cNvPr>
          <p:cNvSpPr txBox="1"/>
          <p:nvPr/>
        </p:nvSpPr>
        <p:spPr>
          <a:xfrm>
            <a:off x="2356385" y="1502459"/>
            <a:ext cx="1914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badi" panose="020B0604020104020204" pitchFamily="34" charset="0"/>
              </a:rPr>
              <a:t>Obiettivo</a:t>
            </a:r>
            <a:endParaRPr lang="it-IT" i="1" dirty="0">
              <a:latin typeface="Abadi" panose="020B06040201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0C03D5-A07B-4A54-8C53-9A03A8EE6EEF}"/>
              </a:ext>
            </a:extLst>
          </p:cNvPr>
          <p:cNvSpPr txBox="1"/>
          <p:nvPr/>
        </p:nvSpPr>
        <p:spPr>
          <a:xfrm>
            <a:off x="5711261" y="959127"/>
            <a:ext cx="515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Abadi" panose="020B0604020104020204" pitchFamily="34" charset="0"/>
              </a:rPr>
              <a:t>Sviluppo di un sistema per analisi di dati su un dataset di post geotaggati estratti dalla piattaforma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728CF8E-3275-434D-B43C-64D6C477D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39" y="1390216"/>
            <a:ext cx="2038784" cy="2038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227A8A-E325-44B0-A566-C07D9514C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28" y="3196981"/>
            <a:ext cx="4340458" cy="3003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3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242ED3-E1FE-4E57-86D7-A6CCF39DDEA5}"/>
              </a:ext>
            </a:extLst>
          </p:cNvPr>
          <p:cNvSpPr txBox="1"/>
          <p:nvPr/>
        </p:nvSpPr>
        <p:spPr>
          <a:xfrm>
            <a:off x="3867705" y="330312"/>
            <a:ext cx="445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Tecnologie Utilizzate: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FBD548-38DE-49E9-9396-163517D51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3" y="1707509"/>
            <a:ext cx="1840952" cy="18409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C030D58-7DE3-42E1-86B5-9FB31BF4C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33" y="2597879"/>
            <a:ext cx="1280047" cy="12750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1EC3D9-24ED-4563-8A0E-1599EF554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02" y="3290142"/>
            <a:ext cx="1840952" cy="184095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F039DEB-92ED-4471-A88D-0CFFE1F2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83" y="3160822"/>
            <a:ext cx="1643892" cy="855338"/>
          </a:xfrm>
          <a:prstGeom prst="rect">
            <a:avLst/>
          </a:prstGeom>
        </p:spPr>
      </p:pic>
      <p:sp>
        <p:nvSpPr>
          <p:cNvPr id="18" name="Memoria interna 17">
            <a:extLst>
              <a:ext uri="{FF2B5EF4-FFF2-40B4-BE49-F238E27FC236}">
                <a16:creationId xmlns:a16="http://schemas.microsoft.com/office/drawing/2014/main" id="{064F1B20-2948-459C-A7CC-25413BC71DD9}"/>
              </a:ext>
            </a:extLst>
          </p:cNvPr>
          <p:cNvSpPr/>
          <p:nvPr/>
        </p:nvSpPr>
        <p:spPr>
          <a:xfrm>
            <a:off x="754601" y="1381543"/>
            <a:ext cx="3042081" cy="3817201"/>
          </a:xfrm>
          <a:prstGeom prst="flowChartInternalStorag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Memoria interna 18">
            <a:extLst>
              <a:ext uri="{FF2B5EF4-FFF2-40B4-BE49-F238E27FC236}">
                <a16:creationId xmlns:a16="http://schemas.microsoft.com/office/drawing/2014/main" id="{BB80D38C-154A-4122-B5F8-6363CBD0DC36}"/>
              </a:ext>
            </a:extLst>
          </p:cNvPr>
          <p:cNvSpPr/>
          <p:nvPr/>
        </p:nvSpPr>
        <p:spPr>
          <a:xfrm>
            <a:off x="8155621" y="1381542"/>
            <a:ext cx="3042081" cy="3817201"/>
          </a:xfrm>
          <a:prstGeom prst="flowChartInternalStorag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2EB959B-5972-482B-B0CB-C63D007ECE16}"/>
              </a:ext>
            </a:extLst>
          </p:cNvPr>
          <p:cNvSpPr txBox="1"/>
          <p:nvPr/>
        </p:nvSpPr>
        <p:spPr>
          <a:xfrm>
            <a:off x="1537978" y="1374959"/>
            <a:ext cx="175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badi" panose="020B0604020104020204" pitchFamily="34" charset="0"/>
              </a:rPr>
              <a:t>Backend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B74B81-4B5D-4C26-844D-30A4721EE88F}"/>
              </a:ext>
            </a:extLst>
          </p:cNvPr>
          <p:cNvSpPr txBox="1"/>
          <p:nvPr/>
        </p:nvSpPr>
        <p:spPr>
          <a:xfrm>
            <a:off x="8996701" y="1374959"/>
            <a:ext cx="175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badi" panose="020B0604020104020204" pitchFamily="34" charset="0"/>
              </a:rPr>
              <a:t>Frontend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19B9A73-A8C6-4DE6-B990-1AF7891C552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96682" y="3290144"/>
            <a:ext cx="1427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EDED4B-DB4E-4A5B-9162-25ED90A61BDA}"/>
              </a:ext>
            </a:extLst>
          </p:cNvPr>
          <p:cNvCxnSpPr>
            <a:cxnSpLocks/>
          </p:cNvCxnSpPr>
          <p:nvPr/>
        </p:nvCxnSpPr>
        <p:spPr>
          <a:xfrm>
            <a:off x="6727795" y="3290142"/>
            <a:ext cx="1427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944E7C0F-319B-44B2-B24E-6D8E86D251FA}"/>
              </a:ext>
            </a:extLst>
          </p:cNvPr>
          <p:cNvSpPr/>
          <p:nvPr/>
        </p:nvSpPr>
        <p:spPr>
          <a:xfrm>
            <a:off x="5238737" y="2503503"/>
            <a:ext cx="1489058" cy="150030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A0D4987-AD7B-4220-980C-A8C506CA3046}"/>
              </a:ext>
            </a:extLst>
          </p:cNvPr>
          <p:cNvSpPr txBox="1"/>
          <p:nvPr/>
        </p:nvSpPr>
        <p:spPr>
          <a:xfrm>
            <a:off x="3227208" y="5987665"/>
            <a:ext cx="527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badi" panose="020B0604020104020204" pitchFamily="34" charset="0"/>
              </a:rPr>
              <a:t>Architettura composta dai due moduli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0873BC4-EC3D-44A6-ACAA-3DBE3AFFC150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>
            <a:off x="2275642" y="5198744"/>
            <a:ext cx="951566" cy="101975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FDCB423-F098-46C3-B97A-76AD69C01D40}"/>
              </a:ext>
            </a:extLst>
          </p:cNvPr>
          <p:cNvCxnSpPr>
            <a:cxnSpLocks/>
            <a:stCxn id="19" idx="2"/>
            <a:endCxn id="28" idx="3"/>
          </p:cNvCxnSpPr>
          <p:nvPr/>
        </p:nvCxnSpPr>
        <p:spPr>
          <a:xfrm flipH="1">
            <a:off x="8499064" y="5198743"/>
            <a:ext cx="1177598" cy="101975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>
            <a:extLst>
              <a:ext uri="{FF2B5EF4-FFF2-40B4-BE49-F238E27FC236}">
                <a16:creationId xmlns:a16="http://schemas.microsoft.com/office/drawing/2014/main" id="{87101F33-26AE-43C4-8535-5D656254B3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07" y="2612827"/>
            <a:ext cx="677315" cy="67731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721229A-71B7-4952-BD8D-6BB2BD29B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53" y="1964723"/>
            <a:ext cx="1293196" cy="31017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723D0D1-8270-44E6-A6FD-445806A51F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63" y="3904999"/>
            <a:ext cx="1148702" cy="64976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7CEAE26-EB38-46C0-BBD4-76BD54328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18" y="3936100"/>
            <a:ext cx="689593" cy="6206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7EF0CC2-2487-4DBA-A24D-9FF560CCAB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51" y="2407515"/>
            <a:ext cx="932976" cy="9329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4991C29-CDFE-406F-8794-D4E66C582F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13" y="1951954"/>
            <a:ext cx="1283768" cy="10984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4B6988-F6DD-49C2-84DB-B46AA768EA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73" y="4246992"/>
            <a:ext cx="1915065" cy="7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EFCB4D-1430-40E7-94E7-7FE33587B319}"/>
              </a:ext>
            </a:extLst>
          </p:cNvPr>
          <p:cNvSpPr txBox="1"/>
          <p:nvPr/>
        </p:nvSpPr>
        <p:spPr>
          <a:xfrm>
            <a:off x="3282892" y="85929"/>
            <a:ext cx="587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Il modulo Backend: Docker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178E9-A3A6-431D-91CD-A47D5190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85" y="1098928"/>
            <a:ext cx="1085307" cy="92861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24C02-8F6F-454E-9F01-0EEEEEDA2607}"/>
              </a:ext>
            </a:extLst>
          </p:cNvPr>
          <p:cNvSpPr txBox="1"/>
          <p:nvPr/>
        </p:nvSpPr>
        <p:spPr>
          <a:xfrm>
            <a:off x="164067" y="2120617"/>
            <a:ext cx="515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badi" panose="020B0604020104020204" pitchFamily="34" charset="0"/>
              </a:rPr>
              <a:t>Soluzione software per la virtualizzazione che permette di effettuare la costruzione ed il deploy di unità standardizzate chiamate </a:t>
            </a:r>
            <a:r>
              <a:rPr lang="it-IT" sz="1600" b="1" i="1" dirty="0">
                <a:latin typeface="Abadi" panose="020B0604020104020204" pitchFamily="34" charset="0"/>
              </a:rPr>
              <a:t>container</a:t>
            </a:r>
            <a:endParaRPr lang="it-IT" sz="1600" dirty="0">
              <a:latin typeface="Abadi" panose="020B0604020104020204" pitchFamily="34" charset="0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BAC9D118-20C4-4597-B763-40CF9B7D836F}"/>
              </a:ext>
            </a:extLst>
          </p:cNvPr>
          <p:cNvSpPr/>
          <p:nvPr/>
        </p:nvSpPr>
        <p:spPr>
          <a:xfrm rot="5400000">
            <a:off x="2259760" y="3077866"/>
            <a:ext cx="936361" cy="87001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730A72-B53D-4AB3-B26C-2788308C6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79" y="1196589"/>
            <a:ext cx="4299801" cy="23952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E129968-A38C-4B41-ADD3-410A551F6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29" y="4558580"/>
            <a:ext cx="2678757" cy="22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45D284-1B38-4406-A7A3-3C1539AFAFCA}"/>
              </a:ext>
            </a:extLst>
          </p:cNvPr>
          <p:cNvSpPr txBox="1"/>
          <p:nvPr/>
        </p:nvSpPr>
        <p:spPr>
          <a:xfrm>
            <a:off x="164067" y="3985210"/>
            <a:ext cx="515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 dirty="0">
                <a:latin typeface="Abadi" panose="020B0604020104020204" pitchFamily="34" charset="0"/>
              </a:rPr>
              <a:t>container</a:t>
            </a:r>
            <a:r>
              <a:rPr lang="it-IT" sz="1600" dirty="0">
                <a:latin typeface="Abadi" panose="020B0604020104020204" pitchFamily="34" charset="0"/>
              </a:rPr>
              <a:t> impiegati </a:t>
            </a:r>
          </a:p>
          <a:p>
            <a:pPr algn="ctr"/>
            <a:r>
              <a:rPr lang="it-IT" sz="1600" dirty="0">
                <a:latin typeface="Abadi" panose="020B0604020104020204" pitchFamily="34" charset="0"/>
              </a:rPr>
              <a:t>per lo sviluppo del progetto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204AF581-10DC-4570-B320-6BCA4E333912}"/>
              </a:ext>
            </a:extLst>
          </p:cNvPr>
          <p:cNvSpPr/>
          <p:nvPr/>
        </p:nvSpPr>
        <p:spPr>
          <a:xfrm>
            <a:off x="5424700" y="2024778"/>
            <a:ext cx="1587482" cy="87001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37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21DB47-BB9C-459F-BC6D-A8410C3F805D}"/>
              </a:ext>
            </a:extLst>
          </p:cNvPr>
          <p:cNvSpPr txBox="1"/>
          <p:nvPr/>
        </p:nvSpPr>
        <p:spPr>
          <a:xfrm>
            <a:off x="4413596" y="101038"/>
            <a:ext cx="343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Funzionamento</a:t>
            </a:r>
          </a:p>
        </p:txBody>
      </p:sp>
      <p:sp>
        <p:nvSpPr>
          <p:cNvPr id="4" name="Callout: freccia a destra 3">
            <a:extLst>
              <a:ext uri="{FF2B5EF4-FFF2-40B4-BE49-F238E27FC236}">
                <a16:creationId xmlns:a16="http://schemas.microsoft.com/office/drawing/2014/main" id="{1C66C13E-BD5B-4BF2-ADE8-CBA7B0CD6C60}"/>
              </a:ext>
            </a:extLst>
          </p:cNvPr>
          <p:cNvSpPr/>
          <p:nvPr/>
        </p:nvSpPr>
        <p:spPr>
          <a:xfrm>
            <a:off x="390462" y="1871053"/>
            <a:ext cx="5593086" cy="1284862"/>
          </a:xfrm>
          <a:prstGeom prst="rightArrowCallou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AF8F83-FAF7-47E6-B52E-989009B6428D}"/>
              </a:ext>
            </a:extLst>
          </p:cNvPr>
          <p:cNvSpPr txBox="1"/>
          <p:nvPr/>
        </p:nvSpPr>
        <p:spPr>
          <a:xfrm>
            <a:off x="470361" y="2018619"/>
            <a:ext cx="3454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latin typeface="Abadi" panose="020B0604020104020204" pitchFamily="34" charset="0"/>
              </a:rPr>
              <a:t>1° STEP:</a:t>
            </a:r>
          </a:p>
          <a:p>
            <a:pPr algn="ctr"/>
            <a:r>
              <a:rPr lang="it-IT" sz="2000" i="1" dirty="0">
                <a:latin typeface="Abadi" panose="020B0604020104020204" pitchFamily="34" charset="0"/>
              </a:rPr>
              <a:t>Iniziare una sessione Livy sul cluster Spark</a:t>
            </a:r>
            <a:endParaRPr lang="it-IT" sz="1400" i="1" dirty="0">
              <a:latin typeface="Abadi" panose="020B0604020104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BFEAD49-3A91-4A88-883B-B5A8AA29D913}"/>
              </a:ext>
            </a:extLst>
          </p:cNvPr>
          <p:cNvSpPr/>
          <p:nvPr/>
        </p:nvSpPr>
        <p:spPr>
          <a:xfrm>
            <a:off x="6096000" y="1108178"/>
            <a:ext cx="5493738" cy="260268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9EDD36-DAA0-40F2-A090-BD4631A4B84C}"/>
              </a:ext>
            </a:extLst>
          </p:cNvPr>
          <p:cNvSpPr txBox="1"/>
          <p:nvPr/>
        </p:nvSpPr>
        <p:spPr>
          <a:xfrm>
            <a:off x="7753866" y="5064982"/>
            <a:ext cx="3801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badi" panose="020B0604020104020204" pitchFamily="34" charset="0"/>
              </a:rPr>
              <a:t>	</a:t>
            </a:r>
            <a:r>
              <a:rPr lang="it-IT" sz="2000" i="1" dirty="0">
                <a:latin typeface="Abadi" panose="020B0604020104020204" pitchFamily="34" charset="0"/>
              </a:rPr>
              <a:t>Panoramica del dataset e terminazione della sessione</a:t>
            </a:r>
            <a:endParaRPr lang="it-IT" sz="1200" i="1" dirty="0">
              <a:latin typeface="Abadi" panose="020B0604020104020204" pitchFamily="34" charset="0"/>
            </a:endParaRPr>
          </a:p>
        </p:txBody>
      </p:sp>
      <p:sp>
        <p:nvSpPr>
          <p:cNvPr id="17" name="Callout: freccia a destra 16">
            <a:extLst>
              <a:ext uri="{FF2B5EF4-FFF2-40B4-BE49-F238E27FC236}">
                <a16:creationId xmlns:a16="http://schemas.microsoft.com/office/drawing/2014/main" id="{D8F3BEB2-C582-4616-AF83-5025D01EA62E}"/>
              </a:ext>
            </a:extLst>
          </p:cNvPr>
          <p:cNvSpPr/>
          <p:nvPr/>
        </p:nvSpPr>
        <p:spPr>
          <a:xfrm rot="10800000">
            <a:off x="5983548" y="4807272"/>
            <a:ext cx="5571789" cy="1284862"/>
          </a:xfrm>
          <a:prstGeom prst="rightArrowCallou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7815A6-0F2D-47FD-B59C-531BFC8982B8}"/>
              </a:ext>
            </a:extLst>
          </p:cNvPr>
          <p:cNvSpPr/>
          <p:nvPr/>
        </p:nvSpPr>
        <p:spPr>
          <a:xfrm>
            <a:off x="352557" y="3928311"/>
            <a:ext cx="5493738" cy="260268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3AE79E-2DC6-484D-9FA6-486730550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149852"/>
            <a:ext cx="5399961" cy="2519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AF77ED-B5A8-4C65-91B2-20A1EFFBB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5" y="3963698"/>
            <a:ext cx="5388901" cy="2531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62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16" grpId="0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988DF4-4CCA-427A-A706-E3C2E6086AE4}"/>
              </a:ext>
            </a:extLst>
          </p:cNvPr>
          <p:cNvSpPr txBox="1"/>
          <p:nvPr/>
        </p:nvSpPr>
        <p:spPr>
          <a:xfrm>
            <a:off x="3962819" y="46901"/>
            <a:ext cx="461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Interrogazioni sui Dati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6C8234-F50A-44B0-B82C-10BA87E4ED40}"/>
              </a:ext>
            </a:extLst>
          </p:cNvPr>
          <p:cNvSpPr txBox="1"/>
          <p:nvPr/>
        </p:nvSpPr>
        <p:spPr>
          <a:xfrm>
            <a:off x="748346" y="3159812"/>
            <a:ext cx="191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Abadi" panose="020B0604020104020204" pitchFamily="34" charset="0"/>
              </a:rPr>
              <a:t>Query che sfruttano le info di geolocalizzazione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9F9B9C-48D6-4D58-89FE-7DA10B7F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5" y="795923"/>
            <a:ext cx="1148702" cy="6497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9B98DA-B5A0-4589-AD95-6AF14DB85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8" y="147041"/>
            <a:ext cx="631916" cy="56872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4B2B815-4483-4173-8A59-D87A1F530A20}"/>
              </a:ext>
            </a:extLst>
          </p:cNvPr>
          <p:cNvSpPr txBox="1"/>
          <p:nvPr/>
        </p:nvSpPr>
        <p:spPr>
          <a:xfrm>
            <a:off x="4552035" y="1830579"/>
            <a:ext cx="171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" panose="020B0604020104020204" pitchFamily="34" charset="0"/>
              </a:rPr>
              <a:t>Plot</a:t>
            </a:r>
            <a:endParaRPr lang="it-IT" sz="2400" i="1" dirty="0">
              <a:latin typeface="Abadi" panose="020B0604020104020204" pitchFamily="34" charset="0"/>
            </a:endParaRPr>
          </a:p>
        </p:txBody>
      </p:sp>
      <p:sp>
        <p:nvSpPr>
          <p:cNvPr id="18" name="Callout: freccia a destra 17">
            <a:extLst>
              <a:ext uri="{FF2B5EF4-FFF2-40B4-BE49-F238E27FC236}">
                <a16:creationId xmlns:a16="http://schemas.microsoft.com/office/drawing/2014/main" id="{AA5C9596-22DC-4EDA-90E3-37EF33DAE474}"/>
              </a:ext>
            </a:extLst>
          </p:cNvPr>
          <p:cNvSpPr/>
          <p:nvPr/>
        </p:nvSpPr>
        <p:spPr>
          <a:xfrm>
            <a:off x="4254812" y="1738247"/>
            <a:ext cx="216104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0C8385B-7647-4CD9-8716-F7EC5F28EE5B}"/>
              </a:ext>
            </a:extLst>
          </p:cNvPr>
          <p:cNvSpPr txBox="1"/>
          <p:nvPr/>
        </p:nvSpPr>
        <p:spPr>
          <a:xfrm>
            <a:off x="4183791" y="3619347"/>
            <a:ext cx="171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badi" panose="020B0604020104020204" pitchFamily="34" charset="0"/>
              </a:rPr>
              <a:t>Directions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966B7B0-5A5C-40AA-80D3-03118DA709B7}"/>
              </a:ext>
            </a:extLst>
          </p:cNvPr>
          <p:cNvSpPr txBox="1"/>
          <p:nvPr/>
        </p:nvSpPr>
        <p:spPr>
          <a:xfrm>
            <a:off x="4043888" y="5397161"/>
            <a:ext cx="1718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latin typeface="Abadi" panose="020B0604020104020204" pitchFamily="34" charset="0"/>
              </a:rPr>
              <a:t>KMeans</a:t>
            </a:r>
          </a:p>
          <a:p>
            <a:pPr algn="ctr"/>
            <a:r>
              <a:rPr lang="it-IT" sz="2000" i="1" dirty="0">
                <a:latin typeface="Abadi" panose="020B0604020104020204" pitchFamily="34" charset="0"/>
              </a:rPr>
              <a:t>Heatmap</a:t>
            </a:r>
          </a:p>
        </p:txBody>
      </p:sp>
      <p:sp>
        <p:nvSpPr>
          <p:cNvPr id="31" name="Callout: freccia a destra 30">
            <a:extLst>
              <a:ext uri="{FF2B5EF4-FFF2-40B4-BE49-F238E27FC236}">
                <a16:creationId xmlns:a16="http://schemas.microsoft.com/office/drawing/2014/main" id="{7EAE6E61-5521-4CC5-A49D-C263BF09FC7E}"/>
              </a:ext>
            </a:extLst>
          </p:cNvPr>
          <p:cNvSpPr/>
          <p:nvPr/>
        </p:nvSpPr>
        <p:spPr>
          <a:xfrm>
            <a:off x="4254812" y="3527015"/>
            <a:ext cx="216104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llout: freccia a destra 31">
            <a:extLst>
              <a:ext uri="{FF2B5EF4-FFF2-40B4-BE49-F238E27FC236}">
                <a16:creationId xmlns:a16="http://schemas.microsoft.com/office/drawing/2014/main" id="{664857F7-ECD7-41A7-AC78-FC1EF2AC15CF}"/>
              </a:ext>
            </a:extLst>
          </p:cNvPr>
          <p:cNvSpPr/>
          <p:nvPr/>
        </p:nvSpPr>
        <p:spPr>
          <a:xfrm>
            <a:off x="4254812" y="5427938"/>
            <a:ext cx="216104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 descr="Immagine che contiene mappa&#10;&#10;Descrizione generata automaticamente">
            <a:extLst>
              <a:ext uri="{FF2B5EF4-FFF2-40B4-BE49-F238E27FC236}">
                <a16:creationId xmlns:a16="http://schemas.microsoft.com/office/drawing/2014/main" id="{AF4E9306-E3BA-4B17-99AC-5C6B1B7C3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27" y="4919861"/>
            <a:ext cx="2648795" cy="166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Immagine 35" descr="Immagine che contiene mappa&#10;&#10;Descrizione generata automaticamente">
            <a:extLst>
              <a:ext uri="{FF2B5EF4-FFF2-40B4-BE49-F238E27FC236}">
                <a16:creationId xmlns:a16="http://schemas.microsoft.com/office/drawing/2014/main" id="{4E0DCB6A-6A88-40C2-BC42-E20EE824C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88" y="3053035"/>
            <a:ext cx="2634912" cy="164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Immagine 37" descr="Immagine che contiene mappa&#10;&#10;Descrizione generata automaticamente">
            <a:extLst>
              <a:ext uri="{FF2B5EF4-FFF2-40B4-BE49-F238E27FC236}">
                <a16:creationId xmlns:a16="http://schemas.microsoft.com/office/drawing/2014/main" id="{7112D63A-9C48-468C-91B1-BC312542B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27" y="997362"/>
            <a:ext cx="2618003" cy="184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C060C587-A30D-416B-A35C-C1A1B0E6A381}"/>
              </a:ext>
            </a:extLst>
          </p:cNvPr>
          <p:cNvSpPr/>
          <p:nvPr/>
        </p:nvSpPr>
        <p:spPr>
          <a:xfrm>
            <a:off x="6540218" y="960457"/>
            <a:ext cx="2696304" cy="19172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8022FAE2-B7CD-4E3F-AF44-305D121462DF}"/>
              </a:ext>
            </a:extLst>
          </p:cNvPr>
          <p:cNvSpPr/>
          <p:nvPr/>
        </p:nvSpPr>
        <p:spPr>
          <a:xfrm>
            <a:off x="6540217" y="3021657"/>
            <a:ext cx="2696305" cy="16816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DA7A513E-F699-4BC3-93FB-AEBAD6DD9FE8}"/>
              </a:ext>
            </a:extLst>
          </p:cNvPr>
          <p:cNvSpPr/>
          <p:nvPr/>
        </p:nvSpPr>
        <p:spPr>
          <a:xfrm>
            <a:off x="6540217" y="4869007"/>
            <a:ext cx="2721808" cy="176419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Parentesi graffa aperta 48">
            <a:extLst>
              <a:ext uri="{FF2B5EF4-FFF2-40B4-BE49-F238E27FC236}">
                <a16:creationId xmlns:a16="http://schemas.microsoft.com/office/drawing/2014/main" id="{6A57EE93-0992-440F-A6F9-5A3AB10C73AA}"/>
              </a:ext>
            </a:extLst>
          </p:cNvPr>
          <p:cNvSpPr/>
          <p:nvPr/>
        </p:nvSpPr>
        <p:spPr>
          <a:xfrm>
            <a:off x="2612512" y="1738248"/>
            <a:ext cx="1251562" cy="4336022"/>
          </a:xfrm>
          <a:prstGeom prst="leftBrac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56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8" grpId="0" animBg="1"/>
      <p:bldP spid="26" grpId="0"/>
      <p:bldP spid="28" grpId="0"/>
      <p:bldP spid="31" grpId="0" animBg="1"/>
      <p:bldP spid="32" grpId="0" animBg="1"/>
      <p:bldP spid="43" grpId="0" animBg="1"/>
      <p:bldP spid="46" grpId="0" animBg="1"/>
      <p:bldP spid="47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D8C1FB-2E18-43F5-87C2-049C8F2A6CAD}"/>
              </a:ext>
            </a:extLst>
          </p:cNvPr>
          <p:cNvSpPr txBox="1"/>
          <p:nvPr/>
        </p:nvSpPr>
        <p:spPr>
          <a:xfrm>
            <a:off x="4031118" y="-18027"/>
            <a:ext cx="464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Interrogazioni sui Dati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39FF39-8220-4202-BE94-AC8E07ADA271}"/>
              </a:ext>
            </a:extLst>
          </p:cNvPr>
          <p:cNvSpPr txBox="1"/>
          <p:nvPr/>
        </p:nvSpPr>
        <p:spPr>
          <a:xfrm>
            <a:off x="658227" y="2957664"/>
            <a:ext cx="786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" panose="020B0604020104020204" pitchFamily="34" charset="0"/>
              </a:rPr>
              <a:t>Tag</a:t>
            </a:r>
            <a:endParaRPr lang="it-IT" sz="2400" i="1" dirty="0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2A29AA-A0FC-4296-A7AF-1B9219DA22E5}"/>
              </a:ext>
            </a:extLst>
          </p:cNvPr>
          <p:cNvSpPr txBox="1"/>
          <p:nvPr/>
        </p:nvSpPr>
        <p:spPr>
          <a:xfrm>
            <a:off x="6209141" y="2760900"/>
            <a:ext cx="1031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" panose="020B0604020104020204" pitchFamily="34" charset="0"/>
              </a:rPr>
              <a:t>Active </a:t>
            </a:r>
          </a:p>
          <a:p>
            <a:r>
              <a:rPr lang="it-IT" sz="2000" i="1" dirty="0">
                <a:latin typeface="Abadi" panose="020B0604020104020204" pitchFamily="34" charset="0"/>
              </a:rPr>
              <a:t>Users</a:t>
            </a:r>
            <a:endParaRPr lang="it-IT" sz="2400" i="1" dirty="0">
              <a:latin typeface="Abadi" panose="020B0604020104020204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A53AB7C-EC35-4B92-80FA-1C75FC5F2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6" y="577813"/>
            <a:ext cx="964553" cy="96455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1C13680-EE1E-4DCC-AEFD-A664568FE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0" y="99123"/>
            <a:ext cx="1601605" cy="38414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10861FB-1EAE-44CF-BEF1-0FF98C0A4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38" y="813769"/>
            <a:ext cx="2737319" cy="262997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141CB9F-D0EF-43E1-A511-C6D4C99C0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37" y="3438159"/>
            <a:ext cx="2737319" cy="2739214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078D4856-1994-423F-8855-A6D7AA1DCF6A}"/>
              </a:ext>
            </a:extLst>
          </p:cNvPr>
          <p:cNvSpPr/>
          <p:nvPr/>
        </p:nvSpPr>
        <p:spPr>
          <a:xfrm>
            <a:off x="2053798" y="770096"/>
            <a:ext cx="2864801" cy="54481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llout: freccia a destra 32">
            <a:extLst>
              <a:ext uri="{FF2B5EF4-FFF2-40B4-BE49-F238E27FC236}">
                <a16:creationId xmlns:a16="http://schemas.microsoft.com/office/drawing/2014/main" id="{7A03457A-B42E-4C86-BCBD-AC8D312FE4CB}"/>
              </a:ext>
            </a:extLst>
          </p:cNvPr>
          <p:cNvSpPr/>
          <p:nvPr/>
        </p:nvSpPr>
        <p:spPr>
          <a:xfrm>
            <a:off x="6209141" y="2778852"/>
            <a:ext cx="1364702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7DDC19A0-07F2-4BFC-A7B5-31488EBB9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40" y="3425183"/>
            <a:ext cx="2901767" cy="2708517"/>
          </a:xfrm>
          <a:prstGeom prst="rect">
            <a:avLst/>
          </a:prstGeom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9C2DA537-F6AD-46A2-9E91-936EF7963B75}"/>
              </a:ext>
            </a:extLst>
          </p:cNvPr>
          <p:cNvSpPr/>
          <p:nvPr/>
        </p:nvSpPr>
        <p:spPr>
          <a:xfrm>
            <a:off x="7657385" y="770096"/>
            <a:ext cx="3079984" cy="540167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llout: freccia a destra 39">
            <a:extLst>
              <a:ext uri="{FF2B5EF4-FFF2-40B4-BE49-F238E27FC236}">
                <a16:creationId xmlns:a16="http://schemas.microsoft.com/office/drawing/2014/main" id="{E9418DF8-B133-47D5-921F-C13B10FB1C6E}"/>
              </a:ext>
            </a:extLst>
          </p:cNvPr>
          <p:cNvSpPr/>
          <p:nvPr/>
        </p:nvSpPr>
        <p:spPr>
          <a:xfrm>
            <a:off x="501048" y="2876087"/>
            <a:ext cx="151701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FA50A537-AA19-412C-BE32-E8B33D831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40" y="812909"/>
            <a:ext cx="2901767" cy="2612274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B4EFB9A7-72DB-4A5E-BE8E-9B56DF071A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0" y="6299382"/>
            <a:ext cx="11585360" cy="4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5" grpId="0" animBg="1"/>
      <p:bldP spid="33" grpId="0" animBg="1"/>
      <p:bldP spid="37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C1724A-F2B6-4F4E-AE18-496C6036B276}"/>
              </a:ext>
            </a:extLst>
          </p:cNvPr>
          <p:cNvSpPr txBox="1"/>
          <p:nvPr/>
        </p:nvSpPr>
        <p:spPr>
          <a:xfrm>
            <a:off x="3681767" y="2626829"/>
            <a:ext cx="464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badi" panose="020B0604020104020204" pitchFamily="34" charset="0"/>
              </a:rPr>
              <a:t>Grazie Mille Per L’Attenzione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46E0F8C-9ABA-4F5E-925E-DBAECB43C1B9}"/>
              </a:ext>
            </a:extLst>
          </p:cNvPr>
          <p:cNvSpPr/>
          <p:nvPr/>
        </p:nvSpPr>
        <p:spPr>
          <a:xfrm>
            <a:off x="3836633" y="2077375"/>
            <a:ext cx="4305670" cy="2379215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9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228</TotalTime>
  <Words>136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Abadi</vt:lpstr>
      <vt:lpstr>Arial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scuderi</dc:creator>
  <cp:lastModifiedBy>ivan scuderi</cp:lastModifiedBy>
  <cp:revision>23</cp:revision>
  <dcterms:created xsi:type="dcterms:W3CDTF">2021-02-10T16:12:37Z</dcterms:created>
  <dcterms:modified xsi:type="dcterms:W3CDTF">2021-06-24T10:22:00Z</dcterms:modified>
</cp:coreProperties>
</file>