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5" r:id="rId3"/>
    <p:sldId id="257" r:id="rId4"/>
    <p:sldId id="273" r:id="rId5"/>
    <p:sldId id="279" r:id="rId6"/>
    <p:sldId id="275" r:id="rId7"/>
    <p:sldId id="276" r:id="rId8"/>
    <p:sldId id="280" r:id="rId9"/>
    <p:sldId id="277" r:id="rId10"/>
    <p:sldId id="281" r:id="rId11"/>
    <p:sldId id="278" r:id="rId12"/>
    <p:sldId id="274" r:id="rId13"/>
    <p:sldId id="282" r:id="rId14"/>
    <p:sldId id="283" r:id="rId15"/>
    <p:sldId id="284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4" r:id="rId24"/>
    <p:sldId id="295" r:id="rId25"/>
    <p:sldId id="296" r:id="rId26"/>
    <p:sldId id="297" r:id="rId27"/>
    <p:sldId id="298" r:id="rId28"/>
    <p:sldId id="299" r:id="rId29"/>
    <p:sldId id="268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028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672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98AF2-64CC-40AD-96B7-2086DB578CF8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69D68-51D7-4571-A2E1-FFE702B0D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17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03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2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36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99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75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76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09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77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4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49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05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56E0C-C93E-4EBA-8A83-77DB4845CCA0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3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vanSibirevV2/HowTo_Bat/tree/main/Exampl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nSibirevV2/HowTo_Bat/tree/main/Examples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nSibirevV2/HowTo_Bat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gif"/><Relationship Id="rId2" Type="http://schemas.openxmlformats.org/officeDocument/2006/relationships/image" Target="../media/image4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DOS" TargetMode="External"/><Relationship Id="rId2" Type="http://schemas.openxmlformats.org/officeDocument/2006/relationships/hyperlink" Target="https://ru.wikipedia.org/wiki/%D0%98%D0%BD%D1%82%D0%B5%D1%80%D0%BF%D1%80%D0%B5%D1%82%D0%B0%D1%82%D0%BE%D1%80_%D0%BA%D0%BE%D0%BC%D0%B0%D0%BD%D0%B4%D0%BD%D0%BE%D0%B9_%D1%81%D1%82%D1%80%D0%BE%D0%BA%D0%B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IBM" TargetMode="External"/><Relationship Id="rId4" Type="http://schemas.openxmlformats.org/officeDocument/2006/relationships/hyperlink" Target="https://ru.wikipedia.org/wiki/%D0%AD%D0%92%D0%9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notepad-plus-plu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otepad-plus-plus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18554" y="1867692"/>
            <a:ext cx="9144000" cy="679214"/>
          </a:xfrm>
        </p:spPr>
        <p:txBody>
          <a:bodyPr>
            <a:normAutofit fontScale="90000"/>
          </a:bodyPr>
          <a:lstStyle/>
          <a:p>
            <a:r>
              <a:rPr lang="ru-RU" sz="4400" b="1" cap="all" dirty="0" smtClean="0">
                <a:solidFill>
                  <a:srgbClr val="0070C0"/>
                </a:solidFill>
                <a:latin typeface="+mn-lt"/>
              </a:rPr>
              <a:t>Добро пожаловать </a:t>
            </a:r>
            <a:r>
              <a:rPr lang="ru-RU" sz="3700" b="1" dirty="0" smtClean="0">
                <a:solidFill>
                  <a:srgbClr val="C20282"/>
                </a:solidFill>
                <a:latin typeface="Calibri"/>
                <a:ea typeface="+mn-ea"/>
                <a:cs typeface="+mn-cs"/>
              </a:rPr>
              <a:t> </a:t>
            </a:r>
            <a:r>
              <a:rPr lang="ru-RU" sz="4400" b="1" dirty="0" smtClean="0">
                <a:solidFill>
                  <a:srgbClr val="0070C0"/>
                </a:solidFill>
                <a:latin typeface="Calibri"/>
                <a:ea typeface="+mn-ea"/>
                <a:cs typeface="+mn-cs"/>
              </a:rPr>
              <a:t>на   </a:t>
            </a:r>
            <a:r>
              <a:rPr lang="en-US" sz="4400" b="1" dirty="0" err="1" smtClean="0">
                <a:solidFill>
                  <a:srgbClr val="0070C0"/>
                </a:solidFill>
                <a:latin typeface="Calibri"/>
                <a:ea typeface="+mn-ea"/>
                <a:cs typeface="+mn-cs"/>
              </a:rPr>
              <a:t>WorkShop</a:t>
            </a:r>
            <a:r>
              <a:rPr lang="en-US" sz="4400" b="1" dirty="0" smtClean="0">
                <a:solidFill>
                  <a:srgbClr val="0070C0"/>
                </a:solidFill>
                <a:latin typeface="Calibri"/>
                <a:ea typeface="+mn-ea"/>
                <a:cs typeface="+mn-cs"/>
              </a:rPr>
              <a:t> </a:t>
            </a:r>
            <a:endParaRPr lang="ru-RU" sz="44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35781" y="2323162"/>
            <a:ext cx="10649118" cy="2226254"/>
          </a:xfrm>
        </p:spPr>
        <p:txBody>
          <a:bodyPr>
            <a:normAutofit fontScale="92500"/>
          </a:bodyPr>
          <a:lstStyle/>
          <a:p>
            <a:pPr>
              <a:spcBef>
                <a:spcPts val="0"/>
              </a:spcBef>
            </a:pPr>
            <a:r>
              <a:rPr lang="ru-RU" sz="3600" b="1" dirty="0" smtClean="0">
                <a:solidFill>
                  <a:srgbClr val="C20282"/>
                </a:solidFill>
              </a:rPr>
              <a:t>«Знакомство с </a:t>
            </a:r>
            <a:r>
              <a:rPr lang="ru-RU" sz="3600" b="1" dirty="0">
                <a:solidFill>
                  <a:srgbClr val="C20282"/>
                </a:solidFill>
              </a:rPr>
              <a:t>командной строкой на примере </a:t>
            </a:r>
            <a:r>
              <a:rPr lang="en-US" sz="3600" b="1" dirty="0">
                <a:solidFill>
                  <a:srgbClr val="C20282"/>
                </a:solidFill>
              </a:rPr>
              <a:t>CMD</a:t>
            </a:r>
            <a:r>
              <a:rPr lang="ru-RU" sz="3600" b="1" dirty="0">
                <a:solidFill>
                  <a:srgbClr val="C20282"/>
                </a:solidFill>
              </a:rPr>
              <a:t>. </a:t>
            </a:r>
            <a:endParaRPr lang="ru-RU" sz="3600" b="1" dirty="0" smtClean="0">
              <a:solidFill>
                <a:srgbClr val="C20282"/>
              </a:solidFill>
            </a:endParaRPr>
          </a:p>
          <a:p>
            <a:pPr>
              <a:spcBef>
                <a:spcPts val="0"/>
              </a:spcBef>
            </a:pPr>
            <a:r>
              <a:rPr lang="ru-RU" sz="3600" b="1" dirty="0" smtClean="0">
                <a:solidFill>
                  <a:srgbClr val="C20282"/>
                </a:solidFill>
              </a:rPr>
              <a:t>Разработка </a:t>
            </a:r>
            <a:r>
              <a:rPr lang="ru-RU" sz="3600" b="1" dirty="0">
                <a:solidFill>
                  <a:srgbClr val="C20282"/>
                </a:solidFill>
              </a:rPr>
              <a:t>инструментов и средств системного администрирования</a:t>
            </a:r>
            <a:r>
              <a:rPr lang="ru-RU" sz="3600" b="1" dirty="0" smtClean="0">
                <a:solidFill>
                  <a:srgbClr val="C20282"/>
                </a:solidFill>
              </a:rPr>
              <a:t>»</a:t>
            </a:r>
            <a:endParaRPr lang="ru-RU" sz="3600" b="1" dirty="0">
              <a:solidFill>
                <a:srgbClr val="C20282"/>
              </a:solidFill>
            </a:endParaRPr>
          </a:p>
          <a:p>
            <a:r>
              <a:rPr lang="ru-RU" sz="3600" b="1" dirty="0" smtClean="0">
                <a:solidFill>
                  <a:srgbClr val="0070C0"/>
                </a:solidFill>
              </a:rPr>
              <a:t>Колледж информатики и программирования</a:t>
            </a:r>
            <a:endParaRPr lang="ru-RU" sz="3600" b="1" dirty="0">
              <a:solidFill>
                <a:srgbClr val="0070C0"/>
              </a:solidFill>
            </a:endParaRPr>
          </a:p>
        </p:txBody>
      </p:sp>
      <p:pic>
        <p:nvPicPr>
          <p:cNvPr id="4" name="Рисунок 3" descr="Лого КИПФИН_ВЕКТОР_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293" y="218663"/>
            <a:ext cx="3125821" cy="230178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71"/>
          <a:stretch/>
        </p:blipFill>
        <p:spPr>
          <a:xfrm>
            <a:off x="7461118" y="452725"/>
            <a:ext cx="3947217" cy="13392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327972" y="4336179"/>
            <a:ext cx="586402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u="sng" dirty="0" smtClean="0">
                <a:solidFill>
                  <a:schemeClr val="accent1">
                    <a:lumMod val="75000"/>
                  </a:schemeClr>
                </a:solidFill>
              </a:rPr>
              <a:t>Ведущие:	</a:t>
            </a:r>
          </a:p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Кузнецов Данила Денисович – студент 3 курса</a:t>
            </a:r>
          </a:p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Горланов Владимир Владимирович – студент 3 курса</a:t>
            </a:r>
          </a:p>
          <a:p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Подлегаев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 Павел Александрович – студент 3 курса</a:t>
            </a:r>
          </a:p>
          <a:p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Деревягин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 Егор Сергеевич – студент 3 курса</a:t>
            </a:r>
          </a:p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Ефимов Ростислав Глебович – студент 3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курса</a:t>
            </a:r>
          </a:p>
          <a:p>
            <a:r>
              <a:rPr lang="ru-RU" b="1" u="sng" dirty="0" smtClean="0">
                <a:solidFill>
                  <a:schemeClr val="accent1">
                    <a:lumMod val="75000"/>
                  </a:schemeClr>
                </a:solidFill>
              </a:rPr>
              <a:t>Материал подготовлен: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Сибирев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 И.В. – преподаватель КИПФИН</a:t>
            </a:r>
          </a:p>
          <a:p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25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850863" y="62015"/>
            <a:ext cx="10515600" cy="659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cap="all" dirty="0" err="1" smtClean="0">
                <a:solidFill>
                  <a:srgbClr val="0070C0"/>
                </a:solidFill>
                <a:latin typeface="+mn-lt"/>
              </a:rPr>
              <a:t>HelloWorld</a:t>
            </a:r>
            <a:r>
              <a:rPr lang="ru-RU" sz="4000" b="1" cap="all" dirty="0" smtClean="0">
                <a:solidFill>
                  <a:srgbClr val="0070C0"/>
                </a:solidFill>
                <a:latin typeface="+mn-lt"/>
              </a:rPr>
              <a:t>.</a:t>
            </a:r>
            <a:r>
              <a:rPr lang="en-US" sz="4000" b="1" cap="all" dirty="0">
                <a:solidFill>
                  <a:srgbClr val="0070C0"/>
                </a:solidFill>
                <a:latin typeface="+mn-lt"/>
              </a:rPr>
              <a:t>bat </a:t>
            </a:r>
            <a:r>
              <a:rPr lang="ru-RU" sz="4000" b="1" cap="all" dirty="0" smtClean="0">
                <a:solidFill>
                  <a:srgbClr val="0070C0"/>
                </a:solidFill>
                <a:latin typeface="+mn-lt"/>
              </a:rPr>
              <a:t> </a:t>
            </a:r>
            <a:endParaRPr lang="ru-RU" sz="40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07004" y="2336693"/>
            <a:ext cx="11731558" cy="1184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/>
              <a:t>Обратите внимание:</a:t>
            </a:r>
            <a:r>
              <a:rPr lang="en-US" sz="2400" b="1" dirty="0" smtClean="0"/>
              <a:t> </a:t>
            </a:r>
            <a:r>
              <a:rPr lang="ru-RU" sz="2400" b="1" dirty="0"/>
              <a:t>р</a:t>
            </a:r>
            <a:r>
              <a:rPr lang="ru-RU" sz="2400" b="1" dirty="0" smtClean="0"/>
              <a:t>одительским приложением в нашем случае </a:t>
            </a:r>
            <a:r>
              <a:rPr lang="ru-RU" sz="2400" b="1" dirty="0"/>
              <a:t>является </a:t>
            </a:r>
            <a:r>
              <a:rPr lang="en-US" sz="2400" b="1" dirty="0"/>
              <a:t>Notepad</a:t>
            </a:r>
            <a:r>
              <a:rPr lang="en-US" sz="2400" b="1" dirty="0" smtClean="0"/>
              <a:t>++</a:t>
            </a:r>
            <a:r>
              <a:rPr lang="ru-RU" sz="2400" b="1" dirty="0" smtClean="0"/>
              <a:t>, поэтому у всех его дочерних процессов рабочий каталог, по умолчанию, такой же как и у родителя. Сейчас мы это исправим.</a:t>
            </a:r>
            <a:endParaRPr lang="ru-RU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05" y="629968"/>
            <a:ext cx="6506148" cy="1539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05" y="3507725"/>
            <a:ext cx="7984752" cy="3065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492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298384" y="62015"/>
            <a:ext cx="11742820" cy="15165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cap="all" dirty="0">
                <a:solidFill>
                  <a:srgbClr val="0070C0"/>
                </a:solidFill>
                <a:latin typeface="+mn-lt"/>
              </a:rPr>
              <a:t>нельзя копировать, только скачивать</a:t>
            </a:r>
            <a:r>
              <a:rPr lang="en-US" sz="4000" b="1" cap="all" dirty="0">
                <a:solidFill>
                  <a:srgbClr val="0070C0"/>
                </a:solidFill>
                <a:latin typeface="+mn-lt"/>
              </a:rPr>
              <a:t> :</a:t>
            </a:r>
            <a:r>
              <a:rPr lang="ru-RU" sz="4000" b="1" cap="all" dirty="0">
                <a:solidFill>
                  <a:srgbClr val="0070C0"/>
                </a:solidFill>
                <a:latin typeface="+mn-lt"/>
              </a:rPr>
              <a:t/>
            </a:r>
            <a:br>
              <a:rPr lang="ru-RU" sz="4000" b="1" cap="all" dirty="0">
                <a:solidFill>
                  <a:srgbClr val="0070C0"/>
                </a:solidFill>
                <a:latin typeface="+mn-lt"/>
              </a:rPr>
            </a:br>
            <a:r>
              <a:rPr lang="ru-RU" sz="4000" b="1" cap="all" dirty="0">
                <a:solidFill>
                  <a:srgbClr val="0070C0"/>
                </a:solidFill>
                <a:latin typeface="+mn-lt"/>
              </a:rPr>
              <a:t>Примеры кодов из публичного </a:t>
            </a:r>
            <a:r>
              <a:rPr lang="ru-RU" sz="4000" b="1" cap="all" dirty="0" err="1" smtClean="0">
                <a:solidFill>
                  <a:srgbClr val="0070C0"/>
                </a:solidFill>
                <a:latin typeface="+mn-lt"/>
              </a:rPr>
              <a:t>репозитория</a:t>
            </a:r>
            <a:endParaRPr lang="ru-RU" sz="40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75385" y="1357162"/>
            <a:ext cx="11531066" cy="5139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b="1" dirty="0" smtClean="0"/>
              <a:t>Программный  код работает по принципу «одна строка - одна команда», за редким исключением.</a:t>
            </a:r>
            <a:endParaRPr lang="en-US" sz="28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b="1" dirty="0" smtClean="0"/>
              <a:t>В случае ошибок игнорируется строка кода или сворачивается окно консоли.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b="1" dirty="0" smtClean="0"/>
              <a:t>Лишний пробел или символ в строке может привести к ошибке.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b="1" dirty="0"/>
              <a:t>Из </a:t>
            </a:r>
            <a:r>
              <a:rPr lang="ru-RU" sz="2800" b="1" dirty="0" smtClean="0"/>
              <a:t>Интернета </a:t>
            </a:r>
            <a:r>
              <a:rPr lang="ru-RU" sz="2800" b="1" dirty="0"/>
              <a:t>нельзя копировать, только скачивать</a:t>
            </a:r>
            <a:r>
              <a:rPr lang="ru-RU" sz="2800" b="1" dirty="0" smtClean="0"/>
              <a:t>.</a:t>
            </a:r>
          </a:p>
          <a:p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800" b="1" dirty="0" smtClean="0"/>
              <a:t>Примеры </a:t>
            </a:r>
            <a:r>
              <a:rPr lang="ru-RU" sz="2800" b="1" dirty="0"/>
              <a:t>программных кодов из публичного </a:t>
            </a:r>
            <a:r>
              <a:rPr lang="ru-RU" sz="2800" b="1" dirty="0" err="1" smtClean="0"/>
              <a:t>репозитория</a:t>
            </a:r>
            <a:r>
              <a:rPr lang="ru-RU" sz="2800" b="1" dirty="0"/>
              <a:t> </a:t>
            </a:r>
            <a:r>
              <a:rPr lang="ru-RU" sz="2800" b="1" dirty="0" smtClean="0"/>
              <a:t> по адресу</a:t>
            </a:r>
            <a:r>
              <a:rPr lang="en-US" sz="2800" b="1" dirty="0" smtClean="0"/>
              <a:t>:</a:t>
            </a:r>
            <a:r>
              <a:rPr lang="ru-RU" sz="2800" b="1" dirty="0" smtClean="0"/>
              <a:t> 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>
                <a:hlinkClick r:id="rId2"/>
              </a:rPr>
              <a:t>https://</a:t>
            </a:r>
            <a:r>
              <a:rPr lang="en-US" sz="2800" b="1" dirty="0" smtClean="0">
                <a:hlinkClick r:id="rId2"/>
              </a:rPr>
              <a:t>github.com/IvanSibirevV2/HowTo_Bat/tree/main/Examples</a:t>
            </a:r>
            <a:endParaRPr lang="ru-RU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54291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909" y="283390"/>
            <a:ext cx="4181475" cy="631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375385" y="1357162"/>
            <a:ext cx="6949543" cy="5139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274536" y="1288"/>
            <a:ext cx="6881449" cy="15454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b="1" dirty="0" smtClean="0"/>
              <a:t>Все файлы пронумерованы в порядке, пригодном для изучения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b="1" dirty="0" smtClean="0"/>
              <a:t>Первый файл – смена кодировки и</a:t>
            </a:r>
          </a:p>
          <a:p>
            <a:r>
              <a:rPr lang="ru-RU" sz="2800" b="1" dirty="0" smtClean="0"/>
              <a:t> получение параметров файлов 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36" y="1672449"/>
            <a:ext cx="6600825" cy="633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223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375385" y="1357162"/>
            <a:ext cx="6949543" cy="5139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-603140" y="-122817"/>
            <a:ext cx="11914744" cy="1295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cap="all" dirty="0" smtClean="0">
                <a:solidFill>
                  <a:srgbClr val="0070C0"/>
                </a:solidFill>
                <a:latin typeface="+mn-lt"/>
              </a:rPr>
              <a:t>000_1_Переменных  Среды   .</a:t>
            </a:r>
            <a:r>
              <a:rPr lang="en-US" sz="3600" b="1" cap="all" dirty="0" smtClean="0">
                <a:solidFill>
                  <a:srgbClr val="0070C0"/>
                </a:solidFill>
                <a:latin typeface="+mn-lt"/>
              </a:rPr>
              <a:t>bat</a:t>
            </a:r>
            <a:br>
              <a:rPr lang="en-US" sz="3600" b="1" cap="all" dirty="0" smtClean="0">
                <a:solidFill>
                  <a:srgbClr val="0070C0"/>
                </a:solidFill>
                <a:latin typeface="+mn-lt"/>
              </a:rPr>
            </a:br>
            <a:r>
              <a:rPr lang="ru-RU" sz="3600" b="1" cap="all" dirty="0" smtClean="0">
                <a:solidFill>
                  <a:srgbClr val="0070C0"/>
                </a:solidFill>
                <a:latin typeface="+mn-lt"/>
              </a:rPr>
              <a:t>или как писать комментарии</a:t>
            </a:r>
            <a:endParaRPr lang="ru-RU" sz="36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039193" y="953301"/>
            <a:ext cx="910354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@</a:t>
            </a:r>
            <a:r>
              <a:rPr lang="ru-RU" dirty="0" err="1"/>
              <a:t>echo</a:t>
            </a:r>
            <a:r>
              <a:rPr lang="ru-RU" dirty="0"/>
              <a:t> </a:t>
            </a:r>
            <a:r>
              <a:rPr lang="ru-RU" dirty="0" err="1"/>
              <a:t>off</a:t>
            </a:r>
            <a:endParaRPr lang="ru-RU" dirty="0"/>
          </a:p>
          <a:p>
            <a:r>
              <a:rPr lang="ru-RU" dirty="0" err="1"/>
              <a:t>cd</a:t>
            </a:r>
            <a:r>
              <a:rPr lang="ru-RU" dirty="0"/>
              <a:t> %~dp0</a:t>
            </a:r>
          </a:p>
          <a:p>
            <a:r>
              <a:rPr lang="ru-RU" dirty="0" err="1"/>
              <a:t>echo</a:t>
            </a:r>
            <a:r>
              <a:rPr lang="ru-RU" dirty="0"/>
              <a:t> ::::::::::::::::::::::::::::::::::::::::::::::::</a:t>
            </a:r>
          </a:p>
          <a:p>
            <a:r>
              <a:rPr lang="ru-RU" dirty="0"/>
              <a:t>::Получение всех переменных среды</a:t>
            </a:r>
          </a:p>
          <a:p>
            <a:r>
              <a:rPr lang="ru-RU" dirty="0" err="1"/>
              <a:t>set</a:t>
            </a:r>
            <a:endParaRPr lang="ru-RU" dirty="0"/>
          </a:p>
          <a:p>
            <a:r>
              <a:rPr lang="ru-RU" dirty="0" err="1"/>
              <a:t>rem</a:t>
            </a:r>
            <a:r>
              <a:rPr lang="ru-RU" dirty="0"/>
              <a:t> Что нужно знать:</a:t>
            </a:r>
          </a:p>
          <a:p>
            <a:r>
              <a:rPr lang="ru-RU" dirty="0" err="1"/>
              <a:t>rem</a:t>
            </a:r>
            <a:r>
              <a:rPr lang="ru-RU" dirty="0"/>
              <a:t> </a:t>
            </a:r>
            <a:r>
              <a:rPr lang="ru-RU" dirty="0" err="1"/>
              <a:t>rem</a:t>
            </a:r>
            <a:r>
              <a:rPr lang="ru-RU" dirty="0"/>
              <a:t> и :: - два способа комментирования программного кода</a:t>
            </a:r>
          </a:p>
          <a:p>
            <a:r>
              <a:rPr lang="ru-RU" dirty="0" err="1"/>
              <a:t>rem</a:t>
            </a:r>
            <a:r>
              <a:rPr lang="ru-RU" dirty="0"/>
              <a:t> по умолчанию согласимся использовать </a:t>
            </a:r>
            <a:r>
              <a:rPr lang="ru-RU" dirty="0" err="1"/>
              <a:t>rem</a:t>
            </a:r>
            <a:endParaRPr lang="ru-RU" dirty="0"/>
          </a:p>
          <a:p>
            <a:r>
              <a:rPr lang="ru-RU" dirty="0" err="1"/>
              <a:t>rem</a:t>
            </a:r>
            <a:r>
              <a:rPr lang="ru-RU" dirty="0"/>
              <a:t> для документирования функций и описания текстовой теории</a:t>
            </a:r>
          </a:p>
          <a:p>
            <a:r>
              <a:rPr lang="ru-RU" dirty="0" err="1"/>
              <a:t>rem</a:t>
            </a:r>
            <a:r>
              <a:rPr lang="ru-RU" dirty="0"/>
              <a:t> :: -  для комментирования программных кодов </a:t>
            </a:r>
          </a:p>
          <a:p>
            <a:r>
              <a:rPr lang="ru-RU" dirty="0" err="1"/>
              <a:t>rem</a:t>
            </a:r>
            <a:r>
              <a:rPr lang="ru-RU" dirty="0"/>
              <a:t> и </a:t>
            </a:r>
            <a:r>
              <a:rPr lang="ru-RU" dirty="0" err="1"/>
              <a:t>коментариев</a:t>
            </a:r>
            <a:r>
              <a:rPr lang="ru-RU" dirty="0"/>
              <a:t> низкой важности. Пример:</a:t>
            </a:r>
          </a:p>
          <a:p>
            <a:r>
              <a:rPr lang="ru-RU" dirty="0" err="1"/>
              <a:t>rem</a:t>
            </a:r>
            <a:r>
              <a:rPr lang="ru-RU" dirty="0"/>
              <a:t> Чтобы добавить переменную, в командной строке введите</a:t>
            </a:r>
          </a:p>
          <a:p>
            <a:r>
              <a:rPr lang="ru-RU" dirty="0"/>
              <a:t>::----------------------------------------------</a:t>
            </a:r>
          </a:p>
          <a:p>
            <a:r>
              <a:rPr lang="ru-RU" dirty="0" err="1"/>
              <a:t>rem</a:t>
            </a:r>
            <a:r>
              <a:rPr lang="ru-RU" dirty="0"/>
              <a:t> </a:t>
            </a:r>
            <a:r>
              <a:rPr lang="ru-RU" dirty="0" err="1"/>
              <a:t>Eсть</a:t>
            </a:r>
            <a:r>
              <a:rPr lang="ru-RU" dirty="0"/>
              <a:t> 2 особенности.</a:t>
            </a:r>
          </a:p>
          <a:p>
            <a:r>
              <a:rPr lang="ru-RU" dirty="0" err="1"/>
              <a:t>rem</a:t>
            </a:r>
            <a:r>
              <a:rPr lang="ru-RU" dirty="0"/>
              <a:t> Первая при @</a:t>
            </a:r>
            <a:r>
              <a:rPr lang="ru-RU" dirty="0" err="1"/>
              <a:t>echo</a:t>
            </a:r>
            <a:r>
              <a:rPr lang="ru-RU" dirty="0"/>
              <a:t> </a:t>
            </a:r>
            <a:r>
              <a:rPr lang="ru-RU" dirty="0" err="1"/>
              <a:t>on</a:t>
            </a:r>
            <a:r>
              <a:rPr lang="ru-RU" dirty="0"/>
              <a:t> - </a:t>
            </a:r>
            <a:r>
              <a:rPr lang="ru-RU" dirty="0" err="1"/>
              <a:t>rem</a:t>
            </a:r>
            <a:r>
              <a:rPr lang="ru-RU" dirty="0"/>
              <a:t> выводит в консоль</a:t>
            </a:r>
          </a:p>
          <a:p>
            <a:r>
              <a:rPr lang="ru-RU" dirty="0" err="1"/>
              <a:t>rem</a:t>
            </a:r>
            <a:r>
              <a:rPr lang="ru-RU" dirty="0"/>
              <a:t> Вторая :: - нельзя комментировать слеш "/"</a:t>
            </a:r>
          </a:p>
          <a:p>
            <a:r>
              <a:rPr lang="ru-RU" dirty="0" err="1"/>
              <a:t>rem</a:t>
            </a:r>
            <a:r>
              <a:rPr lang="ru-RU" dirty="0"/>
              <a:t> - возникают ошибки </a:t>
            </a:r>
          </a:p>
          <a:p>
            <a:r>
              <a:rPr lang="ru-RU" dirty="0"/>
              <a:t>::Задержка по времени</a:t>
            </a:r>
          </a:p>
          <a:p>
            <a:r>
              <a:rPr lang="ru-RU" dirty="0"/>
              <a:t>TIMEOUT /T 10</a:t>
            </a:r>
          </a:p>
          <a:p>
            <a:r>
              <a:rPr lang="ru-RU" dirty="0"/>
              <a:t>::Пауза</a:t>
            </a:r>
          </a:p>
          <a:p>
            <a:r>
              <a:rPr lang="ru-RU" dirty="0" err="1"/>
              <a:t>pause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448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375385" y="1357162"/>
            <a:ext cx="6949543" cy="51398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-603140" y="-122817"/>
            <a:ext cx="11914744" cy="1295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cap="all" dirty="0" smtClean="0">
                <a:solidFill>
                  <a:srgbClr val="0070C0"/>
                </a:solidFill>
                <a:latin typeface="+mn-lt"/>
              </a:rPr>
              <a:t>000_2_Переменных  Среды   .</a:t>
            </a:r>
            <a:r>
              <a:rPr lang="en-US" sz="3600" b="1" cap="all" dirty="0" smtClean="0">
                <a:solidFill>
                  <a:srgbClr val="0070C0"/>
                </a:solidFill>
                <a:latin typeface="+mn-lt"/>
              </a:rPr>
              <a:t>bat</a:t>
            </a:r>
            <a:endParaRPr lang="ru-RU" sz="36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54902" y="953301"/>
            <a:ext cx="717897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@echo off</a:t>
            </a:r>
          </a:p>
          <a:p>
            <a:r>
              <a:rPr lang="en-US" dirty="0"/>
              <a:t>cd %~dp0</a:t>
            </a:r>
          </a:p>
          <a:p>
            <a:r>
              <a:rPr lang="en-US" dirty="0"/>
              <a:t>echo ::::::::::::::::::::::::::::::::::::::::::::::::</a:t>
            </a:r>
          </a:p>
          <a:p>
            <a:r>
              <a:rPr lang="en-US" dirty="0"/>
              <a:t>rem </a:t>
            </a:r>
            <a:r>
              <a:rPr lang="ru-RU" dirty="0"/>
              <a:t>Чтобы добавить переменную, в командной строке введите</a:t>
            </a:r>
          </a:p>
          <a:p>
            <a:r>
              <a:rPr lang="en-US" dirty="0"/>
              <a:t>set </a:t>
            </a:r>
            <a:r>
              <a:rPr lang="en-US" dirty="0" err="1"/>
              <a:t>FileWrite</a:t>
            </a:r>
            <a:r>
              <a:rPr lang="en-US" dirty="0"/>
              <a:t>="%date% %time%.html"</a:t>
            </a:r>
          </a:p>
          <a:p>
            <a:r>
              <a:rPr lang="en-US" dirty="0"/>
              <a:t>if defined </a:t>
            </a:r>
            <a:r>
              <a:rPr lang="en-US" dirty="0" err="1"/>
              <a:t>FileWrite</a:t>
            </a:r>
            <a:r>
              <a:rPr lang="en-US" dirty="0"/>
              <a:t> (echo "</a:t>
            </a:r>
            <a:r>
              <a:rPr lang="en-US" dirty="0" err="1"/>
              <a:t>FileWrite</a:t>
            </a:r>
            <a:r>
              <a:rPr lang="en-US" dirty="0"/>
              <a:t> - defined")</a:t>
            </a:r>
          </a:p>
          <a:p>
            <a:r>
              <a:rPr lang="en-US" dirty="0"/>
              <a:t>if not defined </a:t>
            </a:r>
            <a:r>
              <a:rPr lang="en-US" dirty="0" err="1"/>
              <a:t>FileWrite</a:t>
            </a:r>
            <a:r>
              <a:rPr lang="en-US" dirty="0"/>
              <a:t> (echo "</a:t>
            </a:r>
            <a:r>
              <a:rPr lang="en-US" dirty="0" err="1"/>
              <a:t>FileWrite</a:t>
            </a:r>
            <a:r>
              <a:rPr lang="en-US" dirty="0"/>
              <a:t> - not defined")</a:t>
            </a:r>
          </a:p>
          <a:p>
            <a:r>
              <a:rPr lang="en-US" dirty="0"/>
              <a:t>rem </a:t>
            </a:r>
            <a:r>
              <a:rPr lang="ru-RU" dirty="0"/>
              <a:t>Чтобы удалить переменную, в командной строке введите: </a:t>
            </a:r>
          </a:p>
          <a:p>
            <a:r>
              <a:rPr lang="en-US" dirty="0"/>
              <a:t>set </a:t>
            </a:r>
            <a:r>
              <a:rPr lang="en-US" dirty="0" err="1"/>
              <a:t>FileWrite</a:t>
            </a:r>
            <a:r>
              <a:rPr lang="en-US" dirty="0"/>
              <a:t>=</a:t>
            </a:r>
          </a:p>
          <a:p>
            <a:r>
              <a:rPr lang="en-US" dirty="0"/>
              <a:t>if defined </a:t>
            </a:r>
            <a:r>
              <a:rPr lang="en-US" dirty="0" err="1"/>
              <a:t>FileWrite</a:t>
            </a:r>
            <a:r>
              <a:rPr lang="en-US" dirty="0"/>
              <a:t> (echo "</a:t>
            </a:r>
            <a:r>
              <a:rPr lang="en-US" dirty="0" err="1"/>
              <a:t>FileWrite</a:t>
            </a:r>
            <a:r>
              <a:rPr lang="en-US" dirty="0"/>
              <a:t> - defined")</a:t>
            </a:r>
          </a:p>
          <a:p>
            <a:r>
              <a:rPr lang="en-US" dirty="0"/>
              <a:t>if not defined </a:t>
            </a:r>
            <a:r>
              <a:rPr lang="en-US" dirty="0" err="1"/>
              <a:t>FileWrite</a:t>
            </a:r>
            <a:r>
              <a:rPr lang="en-US" dirty="0"/>
              <a:t> (echo "</a:t>
            </a:r>
            <a:r>
              <a:rPr lang="en-US" dirty="0" err="1"/>
              <a:t>FileWrite</a:t>
            </a:r>
            <a:r>
              <a:rPr lang="en-US" dirty="0"/>
              <a:t> - not defined")</a:t>
            </a:r>
          </a:p>
          <a:p>
            <a:r>
              <a:rPr lang="en-US" dirty="0"/>
              <a:t>::</a:t>
            </a:r>
          </a:p>
          <a:p>
            <a:r>
              <a:rPr lang="en-US" dirty="0"/>
              <a:t>set </a:t>
            </a:r>
            <a:r>
              <a:rPr lang="en-US" dirty="0" err="1"/>
              <a:t>FileWrite</a:t>
            </a:r>
            <a:r>
              <a:rPr lang="en-US" dirty="0"/>
              <a:t>="%date% %time%.html"</a:t>
            </a:r>
          </a:p>
          <a:p>
            <a:r>
              <a:rPr lang="en-US" dirty="0"/>
              <a:t>Echo %</a:t>
            </a:r>
            <a:r>
              <a:rPr lang="en-US" dirty="0" err="1"/>
              <a:t>FileWrite</a:t>
            </a:r>
            <a:r>
              <a:rPr lang="en-US" dirty="0"/>
              <a:t>%</a:t>
            </a:r>
          </a:p>
          <a:p>
            <a:endParaRPr lang="en-US" dirty="0"/>
          </a:p>
          <a:p>
            <a:r>
              <a:rPr lang="en-US" dirty="0"/>
              <a:t>set </a:t>
            </a:r>
            <a:r>
              <a:rPr lang="en-US" dirty="0" err="1"/>
              <a:t>qwe</a:t>
            </a:r>
            <a:r>
              <a:rPr lang="en-US" dirty="0"/>
              <a:t>=0</a:t>
            </a:r>
          </a:p>
          <a:p>
            <a:r>
              <a:rPr lang="en-US" dirty="0"/>
              <a:t>if not defined </a:t>
            </a:r>
            <a:r>
              <a:rPr lang="en-US" dirty="0" err="1"/>
              <a:t>qwe</a:t>
            </a:r>
            <a:r>
              <a:rPr lang="en-US" dirty="0"/>
              <a:t> (echo not)</a:t>
            </a:r>
          </a:p>
          <a:p>
            <a:r>
              <a:rPr lang="en-US" dirty="0"/>
              <a:t>if defined </a:t>
            </a:r>
            <a:r>
              <a:rPr lang="en-US" dirty="0" err="1"/>
              <a:t>qwe</a:t>
            </a:r>
            <a:r>
              <a:rPr lang="en-US" dirty="0"/>
              <a:t> (echo </a:t>
            </a:r>
            <a:r>
              <a:rPr lang="en-US" dirty="0" err="1"/>
              <a:t>sdfghjkl</a:t>
            </a:r>
            <a:r>
              <a:rPr lang="en-US" dirty="0"/>
              <a:t>)</a:t>
            </a:r>
          </a:p>
          <a:p>
            <a:r>
              <a:rPr lang="en-US" dirty="0"/>
              <a:t>::Echo %</a:t>
            </a:r>
            <a:r>
              <a:rPr lang="en-US" dirty="0" err="1"/>
              <a:t>FileWrite</a:t>
            </a:r>
            <a:r>
              <a:rPr lang="en-US" dirty="0"/>
              <a:t>%</a:t>
            </a:r>
          </a:p>
          <a:p>
            <a:r>
              <a:rPr lang="en-US" dirty="0"/>
              <a:t>TIMEOUT /T 10</a:t>
            </a:r>
          </a:p>
          <a:p>
            <a:r>
              <a:rPr lang="en-US" dirty="0"/>
              <a:t>pause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468" y="4144378"/>
            <a:ext cx="694372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7733490" y="953300"/>
            <a:ext cx="5165387" cy="17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 smtClean="0"/>
              <a:t>Как видите – проще скачать </a:t>
            </a:r>
            <a:br>
              <a:rPr lang="ru-RU" sz="2800" b="1" dirty="0" smtClean="0"/>
            </a:br>
            <a:r>
              <a:rPr lang="ru-RU" sz="2800" b="1" dirty="0" smtClean="0"/>
              <a:t>файлы из </a:t>
            </a:r>
            <a:r>
              <a:rPr lang="ru-RU" sz="2800" b="1" dirty="0" err="1" smtClean="0"/>
              <a:t>репозитория</a:t>
            </a:r>
            <a:r>
              <a:rPr lang="ru-RU" sz="2800" b="1" dirty="0" smtClean="0"/>
              <a:t> </a:t>
            </a:r>
            <a:br>
              <a:rPr lang="ru-RU" sz="2800" b="1" dirty="0" smtClean="0"/>
            </a:br>
            <a:r>
              <a:rPr lang="ru-RU" sz="2800" b="1" dirty="0" smtClean="0"/>
              <a:t>и попробовать</a:t>
            </a:r>
            <a:br>
              <a:rPr lang="ru-RU" sz="2800" b="1" dirty="0" smtClean="0"/>
            </a:br>
            <a:r>
              <a:rPr lang="ru-RU" sz="2800" b="1" dirty="0" smtClean="0"/>
              <a:t>запустить самим </a:t>
            </a:r>
            <a:r>
              <a:rPr lang="en-US" sz="2800" b="1" dirty="0" smtClean="0">
                <a:hlinkClick r:id="rId3"/>
              </a:rPr>
              <a:t>&gt;&gt;&gt;</a:t>
            </a:r>
            <a:r>
              <a:rPr lang="ru-RU" sz="2800" b="1" dirty="0" smtClean="0"/>
              <a:t/>
            </a:r>
            <a:br>
              <a:rPr lang="ru-RU" sz="2800" b="1" dirty="0" smtClean="0"/>
            </a:br>
            <a:r>
              <a:rPr lang="ru-RU" sz="2800" b="1" dirty="0" smtClean="0"/>
              <a:t>Садимся за машины!!!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72335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47638"/>
            <a:ext cx="11630025" cy="656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759987" y="403858"/>
            <a:ext cx="448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https://github.com/IvanSibirevV2/HowTo_Bat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470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49" y="1440382"/>
            <a:ext cx="10525125" cy="4770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-204306" y="266290"/>
            <a:ext cx="11914744" cy="1295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cap="all" dirty="0">
                <a:solidFill>
                  <a:srgbClr val="0070C0"/>
                </a:solidFill>
                <a:latin typeface="+mn-lt"/>
              </a:rPr>
              <a:t>001_1_Сложение </a:t>
            </a:r>
            <a:r>
              <a:rPr lang="ru-RU" sz="3600" b="1" cap="all" dirty="0" smtClean="0">
                <a:solidFill>
                  <a:srgbClr val="0070C0"/>
                </a:solidFill>
                <a:latin typeface="+mn-lt"/>
              </a:rPr>
              <a:t>чисел   .</a:t>
            </a:r>
            <a:r>
              <a:rPr lang="en-US" sz="3600" b="1" cap="all" dirty="0" smtClean="0">
                <a:solidFill>
                  <a:srgbClr val="0070C0"/>
                </a:solidFill>
                <a:latin typeface="+mn-lt"/>
              </a:rPr>
              <a:t>bat</a:t>
            </a:r>
            <a:endParaRPr lang="ru-RU" sz="3600" b="1" cap="all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721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957" y="557175"/>
            <a:ext cx="8839166" cy="6161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-204306" y="-327118"/>
            <a:ext cx="11914744" cy="1295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cap="all" dirty="0">
                <a:solidFill>
                  <a:srgbClr val="0070C0"/>
                </a:solidFill>
                <a:latin typeface="+mn-lt"/>
              </a:rPr>
              <a:t>001_2_Сравнение </a:t>
            </a:r>
            <a:r>
              <a:rPr lang="ru-RU" sz="3600" b="1" cap="all" dirty="0" smtClean="0">
                <a:solidFill>
                  <a:srgbClr val="0070C0"/>
                </a:solidFill>
                <a:latin typeface="+mn-lt"/>
              </a:rPr>
              <a:t>чисел    </a:t>
            </a:r>
            <a:r>
              <a:rPr lang="en-US" sz="3600" b="1" cap="all" dirty="0" smtClean="0">
                <a:solidFill>
                  <a:srgbClr val="0070C0"/>
                </a:solidFill>
                <a:latin typeface="+mn-lt"/>
              </a:rPr>
              <a:t>.bat</a:t>
            </a:r>
            <a:endParaRPr lang="ru-RU" sz="3600" b="1" cap="all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254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-330740" y="-45006"/>
            <a:ext cx="12041178" cy="1295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cap="all" dirty="0">
                <a:solidFill>
                  <a:srgbClr val="0070C0"/>
                </a:solidFill>
                <a:latin typeface="+mn-lt"/>
              </a:rPr>
              <a:t>001_3_Команды и </a:t>
            </a:r>
            <a:r>
              <a:rPr lang="ru-RU" sz="3600" b="1" cap="all" dirty="0" smtClean="0">
                <a:solidFill>
                  <a:srgbClr val="0070C0"/>
                </a:solidFill>
                <a:latin typeface="+mn-lt"/>
              </a:rPr>
              <a:t>символы</a:t>
            </a:r>
            <a:r>
              <a:rPr lang="en-US" sz="3600" b="1" cap="all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ru-RU" sz="3600" b="1" cap="all" dirty="0" smtClean="0">
                <a:solidFill>
                  <a:srgbClr val="0070C0"/>
                </a:solidFill>
                <a:latin typeface="+mn-lt"/>
              </a:rPr>
              <a:t>условной обработки</a:t>
            </a:r>
            <a:r>
              <a:rPr lang="en-US" sz="3600" b="1" cap="all" dirty="0" smtClean="0">
                <a:solidFill>
                  <a:srgbClr val="0070C0"/>
                </a:solidFill>
                <a:latin typeface="+mn-lt"/>
              </a:rPr>
              <a:t>.bat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52920" y="987227"/>
            <a:ext cx="12645958" cy="623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/>
              <a:t>- О том как писать несколько команд в одну строку</a:t>
            </a:r>
            <a:endParaRPr lang="ru-RU" sz="2400" b="1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-178340" y="1478597"/>
            <a:ext cx="12041178" cy="657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cap="all" dirty="0">
                <a:solidFill>
                  <a:srgbClr val="0070C0"/>
                </a:solidFill>
                <a:latin typeface="+mn-lt"/>
              </a:rPr>
              <a:t>001_4_Массивы</a:t>
            </a:r>
            <a:r>
              <a:rPr lang="en-US" sz="3600" b="1" cap="all" dirty="0" smtClean="0">
                <a:solidFill>
                  <a:srgbClr val="0070C0"/>
                </a:solidFill>
                <a:latin typeface="+mn-lt"/>
              </a:rPr>
              <a:t>.bat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49672" y="2079653"/>
            <a:ext cx="12645958" cy="19987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/>
              <a:t>- Не верьте провокациям мошенников. Массивов в </a:t>
            </a:r>
            <a:r>
              <a:rPr lang="en-US" sz="2400" b="1" dirty="0" smtClean="0"/>
              <a:t>CMD</a:t>
            </a:r>
            <a:r>
              <a:rPr lang="ru-RU" sz="2400" b="1" dirty="0" smtClean="0"/>
              <a:t> нет!!!</a:t>
            </a:r>
            <a:br>
              <a:rPr lang="ru-RU" sz="2400" b="1" dirty="0" smtClean="0"/>
            </a:br>
            <a:r>
              <a:rPr lang="ru-RU" sz="2400" b="1" dirty="0" smtClean="0"/>
              <a:t>Во всяком случае, в обычном понимании…</a:t>
            </a:r>
            <a:br>
              <a:rPr lang="ru-RU" sz="2400" b="1" dirty="0" smtClean="0"/>
            </a:br>
            <a:r>
              <a:rPr lang="ru-RU" sz="2400" b="1" dirty="0" smtClean="0"/>
              <a:t>Здесь приведен пример кода из Интернета, который «якобы работает».</a:t>
            </a:r>
            <a:br>
              <a:rPr lang="ru-RU" sz="2400" b="1" dirty="0" smtClean="0"/>
            </a:br>
            <a:r>
              <a:rPr lang="ru-RU" sz="2400" b="1" dirty="0" smtClean="0"/>
              <a:t>На самом деле он требует дополнительных, заведомо недоступных библиотек.</a:t>
            </a:r>
            <a:br>
              <a:rPr lang="ru-RU" sz="2400" b="1" dirty="0" smtClean="0"/>
            </a:br>
            <a:r>
              <a:rPr lang="ru-RU" sz="2400" b="1" dirty="0" smtClean="0"/>
              <a:t>Проблема решаема, например, с помощью виртуальных переменных в </a:t>
            </a:r>
            <a:r>
              <a:rPr lang="en-US" sz="2400" b="1" dirty="0" smtClean="0"/>
              <a:t>CMD.</a:t>
            </a:r>
            <a:br>
              <a:rPr lang="en-US" sz="2400" b="1" dirty="0" smtClean="0"/>
            </a:br>
            <a:r>
              <a:rPr lang="ru-RU" sz="2400" b="1" dirty="0" smtClean="0"/>
              <a:t>Способ решения неоднозначный, поэтому вернемся к нему ближе к концу презентации. </a:t>
            </a:r>
            <a:endParaRPr lang="ru-RU" sz="2400" b="1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0" y="3948913"/>
            <a:ext cx="12041178" cy="8982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cap="all" dirty="0">
                <a:solidFill>
                  <a:srgbClr val="0070C0"/>
                </a:solidFill>
                <a:latin typeface="+mn-lt"/>
              </a:rPr>
              <a:t>002_С циклами_</a:t>
            </a:r>
            <a:r>
              <a:rPr lang="en-US" sz="3600" b="1" cap="all" dirty="0">
                <a:solidFill>
                  <a:srgbClr val="0070C0"/>
                </a:solidFill>
                <a:latin typeface="+mn-lt"/>
              </a:rPr>
              <a:t>For.bat</a:t>
            </a:r>
            <a:endParaRPr lang="en-US" sz="3600" b="1" cap="all" dirty="0" smtClean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249672" y="4750025"/>
            <a:ext cx="12645958" cy="13999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Tx/>
              <a:buChar char="-"/>
            </a:pPr>
            <a:r>
              <a:rPr lang="ru-RU" sz="2400" b="1" dirty="0" smtClean="0"/>
              <a:t>Есть подозрение, что синтаксическая конструкция </a:t>
            </a:r>
            <a:r>
              <a:rPr lang="en-US" sz="2400" b="1" dirty="0" smtClean="0"/>
              <a:t>For </a:t>
            </a:r>
            <a:r>
              <a:rPr lang="ru-RU" sz="2400" b="1" dirty="0" smtClean="0"/>
              <a:t>является завуалированным </a:t>
            </a:r>
          </a:p>
          <a:p>
            <a:r>
              <a:rPr lang="ru-RU" sz="2400" b="1" dirty="0"/>
              <a:t>п</a:t>
            </a:r>
            <a:r>
              <a:rPr lang="ru-RU" sz="2400" b="1" dirty="0" smtClean="0"/>
              <a:t>акетным запуском, уж очень много у нее ключей и вариаций запуска.</a:t>
            </a:r>
            <a:br>
              <a:rPr lang="ru-RU" sz="2400" b="1" dirty="0" smtClean="0"/>
            </a:br>
            <a:r>
              <a:rPr lang="ru-RU" sz="2400" b="1" dirty="0" smtClean="0"/>
              <a:t>В примере  предложена пара наиболее простых вариаций.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66727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-12949"/>
            <a:ext cx="12041178" cy="606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cap="all" dirty="0" smtClean="0">
                <a:solidFill>
                  <a:srgbClr val="0070C0"/>
                </a:solidFill>
                <a:latin typeface="+mn-lt"/>
              </a:rPr>
              <a:t>Подводные камни</a:t>
            </a:r>
            <a:endParaRPr lang="en-US" sz="3600" b="1" cap="all" dirty="0" smtClean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80326" y="593383"/>
            <a:ext cx="11725359" cy="20308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/>
              <a:t>- Обращение к переменной %</a:t>
            </a:r>
            <a:r>
              <a:rPr lang="en-US" sz="2400" b="1" dirty="0" err="1" smtClean="0"/>
              <a:t>qwe</a:t>
            </a:r>
            <a:r>
              <a:rPr lang="ru-RU" sz="2400" b="1" dirty="0" smtClean="0"/>
              <a:t>%</a:t>
            </a:r>
            <a:r>
              <a:rPr lang="en-US" sz="2400" b="1" dirty="0" smtClean="0"/>
              <a:t> </a:t>
            </a:r>
            <a:r>
              <a:rPr lang="ru-RU" sz="2400" b="1" dirty="0" smtClean="0"/>
              <a:t>означает, что при интерпретации всей строки</a:t>
            </a:r>
          </a:p>
          <a:p>
            <a:r>
              <a:rPr lang="ru-RU" sz="2400" b="1" dirty="0" smtClean="0"/>
              <a:t>все %</a:t>
            </a:r>
            <a:r>
              <a:rPr lang="en-US" sz="2400" b="1" dirty="0" err="1" smtClean="0"/>
              <a:t>qwe</a:t>
            </a:r>
            <a:r>
              <a:rPr lang="ru-RU" sz="2400" b="1" dirty="0" smtClean="0"/>
              <a:t>% будут заменены на её значение, например, </a:t>
            </a:r>
            <a:r>
              <a:rPr lang="ru-RU" sz="2400" b="1" dirty="0"/>
              <a:t>4</a:t>
            </a:r>
            <a:r>
              <a:rPr lang="ru-RU" sz="2400" b="1" dirty="0" smtClean="0"/>
              <a:t>. </a:t>
            </a:r>
          </a:p>
          <a:p>
            <a:r>
              <a:rPr lang="ru-RU" sz="2400" b="1" dirty="0" smtClean="0"/>
              <a:t>На исполнение поступит строка уже без обращений к переменным. То есть, значение переменной, измененное в строке ранее, для оставшейся строки ещё не вступит в силу. Тело   </a:t>
            </a:r>
            <a:r>
              <a:rPr lang="en-US" sz="2400" b="1" dirty="0"/>
              <a:t>IF </a:t>
            </a:r>
            <a:r>
              <a:rPr lang="ru-RU" sz="2400" b="1" dirty="0" smtClean="0"/>
              <a:t>или   </a:t>
            </a:r>
            <a:r>
              <a:rPr lang="en-US" sz="2400" b="1" dirty="0"/>
              <a:t>For</a:t>
            </a:r>
            <a:r>
              <a:rPr lang="ru-RU" sz="2400" b="1" dirty="0"/>
              <a:t> </a:t>
            </a:r>
            <a:r>
              <a:rPr lang="en-US" sz="2400" b="1" dirty="0" smtClean="0"/>
              <a:t>“(…)”</a:t>
            </a:r>
            <a:r>
              <a:rPr lang="ru-RU" sz="2400" b="1" dirty="0"/>
              <a:t> </a:t>
            </a:r>
            <a:r>
              <a:rPr lang="ru-RU" sz="2400" b="1" dirty="0" smtClean="0"/>
              <a:t> также будет </a:t>
            </a:r>
            <a:r>
              <a:rPr lang="ru-RU" sz="2400" b="1" dirty="0"/>
              <a:t>интерпретироваться как одна строка, даже если тело </a:t>
            </a:r>
            <a:r>
              <a:rPr lang="ru-RU" sz="2400" b="1" dirty="0" smtClean="0"/>
              <a:t>длится </a:t>
            </a:r>
            <a:r>
              <a:rPr lang="ru-RU" sz="2400" b="1" dirty="0"/>
              <a:t>несколько строк</a:t>
            </a:r>
            <a:r>
              <a:rPr lang="ru-RU" sz="2400" b="1" dirty="0" smtClean="0"/>
              <a:t>.</a:t>
            </a:r>
            <a:br>
              <a:rPr lang="ru-RU" sz="2400" b="1" dirty="0" smtClean="0"/>
            </a:br>
            <a:r>
              <a:rPr lang="ru-RU" sz="2400" b="1" dirty="0" smtClean="0"/>
              <a:t>- При этом % может экранировать другой %, как это показано в примере ниже.</a:t>
            </a:r>
            <a:endParaRPr lang="ru-RU" sz="2400" b="1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265884" y="4889770"/>
            <a:ext cx="12645958" cy="15758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Tx/>
              <a:buChar char="-"/>
            </a:pPr>
            <a:endParaRPr lang="ru-RU" sz="24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8" y="2856488"/>
            <a:ext cx="6110186" cy="2826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6235430" y="2856488"/>
            <a:ext cx="5956570" cy="40015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/>
              <a:t>Из этого следует игра в спецсимволы, проценты и области видимости изменений переменных. Это не баг. Это архитектурные особенности, на которых можно вполне успешно играть.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CMD/BAT – </a:t>
            </a:r>
            <a:r>
              <a:rPr lang="ru-RU" sz="2400" b="1" dirty="0" smtClean="0"/>
              <a:t>это язык, в котором некоторые задачи могут быть решены 20 способами, только как следствие архитектуры. Например, создание пустого файла или символа пробела.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/>
              <a:t>Добро пожаловать в чудесный дивный мир</a:t>
            </a:r>
            <a:r>
              <a:rPr lang="en-US" sz="2400" b="1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CMD/BAT</a:t>
            </a:r>
            <a:r>
              <a:rPr lang="ru-RU" sz="2400" dirty="0" smtClean="0"/>
              <a:t>!</a:t>
            </a:r>
          </a:p>
          <a:p>
            <a:pPr marL="342900" indent="-342900">
              <a:buFontTx/>
              <a:buChar char="-"/>
            </a:pPr>
            <a:endParaRPr lang="ru-RU" sz="2400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77821" y="5778231"/>
            <a:ext cx="6255605" cy="10116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/>
              <a:t>В Контакте запрещён обмен батниками. Наверное, они их боятся!=) 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24299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rgbClr val="C20282"/>
                </a:solidFill>
              </a:rPr>
              <a:t>WorkShop</a:t>
            </a:r>
            <a:r>
              <a:rPr lang="en-US" b="1" dirty="0">
                <a:solidFill>
                  <a:srgbClr val="C20282"/>
                </a:solidFill>
              </a:rPr>
              <a:t> </a:t>
            </a:r>
            <a:r>
              <a:rPr lang="ru-RU" b="1" dirty="0">
                <a:solidFill>
                  <a:srgbClr val="C20282"/>
                </a:solidFill>
              </a:rPr>
              <a:t>«Управление проектами»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11617"/>
            <a:ext cx="10912813" cy="4351338"/>
          </a:xfrm>
        </p:spPr>
        <p:txBody>
          <a:bodyPr>
            <a:normAutofit/>
          </a:bodyPr>
          <a:lstStyle/>
          <a:p>
            <a:r>
              <a:rPr lang="ru-RU" b="1" dirty="0"/>
              <a:t>Цели </a:t>
            </a:r>
            <a:r>
              <a:rPr lang="en-US" b="1" dirty="0"/>
              <a:t>Workshop</a:t>
            </a:r>
            <a:r>
              <a:rPr lang="ru-RU" b="1" dirty="0"/>
              <a:t>: </a:t>
            </a:r>
            <a:r>
              <a:rPr lang="ru-RU" sz="2400" dirty="0"/>
              <a:t>формирование </a:t>
            </a:r>
            <a:r>
              <a:rPr lang="ru-RU" sz="2400" dirty="0" smtClean="0"/>
              <a:t>представлений </a:t>
            </a:r>
            <a:r>
              <a:rPr lang="ru-RU" sz="2400" dirty="0"/>
              <a:t>о </a:t>
            </a:r>
            <a:r>
              <a:rPr lang="ru-RU" sz="2400" dirty="0" err="1"/>
              <a:t>скилсете</a:t>
            </a:r>
            <a:r>
              <a:rPr lang="ru-RU" sz="2400" dirty="0"/>
              <a:t> </a:t>
            </a:r>
            <a:r>
              <a:rPr lang="ru-RU" sz="2400" dirty="0" smtClean="0"/>
              <a:t> системного </a:t>
            </a:r>
            <a:r>
              <a:rPr lang="ru-RU" sz="2400" dirty="0"/>
              <a:t>администратора и разработчика средств администрирования</a:t>
            </a:r>
            <a:endParaRPr lang="ru-RU" sz="2400" dirty="0" smtClean="0"/>
          </a:p>
          <a:p>
            <a:r>
              <a:rPr lang="ru-RU" b="1" dirty="0"/>
              <a:t>Форма проведения:</a:t>
            </a:r>
            <a:r>
              <a:rPr lang="ru-RU" dirty="0"/>
              <a:t> </a:t>
            </a:r>
            <a:r>
              <a:rPr lang="ru-RU" sz="2400" dirty="0"/>
              <a:t>мастер-класс, работа в </a:t>
            </a:r>
            <a:r>
              <a:rPr lang="ru-RU" sz="2400" dirty="0" smtClean="0"/>
              <a:t>мини-группах </a:t>
            </a:r>
            <a:r>
              <a:rPr lang="ru-RU" sz="2400" dirty="0"/>
              <a:t>(4-5 </a:t>
            </a:r>
            <a:r>
              <a:rPr lang="ru-RU" sz="2400" dirty="0" smtClean="0"/>
              <a:t>человек)</a:t>
            </a:r>
          </a:p>
          <a:p>
            <a:r>
              <a:rPr lang="ru-RU" b="1" dirty="0" smtClean="0"/>
              <a:t>План занятия:</a:t>
            </a:r>
          </a:p>
          <a:p>
            <a:pPr lvl="1"/>
            <a:r>
              <a:rPr lang="ru-RU" dirty="0"/>
              <a:t>п</a:t>
            </a:r>
            <a:r>
              <a:rPr lang="ru-RU" dirty="0" smtClean="0"/>
              <a:t>риветственное слово;</a:t>
            </a:r>
          </a:p>
          <a:p>
            <a:pPr lvl="1"/>
            <a:r>
              <a:rPr lang="ru-RU" dirty="0"/>
              <a:t>о</a:t>
            </a:r>
            <a:r>
              <a:rPr lang="ru-RU" dirty="0" smtClean="0"/>
              <a:t>сновные понятия;</a:t>
            </a:r>
          </a:p>
          <a:p>
            <a:pPr lvl="1"/>
            <a:r>
              <a:rPr lang="ru-RU" dirty="0"/>
              <a:t>п</a:t>
            </a:r>
            <a:r>
              <a:rPr lang="ru-RU" dirty="0" smtClean="0"/>
              <a:t>рактическое задание, работа в мини-группах;</a:t>
            </a:r>
          </a:p>
          <a:p>
            <a:pPr lvl="1"/>
            <a:r>
              <a:rPr lang="ru-RU" dirty="0"/>
              <a:t>о</a:t>
            </a:r>
            <a:r>
              <a:rPr lang="ru-RU" dirty="0" smtClean="0"/>
              <a:t>бзор возможностей на основе примеров из </a:t>
            </a:r>
            <a:r>
              <a:rPr lang="ru-RU" dirty="0" err="1" smtClean="0"/>
              <a:t>репозитория</a:t>
            </a:r>
            <a:r>
              <a:rPr lang="ru-RU" dirty="0" smtClean="0"/>
              <a:t>.</a:t>
            </a:r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23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-204306" y="-327118"/>
            <a:ext cx="11914744" cy="1295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cap="all" dirty="0" smtClean="0">
                <a:solidFill>
                  <a:srgbClr val="0070C0"/>
                </a:solidFill>
                <a:latin typeface="+mn-lt"/>
              </a:rPr>
              <a:t>003_Function.bat</a:t>
            </a:r>
            <a:endParaRPr lang="ru-RU" sz="36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7821" y="655454"/>
            <a:ext cx="12013660" cy="1537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К</a:t>
            </a:r>
            <a:r>
              <a:rPr lang="ru-RU" sz="2400" b="1" dirty="0" smtClean="0"/>
              <a:t>ак можно создавать функции.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/>
              <a:t>Описаны 2 способа возврата переменной</a:t>
            </a:r>
            <a:r>
              <a:rPr lang="en-US" sz="2400" b="1" dirty="0" smtClean="0"/>
              <a:t>: </a:t>
            </a:r>
            <a:endParaRPr lang="ru-RU" sz="2400" b="1" dirty="0" smtClean="0"/>
          </a:p>
          <a:p>
            <a:r>
              <a:rPr lang="en-US" sz="2400" b="1" dirty="0" smtClean="0"/>
              <a:t>1) </a:t>
            </a:r>
            <a:r>
              <a:rPr lang="ru-RU" sz="2400" b="1" dirty="0" smtClean="0"/>
              <a:t>через </a:t>
            </a:r>
            <a:r>
              <a:rPr lang="ru-RU" sz="2400" b="1" dirty="0"/>
              <a:t>глобальную переменную</a:t>
            </a:r>
            <a:r>
              <a:rPr lang="en-US" sz="2400" b="1" dirty="0" smtClean="0"/>
              <a:t>;</a:t>
            </a:r>
            <a:r>
              <a:rPr lang="ru-RU" sz="2400" b="1" dirty="0"/>
              <a:t> </a:t>
            </a:r>
            <a:endParaRPr lang="ru-RU" sz="2400" b="1" dirty="0" smtClean="0"/>
          </a:p>
          <a:p>
            <a:r>
              <a:rPr lang="en-US" sz="2400" b="1" dirty="0" smtClean="0"/>
              <a:t>2) </a:t>
            </a:r>
            <a:r>
              <a:rPr lang="ru-RU" sz="2400" b="1" dirty="0" smtClean="0"/>
              <a:t>через </a:t>
            </a:r>
            <a:r>
              <a:rPr lang="ru-RU" sz="2400" b="1" dirty="0"/>
              <a:t>последний параметр, в который передается название </a:t>
            </a:r>
            <a:r>
              <a:rPr lang="ru-RU" sz="2400" b="1" dirty="0" smtClean="0"/>
              <a:t>переменной, </a:t>
            </a:r>
            <a:r>
              <a:rPr lang="ru-RU" sz="2400" b="1" dirty="0"/>
              <a:t>в которую вернуть результат</a:t>
            </a:r>
            <a:r>
              <a:rPr lang="ru-RU" sz="2400" b="1" dirty="0" smtClean="0"/>
              <a:t>.</a:t>
            </a:r>
            <a:r>
              <a:rPr lang="en-US" sz="2400" b="1" dirty="0" smtClean="0"/>
              <a:t> </a:t>
            </a:r>
            <a:r>
              <a:rPr lang="ru-RU" sz="2400" b="1" dirty="0" smtClean="0"/>
              <a:t>Второй способ предпочтительней</a:t>
            </a:r>
            <a:endParaRPr lang="ru-RU" sz="2400" b="1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540" y="2727016"/>
            <a:ext cx="5742709" cy="3835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403698" y="4166574"/>
            <a:ext cx="11026302" cy="6452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4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65" y="2629912"/>
            <a:ext cx="5151058" cy="393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301453"/>
              </p:ext>
            </p:extLst>
          </p:nvPr>
        </p:nvGraphicFramePr>
        <p:xfrm>
          <a:off x="1498701" y="2192942"/>
          <a:ext cx="8128000" cy="457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457712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Способ  первый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Способ второй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3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-204306" y="-327118"/>
            <a:ext cx="11914744" cy="1295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cap="all" dirty="0">
                <a:solidFill>
                  <a:srgbClr val="0070C0"/>
                </a:solidFill>
                <a:latin typeface="+mn-lt"/>
              </a:rPr>
              <a:t>003_FunctionA1.bat</a:t>
            </a:r>
            <a:endParaRPr lang="ru-RU" sz="36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7821" y="498668"/>
            <a:ext cx="12013660" cy="12548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/>
              <a:t>Принято считать, что в </a:t>
            </a:r>
            <a:r>
              <a:rPr lang="en-US" sz="2400" b="1" dirty="0" smtClean="0"/>
              <a:t>CMD</a:t>
            </a:r>
            <a:r>
              <a:rPr lang="ru-RU" sz="2400" b="1" dirty="0" smtClean="0"/>
              <a:t> библиотеки создавать нельзя, но это не так.</a:t>
            </a:r>
            <a:br>
              <a:rPr lang="ru-RU" sz="2400" b="1" dirty="0" smtClean="0"/>
            </a:br>
            <a:r>
              <a:rPr lang="ru-RU" sz="2400" b="1" dirty="0" smtClean="0"/>
              <a:t>Один из способов - создать файл</a:t>
            </a:r>
            <a:r>
              <a:rPr lang="en-US" sz="2400" b="1" dirty="0" smtClean="0"/>
              <a:t> </a:t>
            </a:r>
            <a:r>
              <a:rPr lang="ru-RU" sz="2400" b="1" dirty="0" smtClean="0"/>
              <a:t>и пакетно запускать его как: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[</a:t>
            </a:r>
            <a:r>
              <a:rPr lang="ru-RU" sz="2400" b="1" dirty="0" smtClean="0"/>
              <a:t>имя библиотеки</a:t>
            </a:r>
            <a:r>
              <a:rPr lang="en-US" sz="2400" b="1" dirty="0" smtClean="0"/>
              <a:t>].bat</a:t>
            </a:r>
            <a:r>
              <a:rPr lang="ru-RU" sz="2400" b="1" dirty="0" smtClean="0"/>
              <a:t> </a:t>
            </a:r>
            <a:r>
              <a:rPr lang="en-US" sz="2400" b="1" dirty="0" smtClean="0"/>
              <a:t>[</a:t>
            </a:r>
            <a:r>
              <a:rPr lang="ru-RU" sz="2400" b="1" dirty="0" smtClean="0"/>
              <a:t>имя функции</a:t>
            </a:r>
            <a:r>
              <a:rPr lang="en-US" sz="2400" b="1" dirty="0" smtClean="0"/>
              <a:t>]</a:t>
            </a:r>
            <a:r>
              <a:rPr lang="en-US" sz="2400" b="1" dirty="0"/>
              <a:t> </a:t>
            </a:r>
            <a:r>
              <a:rPr lang="en-US" sz="2400" b="1" dirty="0" smtClean="0"/>
              <a:t>[</a:t>
            </a:r>
            <a:r>
              <a:rPr lang="ru-RU" sz="2400" b="1" dirty="0" smtClean="0"/>
              <a:t>параметр первый</a:t>
            </a:r>
            <a:r>
              <a:rPr lang="en-US" sz="2400" b="1" dirty="0" smtClean="0"/>
              <a:t>]</a:t>
            </a:r>
            <a:r>
              <a:rPr lang="ru-RU" sz="2400" b="1" dirty="0" smtClean="0"/>
              <a:t> </a:t>
            </a:r>
            <a:r>
              <a:rPr lang="en-US" sz="2400" b="1" dirty="0" smtClean="0"/>
              <a:t>[</a:t>
            </a:r>
            <a:r>
              <a:rPr lang="ru-RU" sz="2400" b="1" dirty="0" smtClean="0"/>
              <a:t>параметр второ</a:t>
            </a:r>
            <a:r>
              <a:rPr lang="ru-RU" sz="2400" b="1" dirty="0"/>
              <a:t>й</a:t>
            </a:r>
            <a:r>
              <a:rPr lang="en-US" sz="2400" b="1" dirty="0" smtClean="0"/>
              <a:t>]</a:t>
            </a:r>
            <a:r>
              <a:rPr lang="ru-RU" sz="2400" b="1" dirty="0" smtClean="0"/>
              <a:t> …</a:t>
            </a:r>
            <a:br>
              <a:rPr lang="ru-RU" sz="2400" b="1" dirty="0" smtClean="0"/>
            </a:br>
            <a:r>
              <a:rPr lang="ru-RU" sz="2400" b="1" dirty="0" smtClean="0"/>
              <a:t>В программном коде это выглядит так</a:t>
            </a:r>
            <a:r>
              <a:rPr lang="en-US" sz="2400" b="1" dirty="0" smtClean="0"/>
              <a:t>:</a:t>
            </a:r>
            <a:endParaRPr lang="ru-RU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1" y="1759136"/>
            <a:ext cx="6935928" cy="1796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1" y="3505500"/>
            <a:ext cx="25527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1" y="5777280"/>
            <a:ext cx="6006830" cy="977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77821" y="5315947"/>
            <a:ext cx="3137652" cy="5557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/>
              <a:t>Как пакетно запускать:</a:t>
            </a:r>
            <a:endParaRPr lang="ru-RU" sz="2400" b="1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7013748" y="1830842"/>
            <a:ext cx="4994031" cy="4435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/>
              <a:t>Плюсы этого способа</a:t>
            </a:r>
            <a:r>
              <a:rPr lang="en-US" sz="2400" b="1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к</a:t>
            </a:r>
            <a:r>
              <a:rPr lang="ru-RU" sz="2400" b="1" dirty="0" smtClean="0"/>
              <a:t>аждая псевдо-библиотека сама является исполняемым файлом, что может выступить в роли </a:t>
            </a:r>
            <a:r>
              <a:rPr lang="en-US" sz="2400" b="1" dirty="0" smtClean="0"/>
              <a:t>Help</a:t>
            </a:r>
            <a:r>
              <a:rPr lang="ru-RU" sz="2400" b="1" dirty="0"/>
              <a:t>;</a:t>
            </a:r>
            <a:endParaRPr lang="ru-RU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с</a:t>
            </a:r>
            <a:r>
              <a:rPr lang="ru-RU" sz="2400" b="1" dirty="0" smtClean="0"/>
              <a:t>охраняет </a:t>
            </a:r>
            <a:r>
              <a:rPr lang="ru-RU" sz="2400" b="1" dirty="0"/>
              <a:t>созданные и измененные глобальные </a:t>
            </a:r>
            <a:r>
              <a:rPr lang="ru-RU" sz="2400" b="1" dirty="0" smtClean="0"/>
              <a:t>переменные;</a:t>
            </a:r>
            <a:endParaRPr lang="ru-RU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/>
              <a:t>позволяет подшивать в один файл.</a:t>
            </a:r>
            <a:endParaRPr lang="en-US" sz="2400" b="1" dirty="0" smtClean="0"/>
          </a:p>
          <a:p>
            <a:r>
              <a:rPr lang="ru-RU" sz="2400" b="1" dirty="0" smtClean="0"/>
              <a:t>Минусы</a:t>
            </a:r>
            <a:r>
              <a:rPr lang="en-US" sz="2400" b="1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т</a:t>
            </a:r>
            <a:r>
              <a:rPr lang="ru-RU" sz="2400" b="1" dirty="0" smtClean="0"/>
              <a:t>ребует инфраструктурного кода;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н</a:t>
            </a:r>
            <a:r>
              <a:rPr lang="ru-RU" sz="2400" b="1" dirty="0" smtClean="0"/>
              <a:t>е сохраняет подгруженные функции в памяти;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к</a:t>
            </a:r>
            <a:r>
              <a:rPr lang="ru-RU" sz="2400" b="1" dirty="0" smtClean="0"/>
              <a:t>аждый запуск - это чтение с жесткого диска.</a:t>
            </a:r>
          </a:p>
        </p:txBody>
      </p:sp>
    </p:spTree>
    <p:extLst>
      <p:ext uri="{BB962C8B-B14F-4D97-AF65-F5344CB8AC3E}">
        <p14:creationId xmlns:p14="http://schemas.microsoft.com/office/powerpoint/2010/main" val="17906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-204306" y="-327118"/>
            <a:ext cx="11914744" cy="1295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cap="all" dirty="0" smtClean="0">
                <a:solidFill>
                  <a:srgbClr val="0070C0"/>
                </a:solidFill>
                <a:latin typeface="+mn-lt"/>
              </a:rPr>
              <a:t>bll.bat</a:t>
            </a:r>
            <a:endParaRPr lang="ru-RU" sz="36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7821" y="498667"/>
            <a:ext cx="12013660" cy="16900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BLL – BAT L</a:t>
            </a:r>
            <a:r>
              <a:rPr lang="en-US" sz="2400" b="1" dirty="0" smtClean="0"/>
              <a:t>inked Library.</a:t>
            </a:r>
            <a:br>
              <a:rPr lang="en-US" sz="2400" b="1" dirty="0" smtClean="0"/>
            </a:br>
            <a:r>
              <a:rPr lang="ru-RU" sz="2400" b="1" dirty="0" smtClean="0"/>
              <a:t>Это искусственный прием, он заключается в подшивании нескольких файлов в один результирующий с последующим его запуском.</a:t>
            </a:r>
            <a:br>
              <a:rPr lang="ru-RU" sz="2400" b="1" dirty="0" smtClean="0"/>
            </a:br>
            <a:r>
              <a:rPr lang="en-US" sz="2400" b="1" dirty="0" smtClean="0"/>
              <a:t>Type – </a:t>
            </a:r>
            <a:r>
              <a:rPr lang="ru-RU" sz="2400" b="1" dirty="0" smtClean="0"/>
              <a:t>это печать всего файла на экран.</a:t>
            </a:r>
            <a:br>
              <a:rPr lang="ru-RU" sz="2400" b="1" dirty="0" smtClean="0"/>
            </a:br>
            <a:r>
              <a:rPr lang="ru-RU" sz="2400" b="1" dirty="0" smtClean="0"/>
              <a:t>(…)</a:t>
            </a:r>
            <a:r>
              <a:rPr lang="en-US" sz="2400" b="1" dirty="0" smtClean="0"/>
              <a:t>&gt;&gt;</a:t>
            </a:r>
            <a:r>
              <a:rPr lang="ru-RU" sz="2400" b="1" dirty="0" smtClean="0"/>
              <a:t> *.*</a:t>
            </a:r>
            <a:r>
              <a:rPr lang="en-US" sz="2400" b="1" dirty="0" smtClean="0"/>
              <a:t> - </a:t>
            </a:r>
            <a:r>
              <a:rPr lang="ru-RU" sz="2400" b="1" dirty="0" smtClean="0"/>
              <a:t>перенаправление </a:t>
            </a:r>
            <a:r>
              <a:rPr lang="ru-RU" sz="24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для группы операций </a:t>
            </a:r>
            <a:r>
              <a:rPr lang="ru-RU" sz="2400" b="1" dirty="0" smtClean="0"/>
              <a:t>вывода на экран </a:t>
            </a:r>
            <a:r>
              <a:rPr lang="ru-RU" sz="2400" b="1" dirty="0"/>
              <a:t>в</a:t>
            </a:r>
            <a:r>
              <a:rPr lang="ru-RU" sz="2400" b="1" dirty="0" smtClean="0"/>
              <a:t> файл</a:t>
            </a:r>
            <a:endParaRPr lang="ru-RU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56" y="2256817"/>
            <a:ext cx="7536945" cy="4095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7706400" y="2359891"/>
            <a:ext cx="4307259" cy="42938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/>
              <a:t>Удобно сочетается с псевдо- библиотеками, так как после</a:t>
            </a:r>
            <a:r>
              <a:rPr lang="en-US" sz="2400" b="1" dirty="0" smtClean="0"/>
              <a:t> exit /b </a:t>
            </a:r>
            <a:r>
              <a:rPr lang="ru-RU" sz="2400" b="1" dirty="0" smtClean="0"/>
              <a:t>осуществляется выход из функции или *.</a:t>
            </a:r>
            <a:r>
              <a:rPr lang="en-US" sz="2400" b="1" dirty="0" smtClean="0"/>
              <a:t>bat</a:t>
            </a:r>
            <a:r>
              <a:rPr lang="ru-RU" sz="2400" b="1" dirty="0" smtClean="0"/>
              <a:t> файла.</a:t>
            </a:r>
            <a:br>
              <a:rPr lang="ru-RU" sz="2400" b="1" dirty="0" smtClean="0"/>
            </a:br>
            <a:r>
              <a:rPr lang="ru-RU" sz="2400" b="1" dirty="0" smtClean="0"/>
              <a:t>После </a:t>
            </a:r>
            <a:r>
              <a:rPr lang="ru-RU" sz="2400" b="1" dirty="0"/>
              <a:t>ч</a:t>
            </a:r>
            <a:r>
              <a:rPr lang="ru-RU" sz="2400" b="1" dirty="0" smtClean="0"/>
              <a:t>его  получаем недостижимый карман программного кода, в котором и размещаем все подшиваемые библиотеки (как в примере).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43712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647" y="2996124"/>
            <a:ext cx="3392082" cy="3797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-204306" y="-327118"/>
            <a:ext cx="11914744" cy="1295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cap="all" dirty="0">
                <a:solidFill>
                  <a:srgbClr val="0070C0"/>
                </a:solidFill>
                <a:latin typeface="+mn-lt"/>
              </a:rPr>
              <a:t>ColorAtor.bat</a:t>
            </a:r>
            <a:endParaRPr lang="ru-RU" sz="36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7821" y="498667"/>
            <a:ext cx="12013660" cy="6005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/>
              <a:t>Библиотека для вывода цветного текста в консоль</a:t>
            </a:r>
            <a:endParaRPr lang="ru-RU" sz="24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6" y="1259869"/>
            <a:ext cx="7445950" cy="2300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" y="3569111"/>
            <a:ext cx="6448612" cy="3224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7812747" y="709433"/>
            <a:ext cx="3861882" cy="21699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:</a:t>
            </a:r>
            <a:r>
              <a:rPr lang="en-US" sz="2400" dirty="0" err="1" smtClean="0"/>
              <a:t>ColorAtor.Main</a:t>
            </a:r>
            <a:endParaRPr lang="ru-RU" sz="2400" dirty="0" smtClean="0"/>
          </a:p>
          <a:p>
            <a:r>
              <a:rPr lang="en-US" sz="2400" dirty="0"/>
              <a:t>	</a:t>
            </a:r>
            <a:r>
              <a:rPr lang="ru-RU" sz="2400" dirty="0" smtClean="0"/>
              <a:t>…</a:t>
            </a:r>
          </a:p>
          <a:p>
            <a:r>
              <a:rPr lang="ru-RU" sz="2400" dirty="0" smtClean="0"/>
              <a:t>	</a:t>
            </a:r>
            <a:r>
              <a:rPr lang="en-US" sz="2400" dirty="0" smtClean="0"/>
              <a:t>call </a:t>
            </a:r>
            <a:r>
              <a:rPr lang="en-US" sz="2400" dirty="0"/>
              <a:t>:echo 0E "www" /</a:t>
            </a:r>
          </a:p>
          <a:p>
            <a:r>
              <a:rPr lang="en-US" sz="2400" dirty="0"/>
              <a:t>	call :echo 4 "RRR</a:t>
            </a:r>
            <a:r>
              <a:rPr lang="en-US" sz="2400" dirty="0" smtClean="0"/>
              <a:t>"</a:t>
            </a:r>
            <a:endParaRPr lang="en-US" sz="2400" dirty="0"/>
          </a:p>
          <a:p>
            <a:r>
              <a:rPr lang="en-US" sz="2400" dirty="0"/>
              <a:t>pause	</a:t>
            </a:r>
          </a:p>
          <a:p>
            <a:r>
              <a:rPr lang="en-US" sz="2400" dirty="0"/>
              <a:t>exit /b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1624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-204306" y="0"/>
            <a:ext cx="11914744" cy="671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cap="all" dirty="0">
                <a:solidFill>
                  <a:srgbClr val="0070C0"/>
                </a:solidFill>
                <a:latin typeface="+mn-lt"/>
              </a:rPr>
              <a:t>DateTime.bat</a:t>
            </a:r>
            <a:endParaRPr lang="ru-RU" sz="36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7821" y="313835"/>
            <a:ext cx="12013660" cy="9410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/>
              <a:t>Библиотека примеров работы с датой, временем, и </a:t>
            </a:r>
            <a:r>
              <a:rPr lang="ru-RU" sz="2400" b="1" dirty="0" err="1" smtClean="0"/>
              <a:t>автогенерированием</a:t>
            </a:r>
            <a:r>
              <a:rPr lang="ru-RU" sz="2400" b="1" dirty="0" smtClean="0"/>
              <a:t> неповторяющихся названий для временных файлов. </a:t>
            </a:r>
            <a:endParaRPr lang="ru-RU" sz="2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627" y="1162861"/>
            <a:ext cx="5162550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2" y="1216363"/>
            <a:ext cx="6245158" cy="4824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517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6187" y="512391"/>
            <a:ext cx="11663464" cy="120940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VirtualVar.BAT – </a:t>
            </a:r>
            <a:r>
              <a:rPr lang="ru-RU" dirty="0" smtClean="0"/>
              <a:t>библиотека о том, как работать с виртуальными переменными. В программном коде их нет, но в оперативной памяти они есть.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-204306" y="0"/>
            <a:ext cx="11914744" cy="671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cap="all" dirty="0" smtClean="0">
                <a:solidFill>
                  <a:srgbClr val="0070C0"/>
                </a:solidFill>
                <a:latin typeface="+mn-lt"/>
              </a:rPr>
              <a:t>VirtualVar.bat</a:t>
            </a:r>
            <a:endParaRPr lang="ru-RU" sz="3600" b="1" cap="all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36" y="1562930"/>
            <a:ext cx="6240240" cy="1939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36" y="3604349"/>
            <a:ext cx="5349076" cy="274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018" y="1562930"/>
            <a:ext cx="3994049" cy="2484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9364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-204306" y="0"/>
            <a:ext cx="11914744" cy="671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cap="all" dirty="0" smtClean="0">
                <a:solidFill>
                  <a:srgbClr val="0070C0"/>
                </a:solidFill>
                <a:latin typeface="+mn-lt"/>
              </a:rPr>
              <a:t>Stack.bat</a:t>
            </a:r>
            <a:endParaRPr lang="ru-RU" sz="3600" b="1" cap="all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7" y="979135"/>
            <a:ext cx="8657785" cy="2193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36187" y="534074"/>
            <a:ext cx="11663464" cy="1051530"/>
          </a:xfrm>
        </p:spPr>
        <p:txBody>
          <a:bodyPr>
            <a:normAutofit/>
          </a:bodyPr>
          <a:lstStyle/>
          <a:p>
            <a:r>
              <a:rPr lang="en-US" dirty="0" smtClean="0"/>
              <a:t>Stack.BAT – </a:t>
            </a:r>
            <a:r>
              <a:rPr lang="ru-RU" dirty="0" smtClean="0"/>
              <a:t>стек и массивы на основе виртуальных переменных</a:t>
            </a:r>
            <a:endParaRPr lang="ru-R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086" y="3203726"/>
            <a:ext cx="5107198" cy="1626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60" y="4899472"/>
            <a:ext cx="1991298" cy="969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739" y="2918297"/>
            <a:ext cx="4073184" cy="379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4512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6174" y="580486"/>
            <a:ext cx="10515600" cy="577106"/>
          </a:xfrm>
        </p:spPr>
        <p:txBody>
          <a:bodyPr/>
          <a:lstStyle/>
          <a:p>
            <a:r>
              <a:rPr lang="ru-RU" dirty="0" smtClean="0"/>
              <a:t>Создание пользовательских стрелочных меню на батниках</a:t>
            </a:r>
          </a:p>
          <a:p>
            <a:endParaRPr lang="ru-RU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-204306" y="0"/>
            <a:ext cx="11914744" cy="671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cap="all" dirty="0">
                <a:solidFill>
                  <a:srgbClr val="0070C0"/>
                </a:solidFill>
                <a:latin typeface="+mn-lt"/>
              </a:rPr>
              <a:t>010_Menu.bat</a:t>
            </a:r>
            <a:endParaRPr lang="ru-RU" sz="3600" b="1" cap="all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713" y="1119872"/>
            <a:ext cx="54197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50" y="1008791"/>
            <a:ext cx="5443368" cy="439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589" y="2034272"/>
            <a:ext cx="1421910" cy="181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254" y="3846060"/>
            <a:ext cx="6085496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Объект 2"/>
          <p:cNvSpPr txBox="1">
            <a:spLocks/>
          </p:cNvSpPr>
          <p:nvPr/>
        </p:nvSpPr>
        <p:spPr>
          <a:xfrm>
            <a:off x="219650" y="5497045"/>
            <a:ext cx="5364027" cy="874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482603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1013" y="603109"/>
            <a:ext cx="11575915" cy="904671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На основе представленного здесь механизма можно создавать инструменты системного администрирования и разработки программного обеспечения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-204306" y="136188"/>
            <a:ext cx="11914744" cy="671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cap="all" dirty="0">
                <a:solidFill>
                  <a:srgbClr val="0070C0"/>
                </a:solidFill>
                <a:latin typeface="+mn-lt"/>
              </a:rPr>
              <a:t>010_Menu.bat</a:t>
            </a:r>
            <a:endParaRPr lang="ru-RU" sz="3600" b="1" cap="all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09" y="1552575"/>
            <a:ext cx="48672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09" y="2557564"/>
            <a:ext cx="634365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505" y="1274012"/>
            <a:ext cx="1972707" cy="256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09" y="3976789"/>
            <a:ext cx="748665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3262414"/>
            <a:ext cx="6619875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2169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8460" y="1668068"/>
            <a:ext cx="9927506" cy="1498574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C20282"/>
                </a:solidFill>
              </a:rPr>
              <a:t>Благодарим за участие в </a:t>
            </a:r>
            <a:r>
              <a:rPr lang="en-US" b="1" dirty="0" err="1" smtClean="0">
                <a:solidFill>
                  <a:srgbClr val="C20282"/>
                </a:solidFill>
              </a:rPr>
              <a:t>WorkShop</a:t>
            </a:r>
            <a:r>
              <a:rPr lang="ru-RU" b="1" dirty="0" smtClean="0">
                <a:solidFill>
                  <a:srgbClr val="C20282"/>
                </a:solidFill>
              </a:rPr>
              <a:t>!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360949"/>
            <a:ext cx="10515600" cy="6308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 smtClean="0">
                <a:solidFill>
                  <a:srgbClr val="C20282"/>
                </a:solidFill>
              </a:rPr>
              <a:t>Больше интересных проектов и событий здесь:</a:t>
            </a:r>
            <a:endParaRPr lang="ru-RU" b="1" dirty="0">
              <a:solidFill>
                <a:srgbClr val="C20282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52216" y="6267104"/>
            <a:ext cx="2026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vk.com/</a:t>
            </a:r>
            <a:r>
              <a:rPr lang="ru-RU" b="1" dirty="0" err="1">
                <a:solidFill>
                  <a:srgbClr val="0070C0"/>
                </a:solidFill>
              </a:rPr>
              <a:t>kip_college</a:t>
            </a:r>
            <a:endParaRPr lang="ru-RU" b="1" dirty="0">
              <a:solidFill>
                <a:srgbClr val="0070C0"/>
              </a:solidFill>
            </a:endParaRPr>
          </a:p>
        </p:txBody>
      </p:sp>
      <p:pic>
        <p:nvPicPr>
          <p:cNvPr id="6146" name="Picture 2" descr="http://qrcoder.ru/code/?https%3A%2F%2Fvk.com%2Fkip_college&amp;4&amp;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665" y="4989689"/>
            <a:ext cx="1257300" cy="1257301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114153" y="6267104"/>
            <a:ext cx="981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kip.fa.ru</a:t>
            </a:r>
            <a:endParaRPr lang="ru-RU" b="1" dirty="0">
              <a:solidFill>
                <a:srgbClr val="0070C0"/>
              </a:solidFill>
            </a:endParaRPr>
          </a:p>
        </p:txBody>
      </p:sp>
      <p:pic>
        <p:nvPicPr>
          <p:cNvPr id="6148" name="Picture 4" descr="http://qrcoder.ru/code/?http%3A%2F%2Fwww.fa.ru%2Forg%2Fspo%2Fkip%2FPages%2FHome.aspx&amp;4&amp;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76" y="4995244"/>
            <a:ext cx="1271860" cy="1271860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 descr="Лого КИПФИН_ВЕКТОР_1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556" y="139501"/>
            <a:ext cx="2663562" cy="186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9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850863" y="283390"/>
            <a:ext cx="10515600" cy="659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cap="all" dirty="0" smtClean="0">
                <a:solidFill>
                  <a:srgbClr val="0070C0"/>
                </a:solidFill>
                <a:latin typeface="+mn-lt"/>
              </a:rPr>
              <a:t>Операционные системы под управлением </a:t>
            </a:r>
            <a:r>
              <a:rPr lang="en-US" sz="4000" b="1" cap="all" dirty="0" err="1" smtClean="0">
                <a:solidFill>
                  <a:srgbClr val="0070C0"/>
                </a:solidFill>
                <a:latin typeface="+mn-lt"/>
              </a:rPr>
              <a:t>cmd</a:t>
            </a:r>
            <a:r>
              <a:rPr lang="en-US" sz="4000" b="1" cap="all" dirty="0" smtClean="0">
                <a:solidFill>
                  <a:srgbClr val="0070C0"/>
                </a:solidFill>
                <a:latin typeface="+mn-lt"/>
              </a:rPr>
              <a:t> (1960-2022-…):</a:t>
            </a:r>
            <a:endParaRPr lang="ru-RU" sz="40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390172" y="1238081"/>
            <a:ext cx="5298360" cy="54996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300" dirty="0" smtClean="0"/>
              <a:t>CMD (</a:t>
            </a:r>
            <a:r>
              <a:rPr lang="ru-RU" sz="2300" dirty="0" err="1" smtClean="0"/>
              <a:t>command</a:t>
            </a:r>
            <a:r>
              <a:rPr lang="ru-RU" sz="2300" dirty="0" smtClean="0"/>
              <a:t> </a:t>
            </a:r>
            <a:r>
              <a:rPr lang="ru-RU" sz="2300" dirty="0" err="1" smtClean="0"/>
              <a:t>line</a:t>
            </a:r>
            <a:r>
              <a:rPr lang="ru-RU" sz="2300" dirty="0" smtClean="0"/>
              <a:t> </a:t>
            </a:r>
            <a:r>
              <a:rPr lang="ru-RU" sz="2300" dirty="0" err="1" smtClean="0"/>
              <a:t>interpreter</a:t>
            </a:r>
            <a:r>
              <a:rPr lang="ru-RU" sz="2300" dirty="0" smtClean="0"/>
              <a:t>) -  </a:t>
            </a:r>
            <a:r>
              <a:rPr lang="ru-RU" sz="2300" dirty="0" smtClean="0">
                <a:hlinkClick r:id="rId2"/>
              </a:rPr>
              <a:t>интерпретатор командной строки</a:t>
            </a:r>
            <a:r>
              <a:rPr lang="en-US" sz="2300" dirty="0" smtClean="0">
                <a:hlinkClick r:id="rId2"/>
              </a:rPr>
              <a:t> (wiki)</a:t>
            </a:r>
            <a:r>
              <a:rPr lang="ru-RU" sz="2300" dirty="0" smtClean="0"/>
              <a:t>.</a:t>
            </a:r>
            <a:endParaRPr lang="en-US" sz="2300" dirty="0" smtClean="0"/>
          </a:p>
          <a:p>
            <a:r>
              <a:rPr lang="ru-RU" sz="2300" b="1" u="sng" dirty="0" smtClean="0"/>
              <a:t>1960—1980</a:t>
            </a:r>
            <a:r>
              <a:rPr lang="en-US" sz="2300" b="1" dirty="0" smtClean="0"/>
              <a:t> </a:t>
            </a:r>
            <a:r>
              <a:rPr lang="ru-RU" sz="2300" b="1" dirty="0" smtClean="0"/>
              <a:t>-</a:t>
            </a:r>
            <a:r>
              <a:rPr lang="ru-RU" sz="2300" dirty="0" smtClean="0"/>
              <a:t> </a:t>
            </a:r>
            <a:r>
              <a:rPr lang="en-US" sz="2300" dirty="0" smtClean="0">
                <a:hlinkClick r:id="rId3"/>
              </a:rPr>
              <a:t>DOS </a:t>
            </a:r>
            <a:r>
              <a:rPr lang="ru-RU" sz="2300" dirty="0" smtClean="0">
                <a:hlinkClick r:id="rId3"/>
              </a:rPr>
              <a:t>(</a:t>
            </a:r>
            <a:r>
              <a:rPr lang="en-US" sz="2300" dirty="0" smtClean="0">
                <a:hlinkClick r:id="rId3"/>
              </a:rPr>
              <a:t>wiki</a:t>
            </a:r>
            <a:r>
              <a:rPr lang="ru-RU" sz="2300" dirty="0" smtClean="0">
                <a:hlinkClick r:id="rId3"/>
              </a:rPr>
              <a:t>) </a:t>
            </a:r>
            <a:r>
              <a:rPr lang="ru-RU" sz="2300" dirty="0" smtClean="0"/>
              <a:t>существовал</a:t>
            </a:r>
            <a:r>
              <a:rPr lang="en-US" sz="2300" dirty="0" smtClean="0"/>
              <a:t> </a:t>
            </a:r>
            <a:r>
              <a:rPr lang="ru-RU" sz="2300" dirty="0" smtClean="0"/>
              <a:t>в виде разрозненных операционных </a:t>
            </a:r>
            <a:r>
              <a:rPr lang="ru-RU" sz="2300" dirty="0"/>
              <a:t>системы </a:t>
            </a:r>
            <a:r>
              <a:rPr lang="ru-RU" sz="2300" dirty="0" smtClean="0"/>
              <a:t>для больших</a:t>
            </a:r>
            <a:r>
              <a:rPr lang="ru-RU" sz="2300" dirty="0"/>
              <a:t> </a:t>
            </a:r>
            <a:r>
              <a:rPr lang="ru-RU" sz="2300" dirty="0" smtClean="0"/>
              <a:t> </a:t>
            </a:r>
            <a:r>
              <a:rPr lang="ru-RU" sz="2300" dirty="0" smtClean="0">
                <a:hlinkClick r:id="rId4" tooltip="ЭВМ"/>
              </a:rPr>
              <a:t>ЭВМ</a:t>
            </a:r>
            <a:r>
              <a:rPr lang="ru-RU" sz="2300" dirty="0"/>
              <a:t> производства </a:t>
            </a:r>
            <a:r>
              <a:rPr lang="ru-RU" sz="2300" dirty="0">
                <a:hlinkClick r:id="rId5" tooltip="IBM"/>
              </a:rPr>
              <a:t>IBM</a:t>
            </a:r>
            <a:r>
              <a:rPr lang="ru-RU" sz="2300" dirty="0"/>
              <a:t> и их </a:t>
            </a:r>
            <a:r>
              <a:rPr lang="ru-RU" sz="2300" dirty="0" smtClean="0"/>
              <a:t>клонов. </a:t>
            </a:r>
            <a:endParaRPr lang="en-US" sz="2300" dirty="0" smtClean="0"/>
          </a:p>
          <a:p>
            <a:r>
              <a:rPr lang="ru-RU" sz="2300" b="1" u="sng" dirty="0" smtClean="0"/>
              <a:t>1980</a:t>
            </a:r>
            <a:r>
              <a:rPr lang="en-US" sz="2300" b="1" u="sng" dirty="0" smtClean="0"/>
              <a:t>-90 - </a:t>
            </a:r>
            <a:r>
              <a:rPr lang="en-US" sz="2300" b="1" u="sng" dirty="0"/>
              <a:t>MS-DOS </a:t>
            </a:r>
            <a:r>
              <a:rPr lang="en-US" sz="2300" b="1" dirty="0"/>
              <a:t>(</a:t>
            </a:r>
            <a:r>
              <a:rPr lang="en-US" sz="2300" b="1" dirty="0" err="1"/>
              <a:t>microsoft</a:t>
            </a:r>
            <a:r>
              <a:rPr lang="en-US" sz="2300" b="1" dirty="0"/>
              <a:t>)</a:t>
            </a:r>
            <a:r>
              <a:rPr lang="en-US" sz="2300" dirty="0" smtClean="0"/>
              <a:t> </a:t>
            </a:r>
            <a:r>
              <a:rPr lang="ru-RU" sz="2300" dirty="0" smtClean="0"/>
              <a:t>существовал</a:t>
            </a:r>
            <a:r>
              <a:rPr lang="en-US" sz="2300" dirty="0" smtClean="0"/>
              <a:t> </a:t>
            </a:r>
            <a:r>
              <a:rPr lang="ru-RU" sz="2300" dirty="0" smtClean="0"/>
              <a:t>до появления операционных </a:t>
            </a:r>
            <a:r>
              <a:rPr lang="ru-RU" sz="2300" dirty="0"/>
              <a:t>системы с графическим пользовательским </a:t>
            </a:r>
            <a:r>
              <a:rPr lang="ru-RU" sz="2300" dirty="0" smtClean="0"/>
              <a:t>интерфейсом.</a:t>
            </a:r>
            <a:r>
              <a:rPr lang="en-US" sz="2300" dirty="0" smtClean="0"/>
              <a:t> </a:t>
            </a:r>
            <a:endParaRPr lang="ru-RU" sz="2300" dirty="0" smtClean="0"/>
          </a:p>
          <a:p>
            <a:r>
              <a:rPr lang="ru-RU" sz="2300" dirty="0" smtClean="0"/>
              <a:t>Ныне существует в виде </a:t>
            </a:r>
            <a:r>
              <a:rPr lang="en-US" sz="2300" b="1" dirty="0" smtClean="0"/>
              <a:t>MS-DOS</a:t>
            </a:r>
            <a:r>
              <a:rPr lang="ru-RU" sz="2300" b="1" dirty="0" smtClean="0"/>
              <a:t> и </a:t>
            </a:r>
            <a:r>
              <a:rPr lang="en-US" sz="2300" dirty="0" err="1" smtClean="0"/>
              <a:t>FreeDOS</a:t>
            </a:r>
            <a:r>
              <a:rPr lang="ru-RU" sz="2300" dirty="0" smtClean="0"/>
              <a:t>. Они в основном используются для работы с аппаратной частью в реальном режиме. К слову, последняя операционная система на это способная -  </a:t>
            </a:r>
            <a:r>
              <a:rPr lang="en-US" sz="2300" dirty="0" smtClean="0"/>
              <a:t>Windows XP</a:t>
            </a:r>
            <a:r>
              <a:rPr lang="ru-RU" sz="2300" dirty="0" smtClean="0"/>
              <a:t>.</a:t>
            </a:r>
          </a:p>
          <a:p>
            <a:endParaRPr lang="ru-RU" sz="2300" dirty="0"/>
          </a:p>
          <a:p>
            <a:r>
              <a:rPr lang="ru-RU" sz="2000" b="1" i="1" u="sng" dirty="0" smtClean="0"/>
              <a:t>CMD будет существовать всегда!</a:t>
            </a:r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5573027" y="1174281"/>
            <a:ext cx="5609780" cy="55329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1993 – 2022 - … - Windows</a:t>
            </a:r>
            <a:br>
              <a:rPr lang="en-US" sz="1600" dirty="0"/>
            </a:br>
            <a:r>
              <a:rPr lang="en-US" sz="1600" dirty="0"/>
              <a:t>1993 - Windows NT 3.1</a:t>
            </a:r>
            <a:br>
              <a:rPr lang="en-US" sz="1600" dirty="0"/>
            </a:br>
            <a:r>
              <a:rPr lang="en-US" sz="1600" dirty="0"/>
              <a:t>1994 - Windows NT 3.5</a:t>
            </a:r>
            <a:br>
              <a:rPr lang="en-US" sz="1600" dirty="0"/>
            </a:br>
            <a:r>
              <a:rPr lang="en-US" sz="1600" dirty="0"/>
              <a:t>1995 - Windows NT 3.51</a:t>
            </a:r>
            <a:br>
              <a:rPr lang="en-US" sz="1600" dirty="0"/>
            </a:br>
            <a:r>
              <a:rPr lang="en-US" sz="1600" dirty="0"/>
              <a:t>1996 - Windows NT 4.0</a:t>
            </a:r>
            <a:br>
              <a:rPr lang="en-US" sz="1600" dirty="0"/>
            </a:br>
            <a:r>
              <a:rPr lang="en-US" sz="1600" dirty="0"/>
              <a:t>2000 - Windows 2000 — Windows NT 5.0</a:t>
            </a:r>
            <a:br>
              <a:rPr lang="en-US" sz="1600" dirty="0"/>
            </a:br>
            <a:r>
              <a:rPr lang="en-US" sz="1600" dirty="0"/>
              <a:t>2001 - Windows XP[21][22][23][24] — Windows NT 5.1</a:t>
            </a:r>
            <a:br>
              <a:rPr lang="en-US" sz="1600" dirty="0"/>
            </a:br>
            <a:r>
              <a:rPr lang="en-US" sz="1600" dirty="0"/>
              <a:t>2003 - Windows XP 64-bit Edition — Windows NT 5.2</a:t>
            </a:r>
            <a:br>
              <a:rPr lang="en-US" sz="1600" dirty="0"/>
            </a:br>
            <a:r>
              <a:rPr lang="en-US" sz="1600" dirty="0"/>
              <a:t>2003 - Windows Server 2003 — Windows NT 5.2</a:t>
            </a:r>
            <a:br>
              <a:rPr lang="en-US" sz="1600" dirty="0"/>
            </a:br>
            <a:r>
              <a:rPr lang="en-US" sz="1600" dirty="0"/>
              <a:t>2005 - Windows XP Professional x64 Edition — Windows NT 5.2</a:t>
            </a:r>
            <a:br>
              <a:rPr lang="en-US" sz="1600" dirty="0"/>
            </a:br>
            <a:r>
              <a:rPr lang="en-US" sz="1600" dirty="0"/>
              <a:t>2006 - Windows Vista — Windows NT 6.0</a:t>
            </a:r>
            <a:br>
              <a:rPr lang="en-US" sz="1600" dirty="0"/>
            </a:br>
            <a:r>
              <a:rPr lang="en-US" sz="1600" dirty="0"/>
              <a:t>2007 - Windows Home Server — Windows NT 5.2</a:t>
            </a:r>
            <a:br>
              <a:rPr lang="en-US" sz="1600" dirty="0"/>
            </a:br>
            <a:r>
              <a:rPr lang="en-US" sz="1600" dirty="0"/>
              <a:t>2008 - Windows Server 2008 — Windows NT 6.0</a:t>
            </a:r>
            <a:br>
              <a:rPr lang="en-US" sz="1600" dirty="0"/>
            </a:br>
            <a:r>
              <a:rPr lang="en-US" sz="1600" dirty="0"/>
              <a:t>2008 - Windows Small Business Server — Windows NT 6.0</a:t>
            </a:r>
            <a:br>
              <a:rPr lang="en-US" sz="1600" dirty="0"/>
            </a:br>
            <a:r>
              <a:rPr lang="en-US" sz="1600" dirty="0"/>
              <a:t>2009 - Windows 7[25][26] — Windows NT 6.1</a:t>
            </a:r>
            <a:br>
              <a:rPr lang="en-US" sz="1600" dirty="0"/>
            </a:br>
            <a:r>
              <a:rPr lang="en-US" sz="1600" dirty="0"/>
              <a:t>2009 - Windows Server 2008 R2 — Windows NT 6.1</a:t>
            </a:r>
            <a:br>
              <a:rPr lang="en-US" sz="1600" dirty="0"/>
            </a:br>
            <a:r>
              <a:rPr lang="en-US" sz="1600" dirty="0"/>
              <a:t>2011 - Windows Home Server 2011 — Windows NT 6.1</a:t>
            </a:r>
            <a:br>
              <a:rPr lang="en-US" sz="1600" dirty="0"/>
            </a:br>
            <a:r>
              <a:rPr lang="en-US" sz="1600" dirty="0"/>
              <a:t>2012 - Windows 8[27][28][29][30][31][32] — Windows NT 6.2</a:t>
            </a:r>
            <a:br>
              <a:rPr lang="en-US" sz="1600" dirty="0"/>
            </a:br>
            <a:r>
              <a:rPr lang="en-US" sz="1600" dirty="0" smtClean="0"/>
              <a:t>2012</a:t>
            </a:r>
            <a:r>
              <a:rPr lang="ru-RU" sz="1600" dirty="0" smtClean="0"/>
              <a:t> - </a:t>
            </a:r>
            <a:r>
              <a:rPr lang="en-US" sz="1600" dirty="0" smtClean="0"/>
              <a:t> </a:t>
            </a:r>
            <a:r>
              <a:rPr lang="en-US" sz="1600" dirty="0"/>
              <a:t>Windows Server 2012 — Windows NT 6.2</a:t>
            </a:r>
            <a:br>
              <a:rPr lang="en-US" sz="1600" dirty="0"/>
            </a:br>
            <a:r>
              <a:rPr lang="en-US" sz="1600" dirty="0"/>
              <a:t>2013 - Windows 8.1[33] — Windows NT 6.3</a:t>
            </a:r>
            <a:br>
              <a:rPr lang="en-US" sz="1600" dirty="0"/>
            </a:br>
            <a:r>
              <a:rPr lang="en-US" sz="1600" dirty="0"/>
              <a:t>2013 - Windows Server 2012 R2 — Windows NT 6.3</a:t>
            </a:r>
            <a:br>
              <a:rPr lang="en-US" sz="1600" dirty="0"/>
            </a:br>
            <a:r>
              <a:rPr lang="en-US" sz="1600" dirty="0" smtClean="0"/>
              <a:t>2015 </a:t>
            </a:r>
            <a:r>
              <a:rPr lang="en-US" sz="1600" dirty="0"/>
              <a:t>- Windows </a:t>
            </a:r>
            <a:r>
              <a:rPr lang="en-US" sz="1600" dirty="0" smtClean="0"/>
              <a:t>10[ </a:t>
            </a:r>
            <a:r>
              <a:rPr lang="en-US" sz="1600" dirty="0"/>
              <a:t>— Windows NT 10.0</a:t>
            </a:r>
            <a:br>
              <a:rPr lang="en-US" sz="1600" dirty="0"/>
            </a:br>
            <a:r>
              <a:rPr lang="en-US" sz="1600" dirty="0"/>
              <a:t>2016 - Windows Server 2016 — Windows NT 10.1</a:t>
            </a:r>
            <a:br>
              <a:rPr lang="en-US" sz="1600" dirty="0"/>
            </a:br>
            <a:r>
              <a:rPr lang="en-US" sz="1600" dirty="0"/>
              <a:t>2019 - Windows Server 2019 — Windows NT 10.2</a:t>
            </a:r>
            <a:br>
              <a:rPr lang="en-US" sz="1600" dirty="0"/>
            </a:br>
            <a:r>
              <a:rPr lang="en-US" sz="1600" dirty="0"/>
              <a:t>2021 - Windows 11 — Windows NT </a:t>
            </a:r>
            <a:r>
              <a:rPr lang="en-US" sz="1600" dirty="0" smtClean="0"/>
              <a:t>11.0</a:t>
            </a:r>
            <a:br>
              <a:rPr lang="en-US" sz="1600" dirty="0" smtClean="0"/>
            </a:br>
            <a:r>
              <a:rPr lang="en-US" sz="1600" dirty="0" smtClean="0"/>
              <a:t>…</a:t>
            </a:r>
            <a:br>
              <a:rPr lang="en-US" sz="1600" dirty="0" smtClean="0"/>
            </a:br>
            <a:endParaRPr lang="ru-RU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17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850863" y="134763"/>
            <a:ext cx="10515600" cy="519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cap="all" dirty="0" smtClean="0">
                <a:solidFill>
                  <a:srgbClr val="0070C0"/>
                </a:solidFill>
                <a:latin typeface="+mn-lt"/>
              </a:rPr>
              <a:t>Основные понятия</a:t>
            </a:r>
            <a:endParaRPr lang="en-US" sz="4000" b="1" cap="all" dirty="0" smtClean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57" y="1804524"/>
            <a:ext cx="4437108" cy="43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Заголовок 1"/>
          <p:cNvSpPr txBox="1">
            <a:spLocks/>
          </p:cNvSpPr>
          <p:nvPr/>
        </p:nvSpPr>
        <p:spPr>
          <a:xfrm>
            <a:off x="850863" y="567900"/>
            <a:ext cx="10515600" cy="13903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dirty="0" smtClean="0"/>
              <a:t>  </a:t>
            </a:r>
            <a:br>
              <a:rPr lang="ru-RU" sz="2400" dirty="0" smtClean="0"/>
            </a:br>
            <a:r>
              <a:rPr lang="ru-RU" sz="2800" b="1" dirty="0" smtClean="0"/>
              <a:t>Командную </a:t>
            </a:r>
            <a:r>
              <a:rPr lang="ru-RU" sz="2800" b="1" dirty="0"/>
              <a:t>строку </a:t>
            </a:r>
            <a:r>
              <a:rPr lang="en-US" sz="2800" b="1" dirty="0"/>
              <a:t>CMD </a:t>
            </a:r>
            <a:r>
              <a:rPr lang="ru-RU" sz="2800" b="1" dirty="0"/>
              <a:t>можно запустить через </a:t>
            </a:r>
            <a:r>
              <a:rPr lang="ru-RU" sz="2800" b="1" dirty="0" smtClean="0"/>
              <a:t>поиск </a:t>
            </a:r>
            <a:r>
              <a:rPr lang="ru-RU" sz="2800" b="1" dirty="0"/>
              <a:t>панели </a:t>
            </a:r>
            <a:r>
              <a:rPr lang="en-US" sz="2800" b="1" dirty="0" smtClean="0"/>
              <a:t>Windows</a:t>
            </a:r>
            <a:endParaRPr lang="ru-RU" sz="2800" b="1" cap="all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565" y="1958273"/>
            <a:ext cx="7404211" cy="4240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004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850863" y="134763"/>
            <a:ext cx="10515600" cy="519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cap="all" dirty="0" smtClean="0">
                <a:solidFill>
                  <a:srgbClr val="0070C0"/>
                </a:solidFill>
                <a:latin typeface="+mn-lt"/>
              </a:rPr>
              <a:t>Основные понятия</a:t>
            </a:r>
            <a:endParaRPr lang="en-US" sz="4000" b="1" cap="all" dirty="0" smtClean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850863" y="567900"/>
            <a:ext cx="10515600" cy="2748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sz="2400" b="1" cap="all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47" y="2464799"/>
            <a:ext cx="11965431" cy="4235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691560" y="687005"/>
            <a:ext cx="11303541" cy="1828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2200" b="1" dirty="0" smtClean="0"/>
              <a:t>Интерпретатор </a:t>
            </a:r>
            <a:r>
              <a:rPr lang="en-US" sz="2200" b="1" dirty="0" smtClean="0"/>
              <a:t>CMD </a:t>
            </a:r>
            <a:r>
              <a:rPr lang="ru-RU" sz="2200" b="1" dirty="0" smtClean="0"/>
              <a:t>обладает:</a:t>
            </a:r>
          </a:p>
          <a:p>
            <a:pPr marL="342900" indent="-342900" algn="just">
              <a:buFontTx/>
              <a:buChar char="-"/>
            </a:pPr>
            <a:r>
              <a:rPr lang="ru-RU" sz="2200" b="1" dirty="0" smtClean="0"/>
              <a:t>собственными командами, список которых можно посмотреть командой </a:t>
            </a:r>
            <a:r>
              <a:rPr lang="en-US" sz="2200" b="1" dirty="0" smtClean="0">
                <a:solidFill>
                  <a:srgbClr val="FF0000"/>
                </a:solidFill>
              </a:rPr>
              <a:t>help</a:t>
            </a:r>
            <a:r>
              <a:rPr lang="ru-RU" sz="2200" b="1" dirty="0" smtClean="0"/>
              <a:t>, </a:t>
            </a:r>
          </a:p>
          <a:p>
            <a:pPr marL="342900" indent="-342900" algn="just">
              <a:buFontTx/>
              <a:buChar char="-"/>
            </a:pPr>
            <a:r>
              <a:rPr lang="ru-RU" sz="2200" b="1" dirty="0" smtClean="0"/>
              <a:t>возможностью пакетного запуска с параметрами сторонних программ, скриптов и приложений. </a:t>
            </a:r>
          </a:p>
          <a:p>
            <a:pPr algn="just"/>
            <a:r>
              <a:rPr lang="ru-RU" sz="2200" b="1" dirty="0" smtClean="0"/>
              <a:t>Если вдруг введенная команда не будет распознана, то поиск соответствующего ей пакетно запускаемого файла будет проведен по папкам из глобальной переменной </a:t>
            </a:r>
            <a:r>
              <a:rPr lang="en-US" sz="2200" b="1" dirty="0" smtClean="0"/>
              <a:t>%path%.</a:t>
            </a:r>
          </a:p>
        </p:txBody>
      </p:sp>
    </p:spTree>
    <p:extLst>
      <p:ext uri="{BB962C8B-B14F-4D97-AF65-F5344CB8AC3E}">
        <p14:creationId xmlns:p14="http://schemas.microsoft.com/office/powerpoint/2010/main" val="124108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850863" y="62015"/>
            <a:ext cx="10515600" cy="659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cap="all" dirty="0" smtClean="0">
                <a:solidFill>
                  <a:srgbClr val="0070C0"/>
                </a:solidFill>
                <a:latin typeface="+mn-lt"/>
              </a:rPr>
              <a:t>Основные </a:t>
            </a:r>
            <a:r>
              <a:rPr lang="ru-RU" sz="4000" b="1" cap="all" dirty="0">
                <a:solidFill>
                  <a:srgbClr val="0070C0"/>
                </a:solidFill>
                <a:latin typeface="+mn-lt"/>
              </a:rPr>
              <a:t>понятия</a:t>
            </a:r>
            <a:r>
              <a:rPr lang="en-US" sz="4000" b="1" cap="all" dirty="0">
                <a:solidFill>
                  <a:srgbClr val="0070C0"/>
                </a:solidFill>
                <a:latin typeface="+mn-lt"/>
              </a:rPr>
              <a:t> </a:t>
            </a:r>
            <a:r>
              <a:rPr lang="ru-RU" sz="4000" b="1" cap="all" dirty="0">
                <a:solidFill>
                  <a:srgbClr val="0070C0"/>
                </a:solidFill>
                <a:latin typeface="+mn-lt"/>
              </a:rPr>
              <a:t> </a:t>
            </a:r>
            <a:r>
              <a:rPr lang="ru-RU" sz="4000" b="1" cap="all" dirty="0" smtClean="0">
                <a:solidFill>
                  <a:srgbClr val="0070C0"/>
                </a:solidFill>
                <a:latin typeface="+mn-lt"/>
              </a:rPr>
              <a:t>  </a:t>
            </a:r>
            <a:r>
              <a:rPr lang="en-US" sz="4000" b="1" cap="all" dirty="0">
                <a:solidFill>
                  <a:srgbClr val="0070C0"/>
                </a:solidFill>
                <a:latin typeface="+mn-lt"/>
              </a:rPr>
              <a:t>CMD </a:t>
            </a:r>
            <a:endParaRPr lang="ru-RU" sz="4000" b="1" cap="all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18" y="1666959"/>
            <a:ext cx="6198530" cy="465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850863" y="655454"/>
            <a:ext cx="10515600" cy="8011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b="1" dirty="0" smtClean="0"/>
              <a:t>Текстовый файл</a:t>
            </a:r>
            <a:r>
              <a:rPr lang="ru-RU" sz="2400" dirty="0" smtClean="0"/>
              <a:t> </a:t>
            </a:r>
            <a:r>
              <a:rPr lang="ru-RU" sz="24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можно </a:t>
            </a:r>
            <a:r>
              <a:rPr lang="ru-RU" sz="2400" b="1" dirty="0" smtClean="0"/>
              <a:t>сохранить как исполняемый </a:t>
            </a:r>
            <a:r>
              <a:rPr lang="en-US" sz="2400" b="1" dirty="0" smtClean="0"/>
              <a:t>BAT-</a:t>
            </a:r>
            <a:r>
              <a:rPr lang="ru-RU" sz="2400" b="1" dirty="0" smtClean="0"/>
              <a:t>файл.</a:t>
            </a:r>
            <a:br>
              <a:rPr lang="ru-RU" sz="2400" b="1" dirty="0" smtClean="0"/>
            </a:br>
            <a:r>
              <a:rPr lang="ru-RU" sz="2400" b="1" dirty="0" smtClean="0"/>
              <a:t>Он будет запускаться как </a:t>
            </a:r>
            <a:r>
              <a:rPr lang="en-US" sz="2400" b="1" dirty="0" smtClean="0"/>
              <a:t>CMD-</a:t>
            </a:r>
            <a:r>
              <a:rPr lang="ru-RU" sz="2400" b="1" dirty="0" smtClean="0"/>
              <a:t>интерпретируемая  программа. </a:t>
            </a:r>
            <a:endParaRPr lang="ru-RU" sz="2400" b="1" cap="all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75" y="1666959"/>
            <a:ext cx="5648325" cy="4588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497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850863" y="23515"/>
            <a:ext cx="10515600" cy="659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cap="all" dirty="0" smtClean="0">
                <a:solidFill>
                  <a:srgbClr val="0070C0"/>
                </a:solidFill>
                <a:latin typeface="+mn-lt"/>
              </a:rPr>
              <a:t>Мы рекомендуем </a:t>
            </a:r>
            <a:r>
              <a:rPr lang="en-US" sz="4000" b="1" cap="all" dirty="0">
                <a:solidFill>
                  <a:srgbClr val="0070C0"/>
                </a:solidFill>
                <a:latin typeface="+mn-lt"/>
                <a:hlinkClick r:id="rId2"/>
              </a:rPr>
              <a:t>Notepad</a:t>
            </a:r>
            <a:r>
              <a:rPr lang="en-US" sz="4000" b="1" cap="all" dirty="0" smtClean="0">
                <a:solidFill>
                  <a:srgbClr val="0070C0"/>
                </a:solidFill>
                <a:latin typeface="+mn-lt"/>
                <a:hlinkClick r:id="rId2"/>
              </a:rPr>
              <a:t>++</a:t>
            </a:r>
            <a:endParaRPr lang="ru-RU" sz="40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" name="AutoShape 2" descr="https://notepad-plus-plus.org/images/logo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https://notepad-plus-plus.org/images/logo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6" descr="https://notepad-plus-plus.org/images/logo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8" descr="https://notepad-plus-plus.org/images/logo.sv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10" descr="https://notepad-plus-plus.org/images/logo.sv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50" y="617538"/>
            <a:ext cx="2338972" cy="2338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483" y="677261"/>
            <a:ext cx="4448175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01" y="2846926"/>
            <a:ext cx="6825948" cy="3691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Заголовок 1"/>
          <p:cNvSpPr txBox="1">
            <a:spLocks/>
          </p:cNvSpPr>
          <p:nvPr/>
        </p:nvSpPr>
        <p:spPr>
          <a:xfrm>
            <a:off x="7392201" y="777964"/>
            <a:ext cx="4675301" cy="59789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sz="40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6935658" y="567899"/>
            <a:ext cx="5256342" cy="3199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/>
              <a:t>Открывает любые файлы как текстовые </a:t>
            </a:r>
            <a:r>
              <a:rPr lang="ru-RU" sz="2400" b="1" dirty="0"/>
              <a:t>через контекстное </a:t>
            </a:r>
            <a:r>
              <a:rPr lang="ru-RU" sz="2400" b="1" dirty="0" smtClean="0"/>
              <a:t>меню</a:t>
            </a:r>
            <a:endParaRPr lang="ru-RU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Нет проблем с </a:t>
            </a:r>
            <a:r>
              <a:rPr lang="ru-RU" sz="2400" b="1" dirty="0" smtClean="0"/>
              <a:t>кодировкой</a:t>
            </a:r>
            <a:endParaRPr lang="ru-RU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При нажатии на </a:t>
            </a:r>
            <a:r>
              <a:rPr lang="en-US" sz="2400" b="1" dirty="0"/>
              <a:t>F</a:t>
            </a:r>
            <a:r>
              <a:rPr lang="en-US" sz="2400" b="1" dirty="0" smtClean="0"/>
              <a:t>5</a:t>
            </a:r>
            <a:r>
              <a:rPr lang="ru-RU" sz="2400" b="1" dirty="0" smtClean="0"/>
              <a:t> позволяет исполнить программный код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/>
              <a:t>Обладает подсветкой синтаксиса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/>
              <a:t>Пригоден для любого языка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smtClean="0"/>
              <a:t>Есть версия, не требующая установки</a:t>
            </a:r>
            <a:endParaRPr lang="ru-RU" sz="2400" b="1" dirty="0"/>
          </a:p>
        </p:txBody>
      </p:sp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200" y="3673620"/>
            <a:ext cx="4166171" cy="2759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831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850863" y="23514"/>
            <a:ext cx="10515600" cy="9232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cap="all" dirty="0" smtClean="0">
                <a:solidFill>
                  <a:srgbClr val="0070C0"/>
                </a:solidFill>
                <a:latin typeface="+mn-lt"/>
              </a:rPr>
              <a:t>Мы рекомендуем </a:t>
            </a:r>
            <a:r>
              <a:rPr lang="en-US" sz="4000" b="1" cap="all" dirty="0">
                <a:solidFill>
                  <a:srgbClr val="0070C0"/>
                </a:solidFill>
                <a:latin typeface="+mn-lt"/>
                <a:hlinkClick r:id="rId2"/>
              </a:rPr>
              <a:t>Notepad</a:t>
            </a:r>
            <a:r>
              <a:rPr lang="en-US" sz="4000" b="1" cap="all" dirty="0" smtClean="0">
                <a:solidFill>
                  <a:srgbClr val="0070C0"/>
                </a:solidFill>
                <a:latin typeface="+mn-lt"/>
                <a:hlinkClick r:id="rId2"/>
              </a:rPr>
              <a:t>++</a:t>
            </a:r>
            <a:endParaRPr lang="ru-RU" sz="40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" name="AutoShape 2" descr="https://notepad-plus-plus.org/images/logo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https://notepad-plus-plus.org/images/logo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6" descr="https://notepad-plus-plus.org/images/logo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8" descr="https://notepad-plus-plus.org/images/logo.sv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10" descr="https://notepad-plus-plus.org/images/logo.sv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7392201" y="777964"/>
            <a:ext cx="4675301" cy="59789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sz="40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307975" y="567899"/>
            <a:ext cx="11884025" cy="59204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 smtClean="0"/>
              <a:t>Общая последовательность действий</a:t>
            </a:r>
            <a:r>
              <a:rPr lang="en-US" sz="2800" b="1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b="1" dirty="0" smtClean="0"/>
              <a:t>Создать файл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b="1" dirty="0" smtClean="0"/>
              <a:t>Сохранить его с расширением *</a:t>
            </a:r>
            <a:r>
              <a:rPr lang="en-US" sz="2800" b="1" dirty="0" smtClean="0"/>
              <a:t>.bat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b="1" dirty="0" smtClean="0"/>
              <a:t>Выставить правильную кодировку, как на предыдущем слайде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b="1" dirty="0" smtClean="0"/>
              <a:t>Написать программный код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b="1" dirty="0" smtClean="0"/>
              <a:t>Нажать сочетание горячих клавиш </a:t>
            </a:r>
            <a:r>
              <a:rPr lang="en-US" sz="2800" b="1" dirty="0" err="1" smtClean="0"/>
              <a:t>Ctrl+S</a:t>
            </a:r>
            <a:r>
              <a:rPr lang="en-US" sz="2800" b="1" dirty="0" smtClean="0"/>
              <a:t> (</a:t>
            </a:r>
            <a:r>
              <a:rPr lang="ru-RU" sz="2800" b="1" dirty="0" smtClean="0"/>
              <a:t>сохранить</a:t>
            </a:r>
            <a:r>
              <a:rPr lang="en-US" sz="2800" b="1" dirty="0" smtClean="0"/>
              <a:t>)</a:t>
            </a:r>
            <a:endParaRPr lang="ru-RU" sz="28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b="1" dirty="0" smtClean="0"/>
              <a:t>Нажать </a:t>
            </a:r>
            <a:r>
              <a:rPr lang="en-US" sz="2800" b="1" dirty="0" smtClean="0"/>
              <a:t>F5</a:t>
            </a:r>
            <a:endParaRPr lang="ru-RU" sz="28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b="1" dirty="0" smtClean="0"/>
              <a:t>Выбрать файл для запуска ещё раз или написать код для запуска проекта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b="1" dirty="0" smtClean="0"/>
              <a:t>Нажать </a:t>
            </a:r>
            <a:r>
              <a:rPr lang="en-US" sz="2800" b="1" dirty="0" smtClean="0"/>
              <a:t>Enter </a:t>
            </a:r>
            <a:r>
              <a:rPr lang="ru-RU" sz="2800" b="1" dirty="0" smtClean="0"/>
              <a:t>   </a:t>
            </a:r>
            <a:r>
              <a:rPr lang="en-US" sz="2800" b="1" dirty="0" smtClean="0"/>
              <a:t>(</a:t>
            </a:r>
            <a:r>
              <a:rPr lang="ru-RU" sz="2800" b="1" dirty="0"/>
              <a:t>п</a:t>
            </a:r>
            <a:r>
              <a:rPr lang="ru-RU" sz="2800" b="1" dirty="0" smtClean="0"/>
              <a:t>роисходит запуск</a:t>
            </a:r>
            <a:r>
              <a:rPr lang="en-US" sz="2800" b="1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8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b="1" dirty="0" smtClean="0"/>
              <a:t>Исправить программный код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err="1" smtClean="0"/>
              <a:t>Ctrl+S</a:t>
            </a:r>
            <a:r>
              <a:rPr lang="ru-RU" sz="2800" b="1" dirty="0" smtClean="0"/>
              <a:t>,</a:t>
            </a:r>
            <a:r>
              <a:rPr lang="en-US" sz="2800" b="1" dirty="0" smtClean="0"/>
              <a:t> F5</a:t>
            </a:r>
            <a:r>
              <a:rPr lang="ru-RU" sz="2800" b="1" dirty="0" smtClean="0"/>
              <a:t>, </a:t>
            </a:r>
            <a:r>
              <a:rPr lang="en-US" sz="2800" b="1" dirty="0" smtClean="0"/>
              <a:t>Enter</a:t>
            </a:r>
            <a:endParaRPr lang="ru-RU" sz="28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b="1" dirty="0" smtClean="0"/>
              <a:t>Повторять последние 2 шага до победного.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2337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850863" y="62015"/>
            <a:ext cx="10515600" cy="659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b="1" cap="all" dirty="0" err="1" smtClean="0">
                <a:solidFill>
                  <a:srgbClr val="0070C0"/>
                </a:solidFill>
                <a:latin typeface="+mn-lt"/>
              </a:rPr>
              <a:t>HelloWorld</a:t>
            </a:r>
            <a:r>
              <a:rPr lang="ru-RU" sz="4000" b="1" cap="all" dirty="0" smtClean="0">
                <a:solidFill>
                  <a:srgbClr val="0070C0"/>
                </a:solidFill>
                <a:latin typeface="+mn-lt"/>
              </a:rPr>
              <a:t>.</a:t>
            </a:r>
            <a:r>
              <a:rPr lang="en-US" sz="4000" b="1" cap="all" dirty="0">
                <a:solidFill>
                  <a:srgbClr val="0070C0"/>
                </a:solidFill>
                <a:latin typeface="+mn-lt"/>
              </a:rPr>
              <a:t>bat :</a:t>
            </a:r>
            <a:endParaRPr lang="ru-RU" sz="40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75385" y="567900"/>
            <a:ext cx="11531066" cy="6290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Echo</a:t>
            </a:r>
            <a:r>
              <a:rPr lang="ru-RU" sz="2000" dirty="0" smtClean="0"/>
              <a:t>. – вывод на экран пустой строки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Echo </a:t>
            </a:r>
            <a:r>
              <a:rPr lang="ru-RU" sz="2000" dirty="0" smtClean="0"/>
              <a:t>Привет мир – вывод на экран привет мир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Echo </a:t>
            </a:r>
            <a:r>
              <a:rPr lang="en-US" sz="2000" dirty="0" smtClean="0"/>
              <a:t>“</a:t>
            </a:r>
            <a:r>
              <a:rPr lang="ru-RU" sz="2000" dirty="0" smtClean="0"/>
              <a:t>Привет мир</a:t>
            </a:r>
            <a:r>
              <a:rPr lang="en-US" sz="2000" dirty="0" smtClean="0"/>
              <a:t>”</a:t>
            </a:r>
            <a:r>
              <a:rPr lang="ru-RU" sz="2000" dirty="0" smtClean="0"/>
              <a:t> </a:t>
            </a:r>
            <a:r>
              <a:rPr lang="ru-RU" sz="2000" dirty="0"/>
              <a:t>– вывод на экран привет </a:t>
            </a:r>
            <a:r>
              <a:rPr lang="ru-RU" sz="2000" dirty="0" smtClean="0"/>
              <a:t>мир</a:t>
            </a:r>
            <a:r>
              <a:rPr lang="en-US" sz="2000" dirty="0" smtClean="0"/>
              <a:t> </a:t>
            </a:r>
            <a:r>
              <a:rPr lang="ru-RU" sz="2000" dirty="0" smtClean="0"/>
              <a:t>в кавычках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@echo </a:t>
            </a:r>
            <a:r>
              <a:rPr lang="en-US" sz="2000" dirty="0" smtClean="0"/>
              <a:t>off – </a:t>
            </a:r>
            <a:r>
              <a:rPr lang="ru-RU" sz="2000" dirty="0" smtClean="0"/>
              <a:t>отключение вывода на экран, программного кода перед исполнением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Echo</a:t>
            </a:r>
            <a:r>
              <a:rPr lang="ru-RU" sz="2000" dirty="0" smtClean="0"/>
              <a:t> %</a:t>
            </a:r>
            <a:r>
              <a:rPr lang="en-US" sz="2000" dirty="0" smtClean="0"/>
              <a:t>cd</a:t>
            </a:r>
            <a:r>
              <a:rPr lang="ru-RU" sz="2000" dirty="0" smtClean="0"/>
              <a:t>%</a:t>
            </a:r>
            <a:r>
              <a:rPr lang="en-US" sz="2000" dirty="0" smtClean="0"/>
              <a:t> - </a:t>
            </a:r>
            <a:r>
              <a:rPr lang="ru-RU" sz="2000" dirty="0" smtClean="0"/>
              <a:t>вывод на экран целевой директории</a:t>
            </a:r>
            <a:r>
              <a:rPr lang="en-US" sz="2000" dirty="0" smtClean="0"/>
              <a:t> (</a:t>
            </a:r>
            <a:r>
              <a:rPr lang="ru-RU" sz="2000" dirty="0" smtClean="0"/>
              <a:t>текущей папки</a:t>
            </a:r>
            <a:r>
              <a:rPr lang="en-US" sz="2000" dirty="0" smtClean="0"/>
              <a:t>)</a:t>
            </a:r>
            <a:r>
              <a:rPr lang="ru-RU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Cd C:\</a:t>
            </a:r>
            <a:r>
              <a:rPr lang="en-US" sz="2000" dirty="0" smtClean="0"/>
              <a:t>D</a:t>
            </a:r>
            <a:r>
              <a:rPr lang="ru-RU" sz="2000" dirty="0" smtClean="0"/>
              <a:t> – переход в папку </a:t>
            </a:r>
            <a:r>
              <a:rPr lang="en-US" sz="2000" dirty="0" smtClean="0"/>
              <a:t>D</a:t>
            </a:r>
            <a:r>
              <a:rPr lang="ru-RU" sz="2000" dirty="0" smtClean="0"/>
              <a:t> на диске </a:t>
            </a:r>
            <a:r>
              <a:rPr lang="en-US" sz="2000" dirty="0" smtClean="0"/>
              <a:t>C</a:t>
            </a:r>
            <a:r>
              <a:rPr lang="ru-RU" sz="2000" dirty="0" smtClean="0"/>
              <a:t>. Теперь </a:t>
            </a:r>
            <a:r>
              <a:rPr lang="en-US" sz="2000" dirty="0"/>
              <a:t>Echo</a:t>
            </a:r>
            <a:r>
              <a:rPr lang="ru-RU" sz="2000" dirty="0"/>
              <a:t> %</a:t>
            </a:r>
            <a:r>
              <a:rPr lang="en-US" sz="2000" dirty="0"/>
              <a:t>cd</a:t>
            </a:r>
            <a:r>
              <a:rPr lang="ru-RU" sz="2000" dirty="0" smtClean="0"/>
              <a:t>% будет выводить </a:t>
            </a:r>
            <a:r>
              <a:rPr lang="en-US" sz="2000" dirty="0" smtClean="0"/>
              <a:t>“</a:t>
            </a:r>
            <a:r>
              <a:rPr lang="en-US" sz="2000" dirty="0"/>
              <a:t>C:\D</a:t>
            </a:r>
            <a:r>
              <a:rPr lang="en-US" sz="2000" dirty="0" smtClean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Cd “C:\D\</a:t>
            </a:r>
            <a:r>
              <a:rPr lang="ru-RU" sz="2000" dirty="0"/>
              <a:t>Рабочий стол</a:t>
            </a:r>
            <a:r>
              <a:rPr lang="en-US" sz="2000" dirty="0" smtClean="0"/>
              <a:t>”</a:t>
            </a:r>
            <a:r>
              <a:rPr lang="ru-RU" sz="2000" dirty="0" smtClean="0"/>
              <a:t> </a:t>
            </a:r>
            <a:r>
              <a:rPr lang="ru-RU" sz="2000" dirty="0"/>
              <a:t>– переход в </a:t>
            </a:r>
            <a:r>
              <a:rPr lang="ru-RU" sz="2000" dirty="0" smtClean="0"/>
              <a:t>папку</a:t>
            </a:r>
            <a:r>
              <a:rPr lang="en-US" sz="2000" dirty="0" smtClean="0"/>
              <a:t> </a:t>
            </a:r>
            <a:r>
              <a:rPr lang="ru-RU" sz="2000" dirty="0" smtClean="0"/>
              <a:t>чей путь содержит пробелы.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cd %~</a:t>
            </a:r>
            <a:r>
              <a:rPr lang="en-US" sz="2000" dirty="0" smtClean="0"/>
              <a:t>dp0</a:t>
            </a:r>
            <a:r>
              <a:rPr lang="ru-RU" sz="2000" dirty="0" smtClean="0"/>
              <a:t>  - сменить рабочий каталог на каталог запущенного</a:t>
            </a:r>
            <a:r>
              <a:rPr lang="en-US" sz="2000" dirty="0" smtClean="0"/>
              <a:t> bat </a:t>
            </a:r>
            <a:r>
              <a:rPr lang="ru-RU" sz="2000" dirty="0" smtClean="0"/>
              <a:t>файла, и так далее.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CD </a:t>
            </a:r>
            <a:r>
              <a:rPr lang="en-US" sz="2000" dirty="0" smtClean="0"/>
              <a:t>..\</a:t>
            </a:r>
            <a:r>
              <a:rPr lang="ru-RU" sz="2000" dirty="0" smtClean="0"/>
              <a:t> -  подняться на каталог выше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CD</a:t>
            </a:r>
            <a:r>
              <a:rPr lang="ru-RU" sz="2000" dirty="0" smtClean="0"/>
              <a:t> </a:t>
            </a:r>
            <a:r>
              <a:rPr lang="en-US" sz="2000" dirty="0" smtClean="0"/>
              <a:t>/? – </a:t>
            </a:r>
            <a:r>
              <a:rPr lang="ru-RU" sz="2000" dirty="0" smtClean="0"/>
              <a:t>получить системный </a:t>
            </a:r>
            <a:r>
              <a:rPr lang="en-US" sz="2000" dirty="0" smtClean="0"/>
              <a:t>Help</a:t>
            </a:r>
            <a:r>
              <a:rPr lang="ru-RU" sz="2000" dirty="0" smtClean="0"/>
              <a:t> по команде по ключу </a:t>
            </a:r>
            <a:r>
              <a:rPr lang="en-US" sz="2000" dirty="0" smtClean="0"/>
              <a:t>“/?”</a:t>
            </a:r>
            <a:r>
              <a:rPr lang="ru-RU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Set – </a:t>
            </a:r>
            <a:r>
              <a:rPr lang="ru-RU" sz="2000" dirty="0" smtClean="0"/>
              <a:t>вывод всех глобальных переменных на экран.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Set</a:t>
            </a:r>
            <a:r>
              <a:rPr lang="ru-RU" sz="2000" dirty="0" smtClean="0"/>
              <a:t> </a:t>
            </a:r>
            <a:r>
              <a:rPr lang="en-US" sz="2000" dirty="0" smtClean="0"/>
              <a:t>b=</a:t>
            </a:r>
            <a:r>
              <a:rPr lang="ru-RU" sz="2000" dirty="0" smtClean="0"/>
              <a:t>Привет мир</a:t>
            </a:r>
            <a:r>
              <a:rPr lang="en-US" sz="2000" dirty="0" smtClean="0"/>
              <a:t> </a:t>
            </a:r>
            <a:r>
              <a:rPr lang="en-US" sz="2000" dirty="0"/>
              <a:t>– </a:t>
            </a:r>
            <a:r>
              <a:rPr lang="ru-RU" sz="2000" dirty="0" smtClean="0"/>
              <a:t>создание переменной, все переменные глобальные!!!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Set</a:t>
            </a:r>
            <a:r>
              <a:rPr lang="ru-RU" sz="2000" dirty="0"/>
              <a:t> </a:t>
            </a:r>
            <a:r>
              <a:rPr lang="en-US" sz="2000" dirty="0" smtClean="0"/>
              <a:t>b=</a:t>
            </a:r>
            <a:r>
              <a:rPr lang="ru-RU" sz="2000" dirty="0" smtClean="0"/>
              <a:t>                      </a:t>
            </a:r>
            <a:r>
              <a:rPr lang="en-US" sz="2000" dirty="0" smtClean="0"/>
              <a:t> </a:t>
            </a:r>
            <a:r>
              <a:rPr lang="en-US" sz="2000" dirty="0"/>
              <a:t>– </a:t>
            </a:r>
            <a:r>
              <a:rPr lang="ru-RU" sz="2000" dirty="0" smtClean="0"/>
              <a:t>уничтожение переменной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Echo</a:t>
            </a:r>
            <a:r>
              <a:rPr lang="ru-RU" sz="2000" dirty="0"/>
              <a:t> %</a:t>
            </a:r>
            <a:r>
              <a:rPr lang="en-US" sz="2000" dirty="0"/>
              <a:t>b</a:t>
            </a:r>
            <a:r>
              <a:rPr lang="ru-RU" sz="2000" dirty="0"/>
              <a:t>%</a:t>
            </a:r>
            <a:r>
              <a:rPr lang="en-US" sz="2000" dirty="0"/>
              <a:t> -</a:t>
            </a:r>
            <a:r>
              <a:rPr lang="ru-RU" sz="2000" dirty="0"/>
              <a:t> обращение к переменной и вывод на экран её значения.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TIMEOUT </a:t>
            </a:r>
            <a:r>
              <a:rPr lang="en-US" sz="2000" dirty="0"/>
              <a:t>/T </a:t>
            </a:r>
            <a:r>
              <a:rPr lang="en-US" sz="2000" dirty="0" smtClean="0"/>
              <a:t>10</a:t>
            </a:r>
            <a:r>
              <a:rPr lang="ru-RU" sz="2000" dirty="0" smtClean="0"/>
              <a:t> – задержка в 10 секунд. </a:t>
            </a:r>
            <a:r>
              <a:rPr lang="en-US" sz="2000" dirty="0"/>
              <a:t>/</a:t>
            </a:r>
            <a:r>
              <a:rPr lang="en-US" sz="2000" dirty="0" smtClean="0"/>
              <a:t>T</a:t>
            </a:r>
            <a:r>
              <a:rPr lang="ru-RU" sz="2000" dirty="0" smtClean="0"/>
              <a:t> – ключ, тоже параметр запуска.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Pause – </a:t>
            </a:r>
            <a:r>
              <a:rPr lang="ru-RU" sz="2000" dirty="0"/>
              <a:t>ожидание нажатия </a:t>
            </a:r>
            <a:r>
              <a:rPr lang="ru-RU" sz="2000" dirty="0" smtClean="0"/>
              <a:t>клавиши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Cmd.exe – </a:t>
            </a:r>
            <a:r>
              <a:rPr lang="ru-RU" sz="2000" dirty="0" smtClean="0"/>
              <a:t>запуск дочерней консоли в том же окне (команды можно вбивать с клавиатуры)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Exit – </a:t>
            </a:r>
            <a:r>
              <a:rPr lang="ru-RU" sz="2000" dirty="0" smtClean="0"/>
              <a:t>выход</a:t>
            </a:r>
            <a:r>
              <a:rPr lang="en-US" sz="2000" dirty="0"/>
              <a:t>; </a:t>
            </a:r>
            <a:endParaRPr lang="ru-RU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:</a:t>
            </a:r>
            <a:r>
              <a:rPr lang="en-US" sz="2000" dirty="0" err="1" smtClean="0"/>
              <a:t>metka</a:t>
            </a:r>
            <a:r>
              <a:rPr lang="en-US" sz="2000" dirty="0" smtClean="0"/>
              <a:t> – </a:t>
            </a:r>
            <a:r>
              <a:rPr lang="ru-RU" sz="2000" dirty="0" smtClean="0"/>
              <a:t>метка, ими обозначаются начала функций или позиция для </a:t>
            </a:r>
            <a:r>
              <a:rPr lang="en-US" sz="2000" dirty="0" smtClean="0"/>
              <a:t>GOTO</a:t>
            </a:r>
            <a:endParaRPr lang="ru-RU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Exit /b – </a:t>
            </a:r>
            <a:r>
              <a:rPr lang="ru-RU" sz="2000" dirty="0"/>
              <a:t>выход из ближайшего вызова </a:t>
            </a:r>
            <a:r>
              <a:rPr lang="ru-RU" sz="2000" dirty="0" smtClean="0"/>
              <a:t>функции, то есть конец функции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Подробнее далее</a:t>
            </a: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4831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5372</TotalTime>
  <Words>1352</Words>
  <Application>Microsoft Office PowerPoint</Application>
  <PresentationFormat>Произвольный</PresentationFormat>
  <Paragraphs>198</Paragraphs>
  <Slides>29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Тема Office</vt:lpstr>
      <vt:lpstr>Добро пожаловать  на   WorkShop </vt:lpstr>
      <vt:lpstr>WorkShop «Управление проектами»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Благодарим за участие в WorkShop!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Добро пожаловать</dc:title>
  <dc:creator>Пользователь</dc:creator>
  <cp:lastModifiedBy>SibNout2020</cp:lastModifiedBy>
  <cp:revision>114</cp:revision>
  <dcterms:created xsi:type="dcterms:W3CDTF">2022-02-09T08:35:34Z</dcterms:created>
  <dcterms:modified xsi:type="dcterms:W3CDTF">2022-04-21T07:12:47Z</dcterms:modified>
</cp:coreProperties>
</file>