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7" r:id="rId8"/>
    <p:sldId id="269" r:id="rId9"/>
    <p:sldId id="263" r:id="rId10"/>
    <p:sldId id="271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028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F01E29-92E0-4D54-91C0-D385D82FE26F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ru-RU"/>
        </a:p>
      </dgm:t>
    </dgm:pt>
    <dgm:pt modelId="{AD660254-2121-4B2C-8D34-6C9C83E9F915}">
      <dgm:prSet phldrT="[Текст]" custT="1"/>
      <dgm:spPr/>
      <dgm:t>
        <a:bodyPr/>
        <a:lstStyle/>
        <a:p>
          <a:r>
            <a:rPr lang="ru-RU" sz="1500" b="1" dirty="0" smtClean="0">
              <a:solidFill>
                <a:schemeClr val="accent5">
                  <a:lumMod val="75000"/>
                </a:schemeClr>
              </a:solidFill>
            </a:rPr>
            <a:t>Постановка цели проекта</a:t>
          </a:r>
        </a:p>
        <a:p>
          <a:r>
            <a:rPr lang="ru-RU" sz="1500" dirty="0" smtClean="0">
              <a:latin typeface="+mn-lt"/>
            </a:rPr>
            <a:t>Что на выходе хотим получить?</a:t>
          </a:r>
          <a:endParaRPr lang="ru-RU" sz="1500" b="1" dirty="0">
            <a:solidFill>
              <a:schemeClr val="accent5">
                <a:lumMod val="75000"/>
              </a:schemeClr>
            </a:solidFill>
          </a:endParaRPr>
        </a:p>
      </dgm:t>
    </dgm:pt>
    <dgm:pt modelId="{9F0EC569-7139-459C-AB6B-E9B18D8BC89C}" type="parTrans" cxnId="{DBC6C5E4-0B21-48A2-A73D-B0ECFB5E2234}">
      <dgm:prSet/>
      <dgm:spPr/>
      <dgm:t>
        <a:bodyPr/>
        <a:lstStyle/>
        <a:p>
          <a:endParaRPr lang="ru-RU"/>
        </a:p>
      </dgm:t>
    </dgm:pt>
    <dgm:pt modelId="{C8829663-E0A7-4C61-90DA-33C4612ABB69}" type="sibTrans" cxnId="{DBC6C5E4-0B21-48A2-A73D-B0ECFB5E2234}">
      <dgm:prSet/>
      <dgm:spPr/>
      <dgm:t>
        <a:bodyPr/>
        <a:lstStyle/>
        <a:p>
          <a:endParaRPr lang="ru-RU"/>
        </a:p>
      </dgm:t>
    </dgm:pt>
    <dgm:pt modelId="{85D1028C-6A60-417A-9F74-93CB4DD6B9E3}">
      <dgm:prSet phldrT="[Текст]" custT="1"/>
      <dgm:spPr/>
      <dgm:t>
        <a:bodyPr/>
        <a:lstStyle/>
        <a:p>
          <a:r>
            <a:rPr lang="ru-RU" sz="1500" b="1" dirty="0" smtClean="0">
              <a:solidFill>
                <a:schemeClr val="accent5">
                  <a:lumMod val="75000"/>
                </a:schemeClr>
              </a:solidFill>
            </a:rPr>
            <a:t>Описание результата проекта</a:t>
          </a:r>
          <a:endParaRPr lang="ru-RU" sz="1500" b="1" dirty="0">
            <a:solidFill>
              <a:schemeClr val="accent5">
                <a:lumMod val="75000"/>
              </a:schemeClr>
            </a:solidFill>
          </a:endParaRPr>
        </a:p>
      </dgm:t>
    </dgm:pt>
    <dgm:pt modelId="{59CE5A8F-1C82-4D73-B5A3-100FF3CFC154}" type="parTrans" cxnId="{C7AB6DCA-9D4C-4007-B6A7-F9842F58C9C3}">
      <dgm:prSet/>
      <dgm:spPr/>
      <dgm:t>
        <a:bodyPr/>
        <a:lstStyle/>
        <a:p>
          <a:endParaRPr lang="ru-RU"/>
        </a:p>
      </dgm:t>
    </dgm:pt>
    <dgm:pt modelId="{FB0FDD3C-0F0C-4F59-8C29-FB790608D68E}" type="sibTrans" cxnId="{C7AB6DCA-9D4C-4007-B6A7-F9842F58C9C3}">
      <dgm:prSet/>
      <dgm:spPr/>
      <dgm:t>
        <a:bodyPr/>
        <a:lstStyle/>
        <a:p>
          <a:endParaRPr lang="ru-RU"/>
        </a:p>
      </dgm:t>
    </dgm:pt>
    <dgm:pt modelId="{BC98FE40-9389-4953-AFCA-1C3CFEE02565}">
      <dgm:prSet phldrT="[Текст]" custT="1"/>
      <dgm:spPr/>
      <dgm:t>
        <a:bodyPr/>
        <a:lstStyle/>
        <a:p>
          <a:r>
            <a:rPr lang="ru-RU" sz="1500" dirty="0" smtClean="0"/>
            <a:t>Какими свойствами должен обладать?</a:t>
          </a:r>
          <a:endParaRPr lang="ru-RU" sz="1500" dirty="0"/>
        </a:p>
      </dgm:t>
    </dgm:pt>
    <dgm:pt modelId="{C6E307F3-FD6E-49DF-844C-197BB9F6C758}" type="parTrans" cxnId="{7169BFA3-2F33-469A-9DDC-971B8E7450C0}">
      <dgm:prSet/>
      <dgm:spPr/>
      <dgm:t>
        <a:bodyPr/>
        <a:lstStyle/>
        <a:p>
          <a:endParaRPr lang="ru-RU"/>
        </a:p>
      </dgm:t>
    </dgm:pt>
    <dgm:pt modelId="{4A3900C1-17E2-4B26-8C05-FD6DF74D6012}" type="sibTrans" cxnId="{7169BFA3-2F33-469A-9DDC-971B8E7450C0}">
      <dgm:prSet/>
      <dgm:spPr/>
      <dgm:t>
        <a:bodyPr/>
        <a:lstStyle/>
        <a:p>
          <a:endParaRPr lang="ru-RU"/>
        </a:p>
      </dgm:t>
    </dgm:pt>
    <dgm:pt modelId="{754EC4F6-B487-469A-A740-CD83E0ECC2B0}">
      <dgm:prSet phldrT="[Текст]" custT="1"/>
      <dgm:spPr/>
      <dgm:t>
        <a:bodyPr/>
        <a:lstStyle/>
        <a:p>
          <a:r>
            <a:rPr lang="ru-RU" sz="1500" b="1" dirty="0" smtClean="0">
              <a:solidFill>
                <a:schemeClr val="accent5">
                  <a:lumMod val="75000"/>
                </a:schemeClr>
              </a:solidFill>
            </a:rPr>
            <a:t>Декомпозиция цели</a:t>
          </a:r>
          <a:endParaRPr lang="ru-RU" sz="1500" b="1" dirty="0">
            <a:solidFill>
              <a:schemeClr val="accent5">
                <a:lumMod val="75000"/>
              </a:schemeClr>
            </a:solidFill>
          </a:endParaRPr>
        </a:p>
      </dgm:t>
    </dgm:pt>
    <dgm:pt modelId="{736A5D52-45F5-4EEF-B516-948BAC53D249}" type="parTrans" cxnId="{CE54B5D3-645F-460C-BC30-50D91D8661C8}">
      <dgm:prSet/>
      <dgm:spPr/>
      <dgm:t>
        <a:bodyPr/>
        <a:lstStyle/>
        <a:p>
          <a:endParaRPr lang="ru-RU"/>
        </a:p>
      </dgm:t>
    </dgm:pt>
    <dgm:pt modelId="{1D38567A-3243-4581-A2F2-3AA4C1BC4375}" type="sibTrans" cxnId="{CE54B5D3-645F-460C-BC30-50D91D8661C8}">
      <dgm:prSet/>
      <dgm:spPr/>
      <dgm:t>
        <a:bodyPr/>
        <a:lstStyle/>
        <a:p>
          <a:endParaRPr lang="ru-RU"/>
        </a:p>
      </dgm:t>
    </dgm:pt>
    <dgm:pt modelId="{C48A16D2-8D66-4B14-A349-7A81D23757AD}">
      <dgm:prSet phldrT="[Текст]" custT="1"/>
      <dgm:spPr/>
      <dgm:t>
        <a:bodyPr/>
        <a:lstStyle/>
        <a:p>
          <a:r>
            <a:rPr lang="ru-RU" sz="1500" b="1" dirty="0" smtClean="0">
              <a:solidFill>
                <a:schemeClr val="accent5">
                  <a:lumMod val="75000"/>
                </a:schemeClr>
              </a:solidFill>
            </a:rPr>
            <a:t>Сетевое планирование</a:t>
          </a:r>
          <a:endParaRPr lang="ru-RU" sz="1500" b="1" dirty="0">
            <a:solidFill>
              <a:schemeClr val="accent5">
                <a:lumMod val="75000"/>
              </a:schemeClr>
            </a:solidFill>
          </a:endParaRPr>
        </a:p>
      </dgm:t>
    </dgm:pt>
    <dgm:pt modelId="{984DFC18-E4BC-4DA8-A3F7-246651EF36C2}" type="parTrans" cxnId="{3E2D62D0-D94E-415D-B658-E314F71A836A}">
      <dgm:prSet/>
      <dgm:spPr/>
      <dgm:t>
        <a:bodyPr/>
        <a:lstStyle/>
        <a:p>
          <a:endParaRPr lang="ru-RU"/>
        </a:p>
      </dgm:t>
    </dgm:pt>
    <dgm:pt modelId="{545943A5-9F62-4142-945E-AC56BD8A9213}" type="sibTrans" cxnId="{3E2D62D0-D94E-415D-B658-E314F71A836A}">
      <dgm:prSet/>
      <dgm:spPr/>
      <dgm:t>
        <a:bodyPr/>
        <a:lstStyle/>
        <a:p>
          <a:endParaRPr lang="ru-RU"/>
        </a:p>
      </dgm:t>
    </dgm:pt>
    <dgm:pt modelId="{AC488B39-5545-4739-BE49-F91CFBA301A4}">
      <dgm:prSet phldrT="[Текст]" custT="1"/>
      <dgm:spPr/>
      <dgm:t>
        <a:bodyPr/>
        <a:lstStyle/>
        <a:p>
          <a:r>
            <a:rPr lang="ru-RU" sz="1500" b="1" dirty="0" smtClean="0">
              <a:solidFill>
                <a:schemeClr val="accent5">
                  <a:lumMod val="75000"/>
                </a:schemeClr>
              </a:solidFill>
            </a:rPr>
            <a:t>Оценка рисков проекта</a:t>
          </a:r>
          <a:endParaRPr lang="ru-RU" sz="1500" b="1" dirty="0">
            <a:solidFill>
              <a:schemeClr val="accent5">
                <a:lumMod val="75000"/>
              </a:schemeClr>
            </a:solidFill>
          </a:endParaRPr>
        </a:p>
      </dgm:t>
    </dgm:pt>
    <dgm:pt modelId="{17078C10-8F95-4DEC-B3E6-0CAA9B9A0C58}" type="parTrans" cxnId="{3591A89A-1C59-471D-B074-C56ED69A31EF}">
      <dgm:prSet/>
      <dgm:spPr/>
      <dgm:t>
        <a:bodyPr/>
        <a:lstStyle/>
        <a:p>
          <a:endParaRPr lang="ru-RU"/>
        </a:p>
      </dgm:t>
    </dgm:pt>
    <dgm:pt modelId="{E3EE5919-766E-44DA-BB66-7E2096737275}" type="sibTrans" cxnId="{3591A89A-1C59-471D-B074-C56ED69A31EF}">
      <dgm:prSet/>
      <dgm:spPr/>
      <dgm:t>
        <a:bodyPr/>
        <a:lstStyle/>
        <a:p>
          <a:endParaRPr lang="ru-RU"/>
        </a:p>
      </dgm:t>
    </dgm:pt>
    <dgm:pt modelId="{2100116D-C42F-44D9-9FE2-6F2620D24716}">
      <dgm:prSet phldrT="[Текст]" custT="1"/>
      <dgm:spPr/>
      <dgm:t>
        <a:bodyPr/>
        <a:lstStyle/>
        <a:p>
          <a:r>
            <a:rPr lang="ru-RU" sz="1500" dirty="0" smtClean="0"/>
            <a:t>Как можно понять что получили нужный результат?</a:t>
          </a:r>
          <a:endParaRPr lang="ru-RU" sz="1500" dirty="0"/>
        </a:p>
      </dgm:t>
    </dgm:pt>
    <dgm:pt modelId="{EB0C3C0D-C5D7-45CE-8110-1FF226AE0343}" type="parTrans" cxnId="{29F26667-E105-4BAD-9144-06491E5D0152}">
      <dgm:prSet/>
      <dgm:spPr/>
      <dgm:t>
        <a:bodyPr/>
        <a:lstStyle/>
        <a:p>
          <a:endParaRPr lang="ru-RU"/>
        </a:p>
      </dgm:t>
    </dgm:pt>
    <dgm:pt modelId="{DE8025A9-56A0-4BE6-938B-ED761D1FE74F}" type="sibTrans" cxnId="{29F26667-E105-4BAD-9144-06491E5D0152}">
      <dgm:prSet/>
      <dgm:spPr/>
      <dgm:t>
        <a:bodyPr/>
        <a:lstStyle/>
        <a:p>
          <a:endParaRPr lang="ru-RU"/>
        </a:p>
      </dgm:t>
    </dgm:pt>
    <dgm:pt modelId="{AD4E4BC5-77EE-42EB-8089-7B0BA2CC1128}">
      <dgm:prSet phldrT="[Текст]" custT="1"/>
      <dgm:spPr/>
      <dgm:t>
        <a:bodyPr/>
        <a:lstStyle/>
        <a:p>
          <a:r>
            <a:rPr lang="ru-RU" sz="1500" dirty="0" smtClean="0"/>
            <a:t>Разбиваем цель проекта на этапы,  фазы проекта</a:t>
          </a:r>
          <a:endParaRPr lang="ru-RU" sz="1500" dirty="0"/>
        </a:p>
      </dgm:t>
    </dgm:pt>
    <dgm:pt modelId="{C6ECD426-BA5B-491F-BED7-70D917E741B5}" type="parTrans" cxnId="{6AD5D645-F651-4702-A1A9-3071099684F0}">
      <dgm:prSet/>
      <dgm:spPr/>
      <dgm:t>
        <a:bodyPr/>
        <a:lstStyle/>
        <a:p>
          <a:endParaRPr lang="ru-RU"/>
        </a:p>
      </dgm:t>
    </dgm:pt>
    <dgm:pt modelId="{ABE1FE6B-1598-485B-8746-9F3378A7A9C5}" type="sibTrans" cxnId="{6AD5D645-F651-4702-A1A9-3071099684F0}">
      <dgm:prSet/>
      <dgm:spPr/>
      <dgm:t>
        <a:bodyPr/>
        <a:lstStyle/>
        <a:p>
          <a:endParaRPr lang="ru-RU"/>
        </a:p>
      </dgm:t>
    </dgm:pt>
    <dgm:pt modelId="{28A27DDD-99A9-40EA-AA18-0F27766CBD12}">
      <dgm:prSet phldrT="[Текст]" custT="1"/>
      <dgm:spPr/>
      <dgm:t>
        <a:bodyPr/>
        <a:lstStyle/>
        <a:p>
          <a:r>
            <a:rPr lang="ru-RU" sz="1500" dirty="0" smtClean="0"/>
            <a:t>Какие задачи необходимо выполнить первыми?</a:t>
          </a:r>
          <a:endParaRPr lang="ru-RU" sz="1500" dirty="0"/>
        </a:p>
      </dgm:t>
    </dgm:pt>
    <dgm:pt modelId="{4250EAF7-6504-4C4C-8027-94D9CCBB1B35}" type="parTrans" cxnId="{4DD76ACB-E0D5-4D4E-AE25-9BA89FB8AF38}">
      <dgm:prSet/>
      <dgm:spPr/>
      <dgm:t>
        <a:bodyPr/>
        <a:lstStyle/>
        <a:p>
          <a:endParaRPr lang="ru-RU"/>
        </a:p>
      </dgm:t>
    </dgm:pt>
    <dgm:pt modelId="{F00A9F66-10A3-4DB6-8703-87089A8134CD}" type="sibTrans" cxnId="{4DD76ACB-E0D5-4D4E-AE25-9BA89FB8AF38}">
      <dgm:prSet/>
      <dgm:spPr/>
      <dgm:t>
        <a:bodyPr/>
        <a:lstStyle/>
        <a:p>
          <a:endParaRPr lang="ru-RU"/>
        </a:p>
      </dgm:t>
    </dgm:pt>
    <dgm:pt modelId="{2F2E0129-A913-4C7E-9476-D7DAAEF30E63}">
      <dgm:prSet phldrT="[Текст]" custT="1"/>
      <dgm:spPr/>
      <dgm:t>
        <a:bodyPr/>
        <a:lstStyle/>
        <a:p>
          <a:r>
            <a:rPr lang="ru-RU" sz="1500" dirty="0" smtClean="0"/>
            <a:t>Поиск критического пути</a:t>
          </a:r>
          <a:endParaRPr lang="ru-RU" sz="1500" dirty="0"/>
        </a:p>
      </dgm:t>
    </dgm:pt>
    <dgm:pt modelId="{775A324E-E9A0-4BE3-99C8-D8BF5F64CA68}" type="parTrans" cxnId="{A8AB5FEB-C8D7-42CA-B5D4-08AFB5EEE199}">
      <dgm:prSet/>
      <dgm:spPr/>
      <dgm:t>
        <a:bodyPr/>
        <a:lstStyle/>
        <a:p>
          <a:endParaRPr lang="ru-RU"/>
        </a:p>
      </dgm:t>
    </dgm:pt>
    <dgm:pt modelId="{BBFB036A-763E-493E-9E5D-06B1C0D086A0}" type="sibTrans" cxnId="{A8AB5FEB-C8D7-42CA-B5D4-08AFB5EEE199}">
      <dgm:prSet/>
      <dgm:spPr/>
      <dgm:t>
        <a:bodyPr/>
        <a:lstStyle/>
        <a:p>
          <a:endParaRPr lang="ru-RU"/>
        </a:p>
      </dgm:t>
    </dgm:pt>
    <dgm:pt modelId="{8CA124D2-3CE7-41C7-BFD1-6DCEFC5DE342}">
      <dgm:prSet phldrT="[Текст]" custT="1"/>
      <dgm:spPr/>
      <dgm:t>
        <a:bodyPr/>
        <a:lstStyle/>
        <a:p>
          <a:r>
            <a:rPr lang="ru-RU" sz="1500" dirty="0" smtClean="0"/>
            <a:t>Какова зависимость задач друг от друга</a:t>
          </a:r>
          <a:endParaRPr lang="ru-RU" sz="1500" dirty="0"/>
        </a:p>
      </dgm:t>
    </dgm:pt>
    <dgm:pt modelId="{DB74C2AF-0267-4BB3-AA3C-6E9542C12B5B}" type="parTrans" cxnId="{48C47CCC-7BFF-4AB5-A03C-4FA247E059D4}">
      <dgm:prSet/>
      <dgm:spPr/>
      <dgm:t>
        <a:bodyPr/>
        <a:lstStyle/>
        <a:p>
          <a:endParaRPr lang="ru-RU"/>
        </a:p>
      </dgm:t>
    </dgm:pt>
    <dgm:pt modelId="{D5EB2324-B6F5-40AC-A625-7C19A88F28E9}" type="sibTrans" cxnId="{48C47CCC-7BFF-4AB5-A03C-4FA247E059D4}">
      <dgm:prSet/>
      <dgm:spPr/>
      <dgm:t>
        <a:bodyPr/>
        <a:lstStyle/>
        <a:p>
          <a:endParaRPr lang="ru-RU"/>
        </a:p>
      </dgm:t>
    </dgm:pt>
    <dgm:pt modelId="{03FF4CEE-3208-4A71-874E-0FA97B234FFE}">
      <dgm:prSet phldrT="[Текст]" custT="1"/>
      <dgm:spPr/>
      <dgm:t>
        <a:bodyPr/>
        <a:lstStyle/>
        <a:p>
          <a:r>
            <a:rPr lang="ru-RU" sz="1500" dirty="0" smtClean="0"/>
            <a:t>Что может пойти «не так»?</a:t>
          </a:r>
          <a:endParaRPr lang="ru-RU" sz="1500" dirty="0"/>
        </a:p>
      </dgm:t>
    </dgm:pt>
    <dgm:pt modelId="{2E36C2D3-8166-433D-B951-0352D8569048}" type="parTrans" cxnId="{7A050AA1-2FDF-40A2-B177-ED4F8CF3CDDD}">
      <dgm:prSet/>
      <dgm:spPr/>
      <dgm:t>
        <a:bodyPr/>
        <a:lstStyle/>
        <a:p>
          <a:endParaRPr lang="ru-RU"/>
        </a:p>
      </dgm:t>
    </dgm:pt>
    <dgm:pt modelId="{E371519C-2F5F-4C15-B892-DBB704B8AF87}" type="sibTrans" cxnId="{7A050AA1-2FDF-40A2-B177-ED4F8CF3CDDD}">
      <dgm:prSet/>
      <dgm:spPr/>
      <dgm:t>
        <a:bodyPr/>
        <a:lstStyle/>
        <a:p>
          <a:endParaRPr lang="ru-RU"/>
        </a:p>
      </dgm:t>
    </dgm:pt>
    <dgm:pt modelId="{F0A3C458-8FD2-469A-AC32-965B346D825E}">
      <dgm:prSet phldrT="[Текст]" custT="1"/>
      <dgm:spPr/>
      <dgm:t>
        <a:bodyPr/>
        <a:lstStyle/>
        <a:p>
          <a:r>
            <a:rPr lang="ru-RU" sz="1500" dirty="0" smtClean="0"/>
            <a:t>С какой силой это повлияет на проект</a:t>
          </a:r>
          <a:endParaRPr lang="ru-RU" sz="1500" dirty="0"/>
        </a:p>
      </dgm:t>
    </dgm:pt>
    <dgm:pt modelId="{20E5D224-D07C-449C-BE19-D3D0E7417267}" type="parTrans" cxnId="{CE6B93DC-06A0-461E-B49F-0E8E61268ED4}">
      <dgm:prSet/>
      <dgm:spPr/>
      <dgm:t>
        <a:bodyPr/>
        <a:lstStyle/>
        <a:p>
          <a:endParaRPr lang="ru-RU"/>
        </a:p>
      </dgm:t>
    </dgm:pt>
    <dgm:pt modelId="{ECE83BC4-CCF1-4819-8372-E181D44D4DE3}" type="sibTrans" cxnId="{CE6B93DC-06A0-461E-B49F-0E8E61268ED4}">
      <dgm:prSet/>
      <dgm:spPr/>
      <dgm:t>
        <a:bodyPr/>
        <a:lstStyle/>
        <a:p>
          <a:endParaRPr lang="ru-RU"/>
        </a:p>
      </dgm:t>
    </dgm:pt>
    <dgm:pt modelId="{FB1BC53C-50B8-4817-B3F6-F37B412DABF7}">
      <dgm:prSet phldrT="[Текст]" custT="1"/>
      <dgm:spPr/>
      <dgm:t>
        <a:bodyPr/>
        <a:lstStyle/>
        <a:p>
          <a:r>
            <a:rPr lang="ru-RU" sz="1500" b="1" dirty="0" smtClean="0">
              <a:solidFill>
                <a:schemeClr val="accent5">
                  <a:lumMod val="75000"/>
                </a:schemeClr>
              </a:solidFill>
            </a:rPr>
            <a:t>Календарное планирование проекта </a:t>
          </a:r>
          <a:endParaRPr lang="ru-RU" sz="1500" b="1" dirty="0">
            <a:solidFill>
              <a:schemeClr val="accent5">
                <a:lumMod val="75000"/>
              </a:schemeClr>
            </a:solidFill>
          </a:endParaRPr>
        </a:p>
      </dgm:t>
    </dgm:pt>
    <dgm:pt modelId="{520B3632-7323-41F2-83E3-B588007CADD1}" type="parTrans" cxnId="{690A9C7C-1D16-43E3-B2CC-4E4904CFF5EB}">
      <dgm:prSet/>
      <dgm:spPr/>
      <dgm:t>
        <a:bodyPr/>
        <a:lstStyle/>
        <a:p>
          <a:endParaRPr lang="ru-RU"/>
        </a:p>
      </dgm:t>
    </dgm:pt>
    <dgm:pt modelId="{43BC787E-A521-45ED-A4F1-4E1D750BCF1B}" type="sibTrans" cxnId="{690A9C7C-1D16-43E3-B2CC-4E4904CFF5EB}">
      <dgm:prSet/>
      <dgm:spPr/>
      <dgm:t>
        <a:bodyPr/>
        <a:lstStyle/>
        <a:p>
          <a:endParaRPr lang="ru-RU"/>
        </a:p>
      </dgm:t>
    </dgm:pt>
    <dgm:pt modelId="{406C9B55-4C51-41B5-960D-D05E649ACFCD}">
      <dgm:prSet phldrT="[Текст]" custT="1"/>
      <dgm:spPr/>
      <dgm:t>
        <a:bodyPr/>
        <a:lstStyle/>
        <a:p>
          <a:r>
            <a:rPr lang="ru-RU" sz="1500" dirty="0" smtClean="0"/>
            <a:t>Диаграмма </a:t>
          </a:r>
          <a:r>
            <a:rPr lang="ru-RU" sz="1500" dirty="0" err="1" smtClean="0"/>
            <a:t>Гантта</a:t>
          </a:r>
          <a:r>
            <a:rPr lang="ru-RU" sz="1500" dirty="0" smtClean="0"/>
            <a:t>, демонстрирующая сроки реализации задач (работ)</a:t>
          </a:r>
          <a:endParaRPr lang="ru-RU" sz="1500" dirty="0"/>
        </a:p>
      </dgm:t>
    </dgm:pt>
    <dgm:pt modelId="{9A09FBB5-9B0B-41BC-8799-EA497D1DDF12}" type="parTrans" cxnId="{DC7CA7D3-6EA9-493B-9FCA-00943BA5F0B4}">
      <dgm:prSet/>
      <dgm:spPr/>
      <dgm:t>
        <a:bodyPr/>
        <a:lstStyle/>
        <a:p>
          <a:endParaRPr lang="ru-RU"/>
        </a:p>
      </dgm:t>
    </dgm:pt>
    <dgm:pt modelId="{5B5061D1-FC68-4087-8140-975622A613A9}" type="sibTrans" cxnId="{DC7CA7D3-6EA9-493B-9FCA-00943BA5F0B4}">
      <dgm:prSet/>
      <dgm:spPr/>
      <dgm:t>
        <a:bodyPr/>
        <a:lstStyle/>
        <a:p>
          <a:endParaRPr lang="ru-RU"/>
        </a:p>
      </dgm:t>
    </dgm:pt>
    <dgm:pt modelId="{E2C2744E-8457-40A4-A895-EC48B361B4AD}">
      <dgm:prSet phldrT="[Текст]" custT="1"/>
      <dgm:spPr/>
      <dgm:t>
        <a:bodyPr/>
        <a:lstStyle/>
        <a:p>
          <a:r>
            <a:rPr lang="ru-RU" sz="1500" dirty="0" smtClean="0"/>
            <a:t>Определение взаимозависимость задач</a:t>
          </a:r>
          <a:endParaRPr lang="ru-RU" sz="1500" dirty="0"/>
        </a:p>
      </dgm:t>
    </dgm:pt>
    <dgm:pt modelId="{8D75C6E5-E510-4F38-B1E3-FE9BFDA40D2D}" type="parTrans" cxnId="{724647D8-A3F7-4863-990C-19F9352FAB5B}">
      <dgm:prSet/>
      <dgm:spPr/>
      <dgm:t>
        <a:bodyPr/>
        <a:lstStyle/>
        <a:p>
          <a:endParaRPr lang="ru-RU"/>
        </a:p>
      </dgm:t>
    </dgm:pt>
    <dgm:pt modelId="{4870FDBA-CFFE-4410-ADB4-9F18BEA12B30}" type="sibTrans" cxnId="{724647D8-A3F7-4863-990C-19F9352FAB5B}">
      <dgm:prSet/>
      <dgm:spPr/>
      <dgm:t>
        <a:bodyPr/>
        <a:lstStyle/>
        <a:p>
          <a:endParaRPr lang="ru-RU"/>
        </a:p>
      </dgm:t>
    </dgm:pt>
    <dgm:pt modelId="{E46B603A-532D-4BD7-89FD-206351C998BB}">
      <dgm:prSet phldrT="[Текст]" custT="1"/>
      <dgm:spPr/>
      <dgm:t>
        <a:bodyPr/>
        <a:lstStyle/>
        <a:p>
          <a:r>
            <a:rPr lang="ru-RU" sz="1500" dirty="0" smtClean="0"/>
            <a:t>Оценка использования ресурсов </a:t>
          </a:r>
          <a:endParaRPr lang="ru-RU" sz="1500" dirty="0"/>
        </a:p>
      </dgm:t>
    </dgm:pt>
    <dgm:pt modelId="{0E65C48B-11D4-4BA3-87EF-21FDD435403E}" type="parTrans" cxnId="{4F97DC3F-E274-4DF0-AEFF-58F0F039F494}">
      <dgm:prSet/>
      <dgm:spPr/>
      <dgm:t>
        <a:bodyPr/>
        <a:lstStyle/>
        <a:p>
          <a:endParaRPr lang="ru-RU"/>
        </a:p>
      </dgm:t>
    </dgm:pt>
    <dgm:pt modelId="{D70216B6-EF87-4C3C-9E87-FC8F13AE1A36}" type="sibTrans" cxnId="{4F97DC3F-E274-4DF0-AEFF-58F0F039F494}">
      <dgm:prSet/>
      <dgm:spPr/>
      <dgm:t>
        <a:bodyPr/>
        <a:lstStyle/>
        <a:p>
          <a:endParaRPr lang="ru-RU"/>
        </a:p>
      </dgm:t>
    </dgm:pt>
    <dgm:pt modelId="{5CAAC436-38D8-4B53-99BB-24ADC0312EFA}">
      <dgm:prSet phldrT="[Текст]" custT="1"/>
      <dgm:spPr/>
      <dgm:t>
        <a:bodyPr/>
        <a:lstStyle/>
        <a:p>
          <a:r>
            <a:rPr lang="ru-RU" sz="1500" dirty="0" smtClean="0"/>
            <a:t>Как должен выглядеть готовый продукт?</a:t>
          </a:r>
          <a:endParaRPr lang="ru-RU" sz="1500" b="1" dirty="0">
            <a:solidFill>
              <a:schemeClr val="accent5">
                <a:lumMod val="75000"/>
              </a:schemeClr>
            </a:solidFill>
          </a:endParaRPr>
        </a:p>
      </dgm:t>
    </dgm:pt>
    <dgm:pt modelId="{B88A0889-DC89-4C07-8928-75B6910A10FC}" type="parTrans" cxnId="{FAE74755-2F19-4BC1-9205-DA425AD9C242}">
      <dgm:prSet/>
      <dgm:spPr/>
      <dgm:t>
        <a:bodyPr/>
        <a:lstStyle/>
        <a:p>
          <a:endParaRPr lang="ru-RU"/>
        </a:p>
      </dgm:t>
    </dgm:pt>
    <dgm:pt modelId="{195FF4A2-0420-449A-A213-9AA3FF6356C4}" type="sibTrans" cxnId="{FAE74755-2F19-4BC1-9205-DA425AD9C242}">
      <dgm:prSet/>
      <dgm:spPr/>
      <dgm:t>
        <a:bodyPr/>
        <a:lstStyle/>
        <a:p>
          <a:endParaRPr lang="ru-RU"/>
        </a:p>
      </dgm:t>
    </dgm:pt>
    <dgm:pt modelId="{0CD2CE49-24D2-4543-8078-1B6768426697}" type="pres">
      <dgm:prSet presAssocID="{BFF01E29-92E0-4D54-91C0-D385D82FE26F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7D369E12-AA9C-41B2-9824-65F68115934F}" type="pres">
      <dgm:prSet presAssocID="{AD660254-2121-4B2C-8D34-6C9C83E9F915}" presName="composite" presStyleCnt="0"/>
      <dgm:spPr/>
    </dgm:pt>
    <dgm:pt modelId="{317D4E5E-B6B0-4540-9683-00EE945B739F}" type="pres">
      <dgm:prSet presAssocID="{AD660254-2121-4B2C-8D34-6C9C83E9F915}" presName="LShape" presStyleLbl="alignNode1" presStyleIdx="0" presStyleCnt="11"/>
      <dgm:spPr/>
    </dgm:pt>
    <dgm:pt modelId="{56993D82-1773-44FA-95C0-6894983244B4}" type="pres">
      <dgm:prSet presAssocID="{AD660254-2121-4B2C-8D34-6C9C83E9F915}" presName="ParentText" presStyleLbl="revTx" presStyleIdx="0" presStyleCnt="6" custLinFactNeighborX="-1182" custLinFactNeighborY="67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1E39621-168D-4F29-A2EB-AD0B9B93A030}" type="pres">
      <dgm:prSet presAssocID="{AD660254-2121-4B2C-8D34-6C9C83E9F915}" presName="Triangle" presStyleLbl="alignNode1" presStyleIdx="1" presStyleCnt="11"/>
      <dgm:spPr/>
    </dgm:pt>
    <dgm:pt modelId="{A43251B0-91D9-4CE2-8F95-8747FECB1311}" type="pres">
      <dgm:prSet presAssocID="{C8829663-E0A7-4C61-90DA-33C4612ABB69}" presName="sibTrans" presStyleCnt="0"/>
      <dgm:spPr/>
    </dgm:pt>
    <dgm:pt modelId="{9B475E4D-89A0-4AF5-BC23-8C6CEC1D3BA4}" type="pres">
      <dgm:prSet presAssocID="{C8829663-E0A7-4C61-90DA-33C4612ABB69}" presName="space" presStyleCnt="0"/>
      <dgm:spPr/>
    </dgm:pt>
    <dgm:pt modelId="{F42C470F-1C3B-48F8-873B-77DE3903FDCD}" type="pres">
      <dgm:prSet presAssocID="{85D1028C-6A60-417A-9F74-93CB4DD6B9E3}" presName="composite" presStyleCnt="0"/>
      <dgm:spPr/>
    </dgm:pt>
    <dgm:pt modelId="{4E1D45A1-B38C-45F4-A1AC-FCA230296B13}" type="pres">
      <dgm:prSet presAssocID="{85D1028C-6A60-417A-9F74-93CB4DD6B9E3}" presName="LShape" presStyleLbl="alignNode1" presStyleIdx="2" presStyleCnt="11"/>
      <dgm:spPr/>
    </dgm:pt>
    <dgm:pt modelId="{53A575B3-5C0F-4D81-A718-CF7309C87FEB}" type="pres">
      <dgm:prSet presAssocID="{85D1028C-6A60-417A-9F74-93CB4DD6B9E3}" presName="ParentText" presStyleLbl="revTx" presStyleIdx="1" presStyleCnt="6" custScaleX="111874" custLinFactNeighborX="4723" custLinFactNeighborY="135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9EAD39B-7F44-4540-A63D-B928D740EB47}" type="pres">
      <dgm:prSet presAssocID="{85D1028C-6A60-417A-9F74-93CB4DD6B9E3}" presName="Triangle" presStyleLbl="alignNode1" presStyleIdx="3" presStyleCnt="11"/>
      <dgm:spPr/>
    </dgm:pt>
    <dgm:pt modelId="{FB7FF8A3-DA99-4E12-86F8-D4EDB3C904B0}" type="pres">
      <dgm:prSet presAssocID="{FB0FDD3C-0F0C-4F59-8C29-FB790608D68E}" presName="sibTrans" presStyleCnt="0"/>
      <dgm:spPr/>
    </dgm:pt>
    <dgm:pt modelId="{38D5C02D-1914-4C08-BA38-3E3361355491}" type="pres">
      <dgm:prSet presAssocID="{FB0FDD3C-0F0C-4F59-8C29-FB790608D68E}" presName="space" presStyleCnt="0"/>
      <dgm:spPr/>
    </dgm:pt>
    <dgm:pt modelId="{7D2F815F-8121-4FA1-87D4-100043B005FC}" type="pres">
      <dgm:prSet presAssocID="{754EC4F6-B487-469A-A740-CD83E0ECC2B0}" presName="composite" presStyleCnt="0"/>
      <dgm:spPr/>
    </dgm:pt>
    <dgm:pt modelId="{B4C7540F-189B-4E47-8181-701CBD7BFA70}" type="pres">
      <dgm:prSet presAssocID="{754EC4F6-B487-469A-A740-CD83E0ECC2B0}" presName="LShape" presStyleLbl="alignNode1" presStyleIdx="4" presStyleCnt="11"/>
      <dgm:spPr/>
    </dgm:pt>
    <dgm:pt modelId="{844BB0DF-CBA1-4425-AE49-43D9E8CCDFA4}" type="pres">
      <dgm:prSet presAssocID="{754EC4F6-B487-469A-A740-CD83E0ECC2B0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910336-3A7C-4F15-8431-62B30D3C4006}" type="pres">
      <dgm:prSet presAssocID="{754EC4F6-B487-469A-A740-CD83E0ECC2B0}" presName="Triangle" presStyleLbl="alignNode1" presStyleIdx="5" presStyleCnt="11"/>
      <dgm:spPr/>
    </dgm:pt>
    <dgm:pt modelId="{D336086B-4CCF-4EDB-B0A3-08688866EC71}" type="pres">
      <dgm:prSet presAssocID="{1D38567A-3243-4581-A2F2-3AA4C1BC4375}" presName="sibTrans" presStyleCnt="0"/>
      <dgm:spPr/>
    </dgm:pt>
    <dgm:pt modelId="{CDBE8D79-651B-49EB-BDC8-D4454DB4363B}" type="pres">
      <dgm:prSet presAssocID="{1D38567A-3243-4581-A2F2-3AA4C1BC4375}" presName="space" presStyleCnt="0"/>
      <dgm:spPr/>
    </dgm:pt>
    <dgm:pt modelId="{82F4B3A8-1499-4645-95C4-5B19929A8EF2}" type="pres">
      <dgm:prSet presAssocID="{C48A16D2-8D66-4B14-A349-7A81D23757AD}" presName="composite" presStyleCnt="0"/>
      <dgm:spPr/>
    </dgm:pt>
    <dgm:pt modelId="{77B90758-58F0-4983-837C-A32AA586095D}" type="pres">
      <dgm:prSet presAssocID="{C48A16D2-8D66-4B14-A349-7A81D23757AD}" presName="LShape" presStyleLbl="alignNode1" presStyleIdx="6" presStyleCnt="11"/>
      <dgm:spPr/>
    </dgm:pt>
    <dgm:pt modelId="{13CE20AC-C9AF-4218-A35A-2E48A4A85297}" type="pres">
      <dgm:prSet presAssocID="{C48A16D2-8D66-4B14-A349-7A81D23757AD}" presName="ParentText" presStyleLbl="revTx" presStyleIdx="3" presStyleCnt="6" custScaleX="116518" custLinFactNeighborX="709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840D49-252D-42B4-B07D-48EE4BE24D3B}" type="pres">
      <dgm:prSet presAssocID="{C48A16D2-8D66-4B14-A349-7A81D23757AD}" presName="Triangle" presStyleLbl="alignNode1" presStyleIdx="7" presStyleCnt="11"/>
      <dgm:spPr/>
    </dgm:pt>
    <dgm:pt modelId="{2AD54FB1-DF55-4CBC-BB51-E8DA9442E126}" type="pres">
      <dgm:prSet presAssocID="{545943A5-9F62-4142-945E-AC56BD8A9213}" presName="sibTrans" presStyleCnt="0"/>
      <dgm:spPr/>
    </dgm:pt>
    <dgm:pt modelId="{64F4AFA9-0EBF-4FF0-B82E-1F0FDEE305A8}" type="pres">
      <dgm:prSet presAssocID="{545943A5-9F62-4142-945E-AC56BD8A9213}" presName="space" presStyleCnt="0"/>
      <dgm:spPr/>
    </dgm:pt>
    <dgm:pt modelId="{07958916-D9CA-478D-85C7-26A4F903DBD9}" type="pres">
      <dgm:prSet presAssocID="{AC488B39-5545-4739-BE49-F91CFBA301A4}" presName="composite" presStyleCnt="0"/>
      <dgm:spPr/>
    </dgm:pt>
    <dgm:pt modelId="{BBA64270-68B4-4B29-BD3F-9583BAB942FB}" type="pres">
      <dgm:prSet presAssocID="{AC488B39-5545-4739-BE49-F91CFBA301A4}" presName="LShape" presStyleLbl="alignNode1" presStyleIdx="8" presStyleCnt="11"/>
      <dgm:spPr/>
    </dgm:pt>
    <dgm:pt modelId="{E3D6E7A9-5A4C-4825-AFF5-6A2A1A8941EB}" type="pres">
      <dgm:prSet presAssocID="{AC488B39-5545-4739-BE49-F91CFBA301A4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2A86276-E73F-4724-AE53-4779B36093DF}" type="pres">
      <dgm:prSet presAssocID="{AC488B39-5545-4739-BE49-F91CFBA301A4}" presName="Triangle" presStyleLbl="alignNode1" presStyleIdx="9" presStyleCnt="11"/>
      <dgm:spPr/>
    </dgm:pt>
    <dgm:pt modelId="{5A0104FE-8EB7-41BD-9518-88A1BCFDE491}" type="pres">
      <dgm:prSet presAssocID="{E3EE5919-766E-44DA-BB66-7E2096737275}" presName="sibTrans" presStyleCnt="0"/>
      <dgm:spPr/>
    </dgm:pt>
    <dgm:pt modelId="{65BB5B5F-6F38-48AC-A26A-6C5D2ED55CFC}" type="pres">
      <dgm:prSet presAssocID="{E3EE5919-766E-44DA-BB66-7E2096737275}" presName="space" presStyleCnt="0"/>
      <dgm:spPr/>
    </dgm:pt>
    <dgm:pt modelId="{75D14E27-39E8-42B3-857B-CCAD23C61085}" type="pres">
      <dgm:prSet presAssocID="{FB1BC53C-50B8-4817-B3F6-F37B412DABF7}" presName="composite" presStyleCnt="0"/>
      <dgm:spPr/>
    </dgm:pt>
    <dgm:pt modelId="{0B963D96-A0B1-4389-926B-D74324FBDB71}" type="pres">
      <dgm:prSet presAssocID="{FB1BC53C-50B8-4817-B3F6-F37B412DABF7}" presName="LShape" presStyleLbl="alignNode1" presStyleIdx="10" presStyleCnt="11"/>
      <dgm:spPr/>
    </dgm:pt>
    <dgm:pt modelId="{B09DD0F9-6B62-4D23-8A5B-F63A0E4885BF}" type="pres">
      <dgm:prSet presAssocID="{FB1BC53C-50B8-4817-B3F6-F37B412DABF7}" presName="ParentText" presStyleLbl="revTx" presStyleIdx="5" presStyleCnt="6" custLinFactNeighborX="-11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F057D7-A4F0-465E-9C8D-F73CB5D22D20}" type="presOf" srcId="{BFF01E29-92E0-4D54-91C0-D385D82FE26F}" destId="{0CD2CE49-24D2-4543-8078-1B6768426697}" srcOrd="0" destOrd="0" presId="urn:microsoft.com/office/officeart/2009/3/layout/StepUpProcess"/>
    <dgm:cxn modelId="{7A050AA1-2FDF-40A2-B177-ED4F8CF3CDDD}" srcId="{AC488B39-5545-4739-BE49-F91CFBA301A4}" destId="{03FF4CEE-3208-4A71-874E-0FA97B234FFE}" srcOrd="0" destOrd="0" parTransId="{2E36C2D3-8166-433D-B951-0352D8569048}" sibTransId="{E371519C-2F5F-4C15-B892-DBB704B8AF87}"/>
    <dgm:cxn modelId="{687EFDB9-B78A-4E00-8FC3-BEFADA16E492}" type="presOf" srcId="{BC98FE40-9389-4953-AFCA-1C3CFEE02565}" destId="{53A575B3-5C0F-4D81-A718-CF7309C87FEB}" srcOrd="0" destOrd="2" presId="urn:microsoft.com/office/officeart/2009/3/layout/StepUpProcess"/>
    <dgm:cxn modelId="{62BDC330-11CE-4ECA-97AF-F7AE8CD2FA6D}" type="presOf" srcId="{5CAAC436-38D8-4B53-99BB-24ADC0312EFA}" destId="{53A575B3-5C0F-4D81-A718-CF7309C87FEB}" srcOrd="0" destOrd="1" presId="urn:microsoft.com/office/officeart/2009/3/layout/StepUpProcess"/>
    <dgm:cxn modelId="{DC7CA7D3-6EA9-493B-9FCA-00943BA5F0B4}" srcId="{FB1BC53C-50B8-4817-B3F6-F37B412DABF7}" destId="{406C9B55-4C51-41B5-960D-D05E649ACFCD}" srcOrd="0" destOrd="0" parTransId="{9A09FBB5-9B0B-41BC-8799-EA497D1DDF12}" sibTransId="{5B5061D1-FC68-4087-8140-975622A613A9}"/>
    <dgm:cxn modelId="{E8473835-D452-4EC1-A258-F75640E1319C}" type="presOf" srcId="{28A27DDD-99A9-40EA-AA18-0F27766CBD12}" destId="{13CE20AC-C9AF-4218-A35A-2E48A4A85297}" srcOrd="0" destOrd="1" presId="urn:microsoft.com/office/officeart/2009/3/layout/StepUpProcess"/>
    <dgm:cxn modelId="{A3C3ACDF-096C-445F-98F3-8CFF1F11C538}" type="presOf" srcId="{E46B603A-532D-4BD7-89FD-206351C998BB}" destId="{B09DD0F9-6B62-4D23-8A5B-F63A0E4885BF}" srcOrd="0" destOrd="3" presId="urn:microsoft.com/office/officeart/2009/3/layout/StepUpProcess"/>
    <dgm:cxn modelId="{690A9C7C-1D16-43E3-B2CC-4E4904CFF5EB}" srcId="{BFF01E29-92E0-4D54-91C0-D385D82FE26F}" destId="{FB1BC53C-50B8-4817-B3F6-F37B412DABF7}" srcOrd="5" destOrd="0" parTransId="{520B3632-7323-41F2-83E3-B588007CADD1}" sibTransId="{43BC787E-A521-45ED-A4F1-4E1D750BCF1B}"/>
    <dgm:cxn modelId="{48C47CCC-7BFF-4AB5-A03C-4FA247E059D4}" srcId="{C48A16D2-8D66-4B14-A349-7A81D23757AD}" destId="{8CA124D2-3CE7-41C7-BFD1-6DCEFC5DE342}" srcOrd="2" destOrd="0" parTransId="{DB74C2AF-0267-4BB3-AA3C-6E9542C12B5B}" sibTransId="{D5EB2324-B6F5-40AC-A625-7C19A88F28E9}"/>
    <dgm:cxn modelId="{28DC7FF0-2E3D-4E89-A20F-22C30708AFB4}" type="presOf" srcId="{C48A16D2-8D66-4B14-A349-7A81D23757AD}" destId="{13CE20AC-C9AF-4218-A35A-2E48A4A85297}" srcOrd="0" destOrd="0" presId="urn:microsoft.com/office/officeart/2009/3/layout/StepUpProcess"/>
    <dgm:cxn modelId="{CE6B93DC-06A0-461E-B49F-0E8E61268ED4}" srcId="{AC488B39-5545-4739-BE49-F91CFBA301A4}" destId="{F0A3C458-8FD2-469A-AC32-965B346D825E}" srcOrd="1" destOrd="0" parTransId="{20E5D224-D07C-449C-BE19-D3D0E7417267}" sibTransId="{ECE83BC4-CCF1-4819-8372-E181D44D4DE3}"/>
    <dgm:cxn modelId="{29F26667-E105-4BAD-9144-06491E5D0152}" srcId="{85D1028C-6A60-417A-9F74-93CB4DD6B9E3}" destId="{2100116D-C42F-44D9-9FE2-6F2620D24716}" srcOrd="2" destOrd="0" parTransId="{EB0C3C0D-C5D7-45CE-8110-1FF226AE0343}" sibTransId="{DE8025A9-56A0-4BE6-938B-ED761D1FE74F}"/>
    <dgm:cxn modelId="{ACF4CDB8-F577-4E17-B688-BEDDEE9F280D}" type="presOf" srcId="{406C9B55-4C51-41B5-960D-D05E649ACFCD}" destId="{B09DD0F9-6B62-4D23-8A5B-F63A0E4885BF}" srcOrd="0" destOrd="1" presId="urn:microsoft.com/office/officeart/2009/3/layout/StepUpProcess"/>
    <dgm:cxn modelId="{ED097E1B-0E56-4348-BAAA-7ECA5A3CE0D7}" type="presOf" srcId="{754EC4F6-B487-469A-A740-CD83E0ECC2B0}" destId="{844BB0DF-CBA1-4425-AE49-43D9E8CCDFA4}" srcOrd="0" destOrd="0" presId="urn:microsoft.com/office/officeart/2009/3/layout/StepUpProcess"/>
    <dgm:cxn modelId="{CE54B5D3-645F-460C-BC30-50D91D8661C8}" srcId="{BFF01E29-92E0-4D54-91C0-D385D82FE26F}" destId="{754EC4F6-B487-469A-A740-CD83E0ECC2B0}" srcOrd="2" destOrd="0" parTransId="{736A5D52-45F5-4EEF-B516-948BAC53D249}" sibTransId="{1D38567A-3243-4581-A2F2-3AA4C1BC4375}"/>
    <dgm:cxn modelId="{4096668D-6AA0-4960-8494-E7EF85BA8A62}" type="presOf" srcId="{2F2E0129-A913-4C7E-9476-D7DAAEF30E63}" destId="{13CE20AC-C9AF-4218-A35A-2E48A4A85297}" srcOrd="0" destOrd="2" presId="urn:microsoft.com/office/officeart/2009/3/layout/StepUpProcess"/>
    <dgm:cxn modelId="{7A2BBA38-2459-43E1-8748-89221DF9FB7D}" type="presOf" srcId="{AD660254-2121-4B2C-8D34-6C9C83E9F915}" destId="{56993D82-1773-44FA-95C0-6894983244B4}" srcOrd="0" destOrd="0" presId="urn:microsoft.com/office/officeart/2009/3/layout/StepUpProcess"/>
    <dgm:cxn modelId="{1128B9A7-0BE6-4217-9790-65A0890D58E3}" type="presOf" srcId="{AC488B39-5545-4739-BE49-F91CFBA301A4}" destId="{E3D6E7A9-5A4C-4825-AFF5-6A2A1A8941EB}" srcOrd="0" destOrd="0" presId="urn:microsoft.com/office/officeart/2009/3/layout/StepUpProcess"/>
    <dgm:cxn modelId="{C7AB6DCA-9D4C-4007-B6A7-F9842F58C9C3}" srcId="{BFF01E29-92E0-4D54-91C0-D385D82FE26F}" destId="{85D1028C-6A60-417A-9F74-93CB4DD6B9E3}" srcOrd="1" destOrd="0" parTransId="{59CE5A8F-1C82-4D73-B5A3-100FF3CFC154}" sibTransId="{FB0FDD3C-0F0C-4F59-8C29-FB790608D68E}"/>
    <dgm:cxn modelId="{959EBD95-B0EB-4B71-8882-CAEB42D04F94}" type="presOf" srcId="{8CA124D2-3CE7-41C7-BFD1-6DCEFC5DE342}" destId="{13CE20AC-C9AF-4218-A35A-2E48A4A85297}" srcOrd="0" destOrd="3" presId="urn:microsoft.com/office/officeart/2009/3/layout/StepUpProcess"/>
    <dgm:cxn modelId="{3591A89A-1C59-471D-B074-C56ED69A31EF}" srcId="{BFF01E29-92E0-4D54-91C0-D385D82FE26F}" destId="{AC488B39-5545-4739-BE49-F91CFBA301A4}" srcOrd="4" destOrd="0" parTransId="{17078C10-8F95-4DEC-B3E6-0CAA9B9A0C58}" sibTransId="{E3EE5919-766E-44DA-BB66-7E2096737275}"/>
    <dgm:cxn modelId="{4DD76ACB-E0D5-4D4E-AE25-9BA89FB8AF38}" srcId="{C48A16D2-8D66-4B14-A349-7A81D23757AD}" destId="{28A27DDD-99A9-40EA-AA18-0F27766CBD12}" srcOrd="0" destOrd="0" parTransId="{4250EAF7-6504-4C4C-8027-94D9CCBB1B35}" sibTransId="{F00A9F66-10A3-4DB6-8703-87089A8134CD}"/>
    <dgm:cxn modelId="{680CF8B8-2EA7-4CD6-8515-FB47AF9E5942}" type="presOf" srcId="{85D1028C-6A60-417A-9F74-93CB4DD6B9E3}" destId="{53A575B3-5C0F-4D81-A718-CF7309C87FEB}" srcOrd="0" destOrd="0" presId="urn:microsoft.com/office/officeart/2009/3/layout/StepUpProcess"/>
    <dgm:cxn modelId="{A8AB5FEB-C8D7-42CA-B5D4-08AFB5EEE199}" srcId="{C48A16D2-8D66-4B14-A349-7A81D23757AD}" destId="{2F2E0129-A913-4C7E-9476-D7DAAEF30E63}" srcOrd="1" destOrd="0" parTransId="{775A324E-E9A0-4BE3-99C8-D8BF5F64CA68}" sibTransId="{BBFB036A-763E-493E-9E5D-06B1C0D086A0}"/>
    <dgm:cxn modelId="{217CFDA7-2A8F-4FE6-A42D-63F0676301B2}" type="presOf" srcId="{2100116D-C42F-44D9-9FE2-6F2620D24716}" destId="{53A575B3-5C0F-4D81-A718-CF7309C87FEB}" srcOrd="0" destOrd="3" presId="urn:microsoft.com/office/officeart/2009/3/layout/StepUpProcess"/>
    <dgm:cxn modelId="{DB08425C-2601-4218-ABF6-C4B6A527D60C}" type="presOf" srcId="{AD4E4BC5-77EE-42EB-8089-7B0BA2CC1128}" destId="{844BB0DF-CBA1-4425-AE49-43D9E8CCDFA4}" srcOrd="0" destOrd="1" presId="urn:microsoft.com/office/officeart/2009/3/layout/StepUpProcess"/>
    <dgm:cxn modelId="{FAE74755-2F19-4BC1-9205-DA425AD9C242}" srcId="{85D1028C-6A60-417A-9F74-93CB4DD6B9E3}" destId="{5CAAC436-38D8-4B53-99BB-24ADC0312EFA}" srcOrd="0" destOrd="0" parTransId="{B88A0889-DC89-4C07-8928-75B6910A10FC}" sibTransId="{195FF4A2-0420-449A-A213-9AA3FF6356C4}"/>
    <dgm:cxn modelId="{DBC6C5E4-0B21-48A2-A73D-B0ECFB5E2234}" srcId="{BFF01E29-92E0-4D54-91C0-D385D82FE26F}" destId="{AD660254-2121-4B2C-8D34-6C9C83E9F915}" srcOrd="0" destOrd="0" parTransId="{9F0EC569-7139-459C-AB6B-E9B18D8BC89C}" sibTransId="{C8829663-E0A7-4C61-90DA-33C4612ABB69}"/>
    <dgm:cxn modelId="{6AD5D645-F651-4702-A1A9-3071099684F0}" srcId="{754EC4F6-B487-469A-A740-CD83E0ECC2B0}" destId="{AD4E4BC5-77EE-42EB-8089-7B0BA2CC1128}" srcOrd="0" destOrd="0" parTransId="{C6ECD426-BA5B-491F-BED7-70D917E741B5}" sibTransId="{ABE1FE6B-1598-485B-8746-9F3378A7A9C5}"/>
    <dgm:cxn modelId="{3E2D62D0-D94E-415D-B658-E314F71A836A}" srcId="{BFF01E29-92E0-4D54-91C0-D385D82FE26F}" destId="{C48A16D2-8D66-4B14-A349-7A81D23757AD}" srcOrd="3" destOrd="0" parTransId="{984DFC18-E4BC-4DA8-A3F7-246651EF36C2}" sibTransId="{545943A5-9F62-4142-945E-AC56BD8A9213}"/>
    <dgm:cxn modelId="{724647D8-A3F7-4863-990C-19F9352FAB5B}" srcId="{FB1BC53C-50B8-4817-B3F6-F37B412DABF7}" destId="{E2C2744E-8457-40A4-A895-EC48B361B4AD}" srcOrd="1" destOrd="0" parTransId="{8D75C6E5-E510-4F38-B1E3-FE9BFDA40D2D}" sibTransId="{4870FDBA-CFFE-4410-ADB4-9F18BEA12B30}"/>
    <dgm:cxn modelId="{4F97DC3F-E274-4DF0-AEFF-58F0F039F494}" srcId="{FB1BC53C-50B8-4817-B3F6-F37B412DABF7}" destId="{E46B603A-532D-4BD7-89FD-206351C998BB}" srcOrd="2" destOrd="0" parTransId="{0E65C48B-11D4-4BA3-87EF-21FDD435403E}" sibTransId="{D70216B6-EF87-4C3C-9E87-FC8F13AE1A36}"/>
    <dgm:cxn modelId="{EA372F2C-294D-4C9C-98B3-E8996A2DB050}" type="presOf" srcId="{E2C2744E-8457-40A4-A895-EC48B361B4AD}" destId="{B09DD0F9-6B62-4D23-8A5B-F63A0E4885BF}" srcOrd="0" destOrd="2" presId="urn:microsoft.com/office/officeart/2009/3/layout/StepUpProcess"/>
    <dgm:cxn modelId="{DB7EA41D-8279-4857-A7D7-490ECB015B2B}" type="presOf" srcId="{FB1BC53C-50B8-4817-B3F6-F37B412DABF7}" destId="{B09DD0F9-6B62-4D23-8A5B-F63A0E4885BF}" srcOrd="0" destOrd="0" presId="urn:microsoft.com/office/officeart/2009/3/layout/StepUpProcess"/>
    <dgm:cxn modelId="{CBB90686-8407-4EB5-B498-A00600584E29}" type="presOf" srcId="{03FF4CEE-3208-4A71-874E-0FA97B234FFE}" destId="{E3D6E7A9-5A4C-4825-AFF5-6A2A1A8941EB}" srcOrd="0" destOrd="1" presId="urn:microsoft.com/office/officeart/2009/3/layout/StepUpProcess"/>
    <dgm:cxn modelId="{7169BFA3-2F33-469A-9DDC-971B8E7450C0}" srcId="{85D1028C-6A60-417A-9F74-93CB4DD6B9E3}" destId="{BC98FE40-9389-4953-AFCA-1C3CFEE02565}" srcOrd="1" destOrd="0" parTransId="{C6E307F3-FD6E-49DF-844C-197BB9F6C758}" sibTransId="{4A3900C1-17E2-4B26-8C05-FD6DF74D6012}"/>
    <dgm:cxn modelId="{469879C5-B618-4B3C-91B1-B17E6A894307}" type="presOf" srcId="{F0A3C458-8FD2-469A-AC32-965B346D825E}" destId="{E3D6E7A9-5A4C-4825-AFF5-6A2A1A8941EB}" srcOrd="0" destOrd="2" presId="urn:microsoft.com/office/officeart/2009/3/layout/StepUpProcess"/>
    <dgm:cxn modelId="{3C8608A6-B8DE-402E-B4E7-1CAB9065D785}" type="presParOf" srcId="{0CD2CE49-24D2-4543-8078-1B6768426697}" destId="{7D369E12-AA9C-41B2-9824-65F68115934F}" srcOrd="0" destOrd="0" presId="urn:microsoft.com/office/officeart/2009/3/layout/StepUpProcess"/>
    <dgm:cxn modelId="{9E905E00-0FED-408D-8D7F-9458A074D563}" type="presParOf" srcId="{7D369E12-AA9C-41B2-9824-65F68115934F}" destId="{317D4E5E-B6B0-4540-9683-00EE945B739F}" srcOrd="0" destOrd="0" presId="urn:microsoft.com/office/officeart/2009/3/layout/StepUpProcess"/>
    <dgm:cxn modelId="{89D719E0-7C21-45C6-829C-3654C336A77A}" type="presParOf" srcId="{7D369E12-AA9C-41B2-9824-65F68115934F}" destId="{56993D82-1773-44FA-95C0-6894983244B4}" srcOrd="1" destOrd="0" presId="urn:microsoft.com/office/officeart/2009/3/layout/StepUpProcess"/>
    <dgm:cxn modelId="{A06EAD97-B5C5-46AB-813B-2E1C3171643D}" type="presParOf" srcId="{7D369E12-AA9C-41B2-9824-65F68115934F}" destId="{A1E39621-168D-4F29-A2EB-AD0B9B93A030}" srcOrd="2" destOrd="0" presId="urn:microsoft.com/office/officeart/2009/3/layout/StepUpProcess"/>
    <dgm:cxn modelId="{C9C77957-023E-47DA-AF19-AA8F3D92B086}" type="presParOf" srcId="{0CD2CE49-24D2-4543-8078-1B6768426697}" destId="{A43251B0-91D9-4CE2-8F95-8747FECB1311}" srcOrd="1" destOrd="0" presId="urn:microsoft.com/office/officeart/2009/3/layout/StepUpProcess"/>
    <dgm:cxn modelId="{DDCAAD9A-527D-46EC-BEDE-7778C669C5B3}" type="presParOf" srcId="{A43251B0-91D9-4CE2-8F95-8747FECB1311}" destId="{9B475E4D-89A0-4AF5-BC23-8C6CEC1D3BA4}" srcOrd="0" destOrd="0" presId="urn:microsoft.com/office/officeart/2009/3/layout/StepUpProcess"/>
    <dgm:cxn modelId="{B96E357E-B1A4-4704-9AA2-7B49C25830F7}" type="presParOf" srcId="{0CD2CE49-24D2-4543-8078-1B6768426697}" destId="{F42C470F-1C3B-48F8-873B-77DE3903FDCD}" srcOrd="2" destOrd="0" presId="urn:microsoft.com/office/officeart/2009/3/layout/StepUpProcess"/>
    <dgm:cxn modelId="{5E879849-F16C-48E1-9B4B-B150D27097CC}" type="presParOf" srcId="{F42C470F-1C3B-48F8-873B-77DE3903FDCD}" destId="{4E1D45A1-B38C-45F4-A1AC-FCA230296B13}" srcOrd="0" destOrd="0" presId="urn:microsoft.com/office/officeart/2009/3/layout/StepUpProcess"/>
    <dgm:cxn modelId="{015B9683-6927-4B85-A647-467ED01C7771}" type="presParOf" srcId="{F42C470F-1C3B-48F8-873B-77DE3903FDCD}" destId="{53A575B3-5C0F-4D81-A718-CF7309C87FEB}" srcOrd="1" destOrd="0" presId="urn:microsoft.com/office/officeart/2009/3/layout/StepUpProcess"/>
    <dgm:cxn modelId="{1EF472D6-FE65-4075-AE1A-9176D9DED3F1}" type="presParOf" srcId="{F42C470F-1C3B-48F8-873B-77DE3903FDCD}" destId="{F9EAD39B-7F44-4540-A63D-B928D740EB47}" srcOrd="2" destOrd="0" presId="urn:microsoft.com/office/officeart/2009/3/layout/StepUpProcess"/>
    <dgm:cxn modelId="{DB1EA8C7-AC73-43B7-83A5-7B69AC162A87}" type="presParOf" srcId="{0CD2CE49-24D2-4543-8078-1B6768426697}" destId="{FB7FF8A3-DA99-4E12-86F8-D4EDB3C904B0}" srcOrd="3" destOrd="0" presId="urn:microsoft.com/office/officeart/2009/3/layout/StepUpProcess"/>
    <dgm:cxn modelId="{156C0AB0-E1AB-4F6C-AB30-533BBFF92197}" type="presParOf" srcId="{FB7FF8A3-DA99-4E12-86F8-D4EDB3C904B0}" destId="{38D5C02D-1914-4C08-BA38-3E3361355491}" srcOrd="0" destOrd="0" presId="urn:microsoft.com/office/officeart/2009/3/layout/StepUpProcess"/>
    <dgm:cxn modelId="{1EFC053F-DC1B-4ED8-9EA8-CA59C4277D20}" type="presParOf" srcId="{0CD2CE49-24D2-4543-8078-1B6768426697}" destId="{7D2F815F-8121-4FA1-87D4-100043B005FC}" srcOrd="4" destOrd="0" presId="urn:microsoft.com/office/officeart/2009/3/layout/StepUpProcess"/>
    <dgm:cxn modelId="{10D60C53-434A-484E-AE72-3BBD982A03A1}" type="presParOf" srcId="{7D2F815F-8121-4FA1-87D4-100043B005FC}" destId="{B4C7540F-189B-4E47-8181-701CBD7BFA70}" srcOrd="0" destOrd="0" presId="urn:microsoft.com/office/officeart/2009/3/layout/StepUpProcess"/>
    <dgm:cxn modelId="{BC255990-2B66-4AB5-B64B-AD2A7E84DA02}" type="presParOf" srcId="{7D2F815F-8121-4FA1-87D4-100043B005FC}" destId="{844BB0DF-CBA1-4425-AE49-43D9E8CCDFA4}" srcOrd="1" destOrd="0" presId="urn:microsoft.com/office/officeart/2009/3/layout/StepUpProcess"/>
    <dgm:cxn modelId="{CE2B58BC-0C7C-4C1C-9B3C-492612A36808}" type="presParOf" srcId="{7D2F815F-8121-4FA1-87D4-100043B005FC}" destId="{38910336-3A7C-4F15-8431-62B30D3C4006}" srcOrd="2" destOrd="0" presId="urn:microsoft.com/office/officeart/2009/3/layout/StepUpProcess"/>
    <dgm:cxn modelId="{578F8672-823B-4FBF-9BD3-42B531F3F2C5}" type="presParOf" srcId="{0CD2CE49-24D2-4543-8078-1B6768426697}" destId="{D336086B-4CCF-4EDB-B0A3-08688866EC71}" srcOrd="5" destOrd="0" presId="urn:microsoft.com/office/officeart/2009/3/layout/StepUpProcess"/>
    <dgm:cxn modelId="{FFA71C77-8710-40D2-87A2-9E44D6C7841C}" type="presParOf" srcId="{D336086B-4CCF-4EDB-B0A3-08688866EC71}" destId="{CDBE8D79-651B-49EB-BDC8-D4454DB4363B}" srcOrd="0" destOrd="0" presId="urn:microsoft.com/office/officeart/2009/3/layout/StepUpProcess"/>
    <dgm:cxn modelId="{AAB141F8-3A84-4DBA-84B5-DDDF664F6C70}" type="presParOf" srcId="{0CD2CE49-24D2-4543-8078-1B6768426697}" destId="{82F4B3A8-1499-4645-95C4-5B19929A8EF2}" srcOrd="6" destOrd="0" presId="urn:microsoft.com/office/officeart/2009/3/layout/StepUpProcess"/>
    <dgm:cxn modelId="{54090AFD-4508-4C3F-8664-807DAFE9DBC8}" type="presParOf" srcId="{82F4B3A8-1499-4645-95C4-5B19929A8EF2}" destId="{77B90758-58F0-4983-837C-A32AA586095D}" srcOrd="0" destOrd="0" presId="urn:microsoft.com/office/officeart/2009/3/layout/StepUpProcess"/>
    <dgm:cxn modelId="{2DF9CC89-AC91-4273-9489-AC0BD69F3CF6}" type="presParOf" srcId="{82F4B3A8-1499-4645-95C4-5B19929A8EF2}" destId="{13CE20AC-C9AF-4218-A35A-2E48A4A85297}" srcOrd="1" destOrd="0" presId="urn:microsoft.com/office/officeart/2009/3/layout/StepUpProcess"/>
    <dgm:cxn modelId="{D2B511F9-9F6B-47E4-8073-70651676E6C4}" type="presParOf" srcId="{82F4B3A8-1499-4645-95C4-5B19929A8EF2}" destId="{E6840D49-252D-42B4-B07D-48EE4BE24D3B}" srcOrd="2" destOrd="0" presId="urn:microsoft.com/office/officeart/2009/3/layout/StepUpProcess"/>
    <dgm:cxn modelId="{377DE408-AB87-4B36-BF6B-D4F99BA45B4D}" type="presParOf" srcId="{0CD2CE49-24D2-4543-8078-1B6768426697}" destId="{2AD54FB1-DF55-4CBC-BB51-E8DA9442E126}" srcOrd="7" destOrd="0" presId="urn:microsoft.com/office/officeart/2009/3/layout/StepUpProcess"/>
    <dgm:cxn modelId="{56219100-6C44-495C-AFCE-709EB7F0457D}" type="presParOf" srcId="{2AD54FB1-DF55-4CBC-BB51-E8DA9442E126}" destId="{64F4AFA9-0EBF-4FF0-B82E-1F0FDEE305A8}" srcOrd="0" destOrd="0" presId="urn:microsoft.com/office/officeart/2009/3/layout/StepUpProcess"/>
    <dgm:cxn modelId="{67BE1DB5-07F7-490F-984A-71BDB0EAACEF}" type="presParOf" srcId="{0CD2CE49-24D2-4543-8078-1B6768426697}" destId="{07958916-D9CA-478D-85C7-26A4F903DBD9}" srcOrd="8" destOrd="0" presId="urn:microsoft.com/office/officeart/2009/3/layout/StepUpProcess"/>
    <dgm:cxn modelId="{967E8FA8-B9A8-4AAD-AA9D-41B6A6A6DE24}" type="presParOf" srcId="{07958916-D9CA-478D-85C7-26A4F903DBD9}" destId="{BBA64270-68B4-4B29-BD3F-9583BAB942FB}" srcOrd="0" destOrd="0" presId="urn:microsoft.com/office/officeart/2009/3/layout/StepUpProcess"/>
    <dgm:cxn modelId="{4226E1DD-138F-4E9A-B6F1-45ED7D9BB53F}" type="presParOf" srcId="{07958916-D9CA-478D-85C7-26A4F903DBD9}" destId="{E3D6E7A9-5A4C-4825-AFF5-6A2A1A8941EB}" srcOrd="1" destOrd="0" presId="urn:microsoft.com/office/officeart/2009/3/layout/StepUpProcess"/>
    <dgm:cxn modelId="{71E1C69E-E0E3-4888-858C-F828C88913BC}" type="presParOf" srcId="{07958916-D9CA-478D-85C7-26A4F903DBD9}" destId="{32A86276-E73F-4724-AE53-4779B36093DF}" srcOrd="2" destOrd="0" presId="urn:microsoft.com/office/officeart/2009/3/layout/StepUpProcess"/>
    <dgm:cxn modelId="{F129C508-B9AD-4BD9-89D3-495646A22B60}" type="presParOf" srcId="{0CD2CE49-24D2-4543-8078-1B6768426697}" destId="{5A0104FE-8EB7-41BD-9518-88A1BCFDE491}" srcOrd="9" destOrd="0" presId="urn:microsoft.com/office/officeart/2009/3/layout/StepUpProcess"/>
    <dgm:cxn modelId="{5713D422-10C5-4FF2-8848-20B0FEC3A03C}" type="presParOf" srcId="{5A0104FE-8EB7-41BD-9518-88A1BCFDE491}" destId="{65BB5B5F-6F38-48AC-A26A-6C5D2ED55CFC}" srcOrd="0" destOrd="0" presId="urn:microsoft.com/office/officeart/2009/3/layout/StepUpProcess"/>
    <dgm:cxn modelId="{7CF56C28-F614-43F6-94EB-992AADFDB8BB}" type="presParOf" srcId="{0CD2CE49-24D2-4543-8078-1B6768426697}" destId="{75D14E27-39E8-42B3-857B-CCAD23C61085}" srcOrd="10" destOrd="0" presId="urn:microsoft.com/office/officeart/2009/3/layout/StepUpProcess"/>
    <dgm:cxn modelId="{B3107C12-283F-4884-811C-0B35418D148D}" type="presParOf" srcId="{75D14E27-39E8-42B3-857B-CCAD23C61085}" destId="{0B963D96-A0B1-4389-926B-D74324FBDB71}" srcOrd="0" destOrd="0" presId="urn:microsoft.com/office/officeart/2009/3/layout/StepUpProcess"/>
    <dgm:cxn modelId="{D6AF4D01-7EC8-46C9-858C-6290D2A8C476}" type="presParOf" srcId="{75D14E27-39E8-42B3-857B-CCAD23C61085}" destId="{B09DD0F9-6B62-4D23-8A5B-F63A0E4885BF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D4E5E-B6B0-4540-9683-00EE945B739F}">
      <dsp:nvSpPr>
        <dsp:cNvPr id="0" name=""/>
        <dsp:cNvSpPr/>
      </dsp:nvSpPr>
      <dsp:spPr>
        <a:xfrm rot="5400000">
          <a:off x="369900" y="2775142"/>
          <a:ext cx="1095103" cy="18222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93D82-1773-44FA-95C0-6894983244B4}">
      <dsp:nvSpPr>
        <dsp:cNvPr id="0" name=""/>
        <dsp:cNvSpPr/>
      </dsp:nvSpPr>
      <dsp:spPr>
        <a:xfrm>
          <a:off x="167655" y="3329329"/>
          <a:ext cx="1645116" cy="144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chemeClr val="accent5">
                  <a:lumMod val="75000"/>
                </a:schemeClr>
              </a:solidFill>
            </a:rPr>
            <a:t>Постановка цели проекта</a:t>
          </a:r>
        </a:p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latin typeface="+mn-lt"/>
            </a:rPr>
            <a:t>Что на выходе хотим получить?</a:t>
          </a:r>
          <a:endParaRPr lang="ru-RU" sz="1500" b="1" kern="1200" dirty="0">
            <a:solidFill>
              <a:schemeClr val="accent5">
                <a:lumMod val="75000"/>
              </a:schemeClr>
            </a:solidFill>
          </a:endParaRPr>
        </a:p>
      </dsp:txBody>
      <dsp:txXfrm>
        <a:off x="167655" y="3329329"/>
        <a:ext cx="1645116" cy="1442041"/>
      </dsp:txXfrm>
    </dsp:sp>
    <dsp:sp modelId="{A1E39621-168D-4F29-A2EB-AD0B9B93A030}">
      <dsp:nvSpPr>
        <dsp:cNvPr id="0" name=""/>
        <dsp:cNvSpPr/>
      </dsp:nvSpPr>
      <dsp:spPr>
        <a:xfrm>
          <a:off x="1521817" y="2640988"/>
          <a:ext cx="310399" cy="31039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4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D45A1-B38C-45F4-A1AC-FCA230296B13}">
      <dsp:nvSpPr>
        <dsp:cNvPr id="0" name=""/>
        <dsp:cNvSpPr/>
      </dsp:nvSpPr>
      <dsp:spPr>
        <a:xfrm rot="5400000">
          <a:off x="2383844" y="2276790"/>
          <a:ext cx="1095103" cy="18222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575B3-5C0F-4D81-A718-CF7309C87FEB}">
      <dsp:nvSpPr>
        <dsp:cNvPr id="0" name=""/>
        <dsp:cNvSpPr/>
      </dsp:nvSpPr>
      <dsp:spPr>
        <a:xfrm>
          <a:off x="2181073" y="2840768"/>
          <a:ext cx="1840457" cy="144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chemeClr val="accent5">
                  <a:lumMod val="75000"/>
                </a:schemeClr>
              </a:solidFill>
            </a:rPr>
            <a:t>Описание результата проекта</a:t>
          </a:r>
          <a:endParaRPr lang="ru-RU" sz="1500" b="1" kern="1200" dirty="0">
            <a:solidFill>
              <a:schemeClr val="accent5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Как должен выглядеть готовый продукт?</a:t>
          </a:r>
          <a:endParaRPr lang="ru-RU" sz="1500" b="1" kern="1200" dirty="0">
            <a:solidFill>
              <a:schemeClr val="accent5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Какими свойствами должен обладать?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Как можно понять что получили нужный результат?</a:t>
          </a:r>
          <a:endParaRPr lang="ru-RU" sz="1500" kern="1200" dirty="0"/>
        </a:p>
      </dsp:txBody>
      <dsp:txXfrm>
        <a:off x="2181073" y="2840768"/>
        <a:ext cx="1840457" cy="1442041"/>
      </dsp:txXfrm>
    </dsp:sp>
    <dsp:sp modelId="{F9EAD39B-7F44-4540-A63D-B928D740EB47}">
      <dsp:nvSpPr>
        <dsp:cNvPr id="0" name=""/>
        <dsp:cNvSpPr/>
      </dsp:nvSpPr>
      <dsp:spPr>
        <a:xfrm>
          <a:off x="3535762" y="2142635"/>
          <a:ext cx="310399" cy="31039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12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7540F-189B-4E47-8181-701CBD7BFA70}">
      <dsp:nvSpPr>
        <dsp:cNvPr id="0" name=""/>
        <dsp:cNvSpPr/>
      </dsp:nvSpPr>
      <dsp:spPr>
        <a:xfrm rot="5400000">
          <a:off x="4397788" y="1778437"/>
          <a:ext cx="1095103" cy="18222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BB0DF-CBA1-4425-AE49-43D9E8CCDFA4}">
      <dsp:nvSpPr>
        <dsp:cNvPr id="0" name=""/>
        <dsp:cNvSpPr/>
      </dsp:nvSpPr>
      <dsp:spPr>
        <a:xfrm>
          <a:off x="4214989" y="2322890"/>
          <a:ext cx="1645116" cy="144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chemeClr val="accent5">
                  <a:lumMod val="75000"/>
                </a:schemeClr>
              </a:solidFill>
            </a:rPr>
            <a:t>Декомпозиция цели</a:t>
          </a:r>
          <a:endParaRPr lang="ru-RU" sz="1500" b="1" kern="1200" dirty="0">
            <a:solidFill>
              <a:schemeClr val="accent5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Разбиваем цель проекта на этапы,  фазы проекта</a:t>
          </a:r>
          <a:endParaRPr lang="ru-RU" sz="1500" kern="1200" dirty="0"/>
        </a:p>
      </dsp:txBody>
      <dsp:txXfrm>
        <a:off x="4214989" y="2322890"/>
        <a:ext cx="1645116" cy="1442041"/>
      </dsp:txXfrm>
    </dsp:sp>
    <dsp:sp modelId="{38910336-3A7C-4F15-8431-62B30D3C4006}">
      <dsp:nvSpPr>
        <dsp:cNvPr id="0" name=""/>
        <dsp:cNvSpPr/>
      </dsp:nvSpPr>
      <dsp:spPr>
        <a:xfrm>
          <a:off x="5549706" y="1644283"/>
          <a:ext cx="310399" cy="31039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90758-58F0-4983-837C-A32AA586095D}">
      <dsp:nvSpPr>
        <dsp:cNvPr id="0" name=""/>
        <dsp:cNvSpPr/>
      </dsp:nvSpPr>
      <dsp:spPr>
        <a:xfrm rot="5400000">
          <a:off x="6411733" y="1280085"/>
          <a:ext cx="1095103" cy="18222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E20AC-C9AF-4218-A35A-2E48A4A85297}">
      <dsp:nvSpPr>
        <dsp:cNvPr id="0" name=""/>
        <dsp:cNvSpPr/>
      </dsp:nvSpPr>
      <dsp:spPr>
        <a:xfrm>
          <a:off x="6209734" y="1824538"/>
          <a:ext cx="1916857" cy="144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chemeClr val="accent5">
                  <a:lumMod val="75000"/>
                </a:schemeClr>
              </a:solidFill>
            </a:rPr>
            <a:t>Сетевое планирование</a:t>
          </a:r>
          <a:endParaRPr lang="ru-RU" sz="1500" b="1" kern="1200" dirty="0">
            <a:solidFill>
              <a:schemeClr val="accent5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Какие задачи необходимо выполнить первыми?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Поиск критического пути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Какова зависимость задач друг от друга</a:t>
          </a:r>
          <a:endParaRPr lang="ru-RU" sz="1500" kern="1200" dirty="0"/>
        </a:p>
      </dsp:txBody>
      <dsp:txXfrm>
        <a:off x="6209734" y="1824538"/>
        <a:ext cx="1916857" cy="1442041"/>
      </dsp:txXfrm>
    </dsp:sp>
    <dsp:sp modelId="{E6840D49-252D-42B4-B07D-48EE4BE24D3B}">
      <dsp:nvSpPr>
        <dsp:cNvPr id="0" name=""/>
        <dsp:cNvSpPr/>
      </dsp:nvSpPr>
      <dsp:spPr>
        <a:xfrm>
          <a:off x="7563650" y="1145930"/>
          <a:ext cx="310399" cy="31039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28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2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64270-68B4-4B29-BD3F-9583BAB942FB}">
      <dsp:nvSpPr>
        <dsp:cNvPr id="0" name=""/>
        <dsp:cNvSpPr/>
      </dsp:nvSpPr>
      <dsp:spPr>
        <a:xfrm rot="5400000">
          <a:off x="8425677" y="781732"/>
          <a:ext cx="1095103" cy="18222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6E7A9-5A4C-4825-AFF5-6A2A1A8941EB}">
      <dsp:nvSpPr>
        <dsp:cNvPr id="0" name=""/>
        <dsp:cNvSpPr/>
      </dsp:nvSpPr>
      <dsp:spPr>
        <a:xfrm>
          <a:off x="8242877" y="1326185"/>
          <a:ext cx="1645116" cy="144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chemeClr val="accent5">
                  <a:lumMod val="75000"/>
                </a:schemeClr>
              </a:solidFill>
            </a:rPr>
            <a:t>Оценка рисков проекта</a:t>
          </a:r>
          <a:endParaRPr lang="ru-RU" sz="1500" b="1" kern="1200" dirty="0">
            <a:solidFill>
              <a:schemeClr val="accent5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Что может пойти «не так»?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С какой силой это повлияет на проект</a:t>
          </a:r>
          <a:endParaRPr lang="ru-RU" sz="1500" kern="1200" dirty="0"/>
        </a:p>
      </dsp:txBody>
      <dsp:txXfrm>
        <a:off x="8242877" y="1326185"/>
        <a:ext cx="1645116" cy="1442041"/>
      </dsp:txXfrm>
    </dsp:sp>
    <dsp:sp modelId="{32A86276-E73F-4724-AE53-4779B36093DF}">
      <dsp:nvSpPr>
        <dsp:cNvPr id="0" name=""/>
        <dsp:cNvSpPr/>
      </dsp:nvSpPr>
      <dsp:spPr>
        <a:xfrm>
          <a:off x="9577594" y="647578"/>
          <a:ext cx="310399" cy="310399"/>
        </a:xfrm>
        <a:prstGeom prst="triangle">
          <a:avLst>
            <a:gd name="adj" fmla="val 100000"/>
          </a:avLst>
        </a:prstGeom>
        <a:solidFill>
          <a:schemeClr val="accent1">
            <a:alpha val="90000"/>
            <a:hueOff val="0"/>
            <a:satOff val="0"/>
            <a:lumOff val="0"/>
            <a:alphaOff val="-36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3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63D96-A0B1-4389-926B-D74324FBDB71}">
      <dsp:nvSpPr>
        <dsp:cNvPr id="0" name=""/>
        <dsp:cNvSpPr/>
      </dsp:nvSpPr>
      <dsp:spPr>
        <a:xfrm rot="5400000">
          <a:off x="10439621" y="283380"/>
          <a:ext cx="1095103" cy="1822226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DD0F9-6B62-4D23-8A5B-F63A0E4885BF}">
      <dsp:nvSpPr>
        <dsp:cNvPr id="0" name=""/>
        <dsp:cNvSpPr/>
      </dsp:nvSpPr>
      <dsp:spPr>
        <a:xfrm>
          <a:off x="10237376" y="827833"/>
          <a:ext cx="1645116" cy="1442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1" kern="1200" dirty="0" smtClean="0">
              <a:solidFill>
                <a:schemeClr val="accent5">
                  <a:lumMod val="75000"/>
                </a:schemeClr>
              </a:solidFill>
            </a:rPr>
            <a:t>Календарное планирование проекта </a:t>
          </a:r>
          <a:endParaRPr lang="ru-RU" sz="1500" b="1" kern="1200" dirty="0">
            <a:solidFill>
              <a:schemeClr val="accent5">
                <a:lumMod val="7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Диаграмма </a:t>
          </a:r>
          <a:r>
            <a:rPr lang="ru-RU" sz="1500" kern="1200" dirty="0" err="1" smtClean="0"/>
            <a:t>Гантта</a:t>
          </a:r>
          <a:r>
            <a:rPr lang="ru-RU" sz="1500" kern="1200" dirty="0" smtClean="0"/>
            <a:t>, демонстрирующая сроки реализации задач (работ)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Определение взаимозависимость задач</a:t>
          </a:r>
          <a:endParaRPr lang="ru-RU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500" kern="1200" dirty="0" smtClean="0"/>
            <a:t>Оценка использования ресурсов </a:t>
          </a:r>
          <a:endParaRPr lang="ru-RU" sz="1500" kern="1200" dirty="0"/>
        </a:p>
      </dsp:txBody>
      <dsp:txXfrm>
        <a:off x="10237376" y="827833"/>
        <a:ext cx="1645116" cy="14420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0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2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99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5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76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9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77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4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49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059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6E0C-C93E-4EBA-8A83-77DB4845CCA0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C83A-D4BC-4CF6-88A5-4F56943FFD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3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7" Type="http://schemas.openxmlformats.org/officeDocument/2006/relationships/image" Target="../media/image1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oapotapova@fa.ru" TargetMode="External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18554" y="2500012"/>
            <a:ext cx="9144000" cy="679214"/>
          </a:xfrm>
        </p:spPr>
        <p:txBody>
          <a:bodyPr>
            <a:normAutofit fontScale="90000"/>
          </a:bodyPr>
          <a:lstStyle/>
          <a:p>
            <a:r>
              <a:rPr lang="ru-RU" sz="4400" b="1" cap="all" dirty="0" smtClean="0">
                <a:solidFill>
                  <a:srgbClr val="0070C0"/>
                </a:solidFill>
                <a:latin typeface="+mn-lt"/>
              </a:rPr>
              <a:t>Добро пожаловать</a:t>
            </a:r>
            <a:endParaRPr lang="ru-RU" sz="4400" b="1" cap="all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18554" y="317922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z="3600" b="1" dirty="0" smtClean="0">
                <a:solidFill>
                  <a:srgbClr val="C20282"/>
                </a:solidFill>
              </a:rPr>
              <a:t>На </a:t>
            </a:r>
            <a:r>
              <a:rPr lang="en-US" sz="3600" b="1" dirty="0" err="1" smtClean="0">
                <a:solidFill>
                  <a:srgbClr val="C20282"/>
                </a:solidFill>
              </a:rPr>
              <a:t>WorkShop</a:t>
            </a:r>
            <a:r>
              <a:rPr lang="en-US" sz="3600" b="1" dirty="0" smtClean="0">
                <a:solidFill>
                  <a:srgbClr val="C20282"/>
                </a:solidFill>
              </a:rPr>
              <a:t> </a:t>
            </a:r>
            <a:r>
              <a:rPr lang="ru-RU" sz="3600" b="1" dirty="0" smtClean="0">
                <a:solidFill>
                  <a:srgbClr val="C20282"/>
                </a:solidFill>
              </a:rPr>
              <a:t>«Управление проектами»</a:t>
            </a:r>
          </a:p>
          <a:p>
            <a:r>
              <a:rPr lang="ru-RU" sz="3600" b="1" dirty="0" smtClean="0">
                <a:solidFill>
                  <a:srgbClr val="0070C0"/>
                </a:solidFill>
              </a:rPr>
              <a:t>Колледжа информатики и программирования</a:t>
            </a:r>
            <a:endParaRPr lang="ru-RU" sz="3600" b="1" dirty="0">
              <a:solidFill>
                <a:srgbClr val="0070C0"/>
              </a:solidFill>
            </a:endParaRPr>
          </a:p>
        </p:txBody>
      </p:sp>
      <p:pic>
        <p:nvPicPr>
          <p:cNvPr id="4" name="Рисунок 3" descr="Лого КИПФИН_ВЕКТОР_1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293" y="218663"/>
            <a:ext cx="3125821" cy="230178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71"/>
          <a:stretch/>
        </p:blipFill>
        <p:spPr>
          <a:xfrm>
            <a:off x="7461118" y="452725"/>
            <a:ext cx="3947217" cy="13392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838546" y="5843966"/>
            <a:ext cx="535345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u="sng" dirty="0" smtClean="0">
                <a:solidFill>
                  <a:schemeClr val="accent1">
                    <a:lumMod val="75000"/>
                  </a:schemeClr>
                </a:solidFill>
              </a:rPr>
              <a:t>Ведущие:	</a:t>
            </a: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Потапова Ольга Александровна – преподаватель КИПФИН</a:t>
            </a:r>
          </a:p>
          <a:p>
            <a:r>
              <a:rPr lang="ru-RU" sz="1600" b="1" dirty="0" smtClean="0">
                <a:solidFill>
                  <a:schemeClr val="accent1">
                    <a:lumMod val="75000"/>
                  </a:schemeClr>
                </a:solidFill>
              </a:rPr>
              <a:t>ХХХ – студент Х курса</a:t>
            </a:r>
          </a:p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4000" b="1" dirty="0">
                <a:solidFill>
                  <a:srgbClr val="C20282"/>
                </a:solidFill>
              </a:rPr>
              <a:t>Команда проекта</a:t>
            </a:r>
            <a:endParaRPr lang="ru-RU" altLang="ru-RU" sz="4000" b="1" dirty="0">
              <a:solidFill>
                <a:srgbClr val="0070C0"/>
              </a:solidFill>
            </a:endParaRPr>
          </a:p>
        </p:txBody>
      </p:sp>
      <p:sp>
        <p:nvSpPr>
          <p:cNvPr id="10243" name="Содержимое 2"/>
          <p:cNvSpPr>
            <a:spLocks noGrp="1"/>
          </p:cNvSpPr>
          <p:nvPr>
            <p:ph sz="half" idx="1"/>
          </p:nvPr>
        </p:nvSpPr>
        <p:spPr>
          <a:xfrm>
            <a:off x="838200" y="1622111"/>
            <a:ext cx="5181600" cy="435133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ru-RU" altLang="ru-RU" sz="2400" dirty="0"/>
              <a:t>Проект исполняется командой, в состав которой входит руководитель проекта, менеджеры, </a:t>
            </a:r>
            <a:r>
              <a:rPr lang="ru-RU" altLang="ru-RU" sz="2400" dirty="0" smtClean="0"/>
              <a:t>исполнители, (</a:t>
            </a:r>
            <a:r>
              <a:rPr lang="ru-RU" altLang="ru-RU" sz="2400" dirty="0" err="1" smtClean="0"/>
              <a:t>иногда+сторонние</a:t>
            </a:r>
            <a:r>
              <a:rPr lang="ru-RU" altLang="ru-RU" sz="2400" dirty="0" smtClean="0"/>
              <a:t> участники) </a:t>
            </a:r>
            <a:endParaRPr lang="ru-RU" altLang="ru-RU" sz="2400" dirty="0"/>
          </a:p>
          <a:p>
            <a:pPr eaLnBrk="1" hangingPunct="1"/>
            <a:r>
              <a:rPr lang="ru-RU" altLang="ru-RU" sz="2400" dirty="0" smtClean="0"/>
              <a:t>Команда успешно </a:t>
            </a:r>
            <a:r>
              <a:rPr lang="ru-RU" altLang="ru-RU" sz="2400" dirty="0" err="1" smtClean="0"/>
              <a:t>функионирует</a:t>
            </a:r>
            <a:r>
              <a:rPr lang="ru-RU" altLang="ru-RU" sz="2400" dirty="0" smtClean="0"/>
              <a:t>, когда каждый участник понимает:</a:t>
            </a:r>
          </a:p>
          <a:p>
            <a:pPr lvl="1"/>
            <a:r>
              <a:rPr lang="ru-RU" altLang="ru-RU" sz="2000" dirty="0" smtClean="0"/>
              <a:t>конечную цель</a:t>
            </a:r>
          </a:p>
          <a:p>
            <a:pPr lvl="1"/>
            <a:r>
              <a:rPr lang="ru-RU" altLang="ru-RU" sz="2000" dirty="0" smtClean="0"/>
              <a:t>ключевые показатели</a:t>
            </a:r>
          </a:p>
          <a:p>
            <a:pPr lvl="1"/>
            <a:r>
              <a:rPr lang="ru-RU" altLang="ru-RU" sz="2000" dirty="0" smtClean="0"/>
              <a:t>свой фронт работы и сроки</a:t>
            </a:r>
          </a:p>
          <a:p>
            <a:pPr lvl="1"/>
            <a:r>
              <a:rPr lang="ru-RU" altLang="ru-RU" sz="2000" dirty="0" smtClean="0"/>
              <a:t>приоритеты</a:t>
            </a:r>
          </a:p>
          <a:p>
            <a:pPr lvl="1"/>
            <a:r>
              <a:rPr lang="ru-RU" altLang="ru-RU" sz="2000" dirty="0" smtClean="0"/>
              <a:t>текущую ситуацию</a:t>
            </a:r>
          </a:p>
          <a:p>
            <a:pPr lvl="1"/>
            <a:r>
              <a:rPr lang="ru-RU" altLang="ru-RU" sz="2000" dirty="0" smtClean="0"/>
              <a:t>к кому обращаться в разных ситуациях</a:t>
            </a:r>
          </a:p>
          <a:p>
            <a:r>
              <a:rPr lang="ru-RU" altLang="ru-RU" sz="2400" dirty="0" smtClean="0"/>
              <a:t>Управление командой – на основе </a:t>
            </a:r>
            <a:r>
              <a:rPr lang="ru-RU" altLang="ru-RU" sz="2400" dirty="0" err="1" smtClean="0"/>
              <a:t>фидбека</a:t>
            </a:r>
            <a:r>
              <a:rPr lang="ru-RU" altLang="ru-RU" sz="2400" dirty="0" smtClean="0"/>
              <a:t> </a:t>
            </a:r>
            <a:r>
              <a:rPr lang="ru-RU" altLang="ru-RU" sz="1900" dirty="0" smtClean="0"/>
              <a:t>(</a:t>
            </a:r>
            <a:r>
              <a:rPr lang="ru-RU" sz="1900" dirty="0"/>
              <a:t>отзыв, отклик, ответную реакцию на какое-либо действие или событие</a:t>
            </a:r>
            <a:r>
              <a:rPr lang="ru-RU" altLang="ru-RU" sz="1900" dirty="0" smtClean="0"/>
              <a:t>)</a:t>
            </a:r>
          </a:p>
          <a:p>
            <a:pPr lvl="1"/>
            <a:endParaRPr lang="ru-RU" altLang="ru-RU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40943" t="12901" r="11600" b="4980"/>
          <a:stretch/>
        </p:blipFill>
        <p:spPr>
          <a:xfrm>
            <a:off x="6813078" y="1622111"/>
            <a:ext cx="4359747" cy="42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6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rgbClr val="C20282"/>
                </a:solidFill>
              </a:rPr>
              <a:t>Практическое </a:t>
            </a:r>
            <a:r>
              <a:rPr lang="ru-RU" b="1" dirty="0" smtClean="0">
                <a:solidFill>
                  <a:srgbClr val="C20282"/>
                </a:solidFill>
              </a:rPr>
              <a:t>задание</a:t>
            </a:r>
            <a:br>
              <a:rPr lang="ru-RU" b="1" dirty="0" smtClean="0">
                <a:solidFill>
                  <a:srgbClr val="C20282"/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Работа в группах по 4-5 человек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371476" y="1864519"/>
            <a:ext cx="5568950" cy="4508500"/>
          </a:xfrm>
        </p:spPr>
        <p:txBody>
          <a:bodyPr>
            <a:normAutofit/>
          </a:bodyPr>
          <a:lstStyle/>
          <a:p>
            <a:r>
              <a:rPr lang="ru-RU" sz="2400" b="1" u="sng" dirty="0" smtClean="0">
                <a:solidFill>
                  <a:srgbClr val="C20282"/>
                </a:solidFill>
              </a:rPr>
              <a:t>ЛЕГЕНДА:</a:t>
            </a:r>
            <a:r>
              <a:rPr lang="ru-RU" sz="2400" dirty="0" smtClean="0"/>
              <a:t> Вы – молодая команда разработчиков сайта, состоящая из 5 человек, </a:t>
            </a:r>
            <a:r>
              <a:rPr lang="ru-RU" sz="2400" b="1" dirty="0" smtClean="0"/>
              <a:t>получившая заказ на разработку сайта за 6 недель.</a:t>
            </a:r>
          </a:p>
          <a:p>
            <a:r>
              <a:rPr lang="ru-RU" sz="2400" b="1" u="sng" dirty="0" smtClean="0">
                <a:solidFill>
                  <a:srgbClr val="C20282"/>
                </a:solidFill>
              </a:rPr>
              <a:t>Задание:</a:t>
            </a:r>
          </a:p>
          <a:p>
            <a:pPr lvl="1"/>
            <a:r>
              <a:rPr lang="ru-RU" sz="2000" dirty="0" smtClean="0"/>
              <a:t>по исходным данным сетевого планирования рассчитать </a:t>
            </a:r>
            <a:r>
              <a:rPr lang="ru-RU" sz="2000" u="sng" dirty="0" smtClean="0"/>
              <a:t>критический путь реализации проекта</a:t>
            </a:r>
          </a:p>
          <a:p>
            <a:pPr lvl="1"/>
            <a:r>
              <a:rPr lang="ru-RU" sz="2000" dirty="0" smtClean="0"/>
              <a:t>подготовить календарный план, построив </a:t>
            </a:r>
            <a:r>
              <a:rPr lang="ru-RU" altLang="ru-RU" sz="2000" u="sng" dirty="0" smtClean="0"/>
              <a:t>временную диаграмму работ</a:t>
            </a:r>
            <a:r>
              <a:rPr lang="ru-RU" altLang="ru-RU" sz="2000" dirty="0" smtClean="0"/>
              <a:t> (Диаграмму </a:t>
            </a:r>
            <a:r>
              <a:rPr lang="ru-RU" altLang="ru-RU" sz="2000" dirty="0" err="1" smtClean="0"/>
              <a:t>Ганта</a:t>
            </a:r>
            <a:r>
              <a:rPr lang="ru-RU" altLang="ru-RU" sz="2000" dirty="0" smtClean="0"/>
              <a:t>), распределив исполнителей между работами</a:t>
            </a:r>
            <a:endParaRPr lang="ru-RU" sz="2000" dirty="0" smtClean="0"/>
          </a:p>
          <a:p>
            <a:pPr lvl="1"/>
            <a:endParaRPr lang="ru-RU" sz="2000" dirty="0" smtClean="0"/>
          </a:p>
          <a:p>
            <a:pPr lvl="1"/>
            <a:endParaRPr lang="ru-RU" sz="2000" dirty="0"/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>
          <a:xfrm>
            <a:off x="6172200" y="1864519"/>
            <a:ext cx="5183188" cy="4325144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Состав </a:t>
            </a:r>
            <a:r>
              <a:rPr lang="ru-RU" sz="2400" dirty="0" smtClean="0"/>
              <a:t>команды (исполнители):</a:t>
            </a:r>
            <a:endParaRPr lang="ru-RU" sz="2400" dirty="0"/>
          </a:p>
          <a:p>
            <a:pPr lvl="1"/>
            <a:r>
              <a:rPr lang="ru-RU" sz="2000" dirty="0"/>
              <a:t>Руководитель (системный аналитик) – Кирилл;</a:t>
            </a:r>
          </a:p>
          <a:p>
            <a:pPr lvl="1"/>
            <a:r>
              <a:rPr lang="ru-RU" sz="2000" dirty="0"/>
              <a:t>Дизайнер – Василий;</a:t>
            </a:r>
          </a:p>
          <a:p>
            <a:pPr lvl="1"/>
            <a:r>
              <a:rPr lang="en-US" sz="2000" dirty="0"/>
              <a:t>Web-</a:t>
            </a:r>
            <a:r>
              <a:rPr lang="ru-RU" sz="2000" dirty="0"/>
              <a:t>Разработчик, Илья</a:t>
            </a:r>
          </a:p>
          <a:p>
            <a:pPr lvl="1"/>
            <a:r>
              <a:rPr lang="en-US" sz="2000" dirty="0"/>
              <a:t>Web-</a:t>
            </a:r>
            <a:r>
              <a:rPr lang="ru-RU" sz="2000" dirty="0"/>
              <a:t>Разработчик, Антон</a:t>
            </a:r>
          </a:p>
          <a:p>
            <a:pPr lvl="1"/>
            <a:r>
              <a:rPr lang="ru-RU" sz="2000" dirty="0" err="1"/>
              <a:t>Тестировщик</a:t>
            </a:r>
            <a:r>
              <a:rPr lang="ru-RU" sz="2000" dirty="0"/>
              <a:t>, Константин</a:t>
            </a:r>
          </a:p>
          <a:p>
            <a:endParaRPr lang="ru-RU" dirty="0" smtClean="0"/>
          </a:p>
          <a:p>
            <a:r>
              <a:rPr lang="ru-RU" dirty="0" smtClean="0"/>
              <a:t>Ограничения:</a:t>
            </a:r>
          </a:p>
          <a:p>
            <a:pPr lvl="1"/>
            <a:r>
              <a:rPr lang="ru-RU" dirty="0" smtClean="0"/>
              <a:t>Василий и Илья, работают в компании на полставки и могут работать лишь по 4 часа в день над проектом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38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20282"/>
                </a:solidFill>
              </a:rPr>
              <a:t>Ход работы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825" y="1724025"/>
            <a:ext cx="10239376" cy="46148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sz="2400" dirty="0" smtClean="0"/>
              <a:t>Формирование команд по 4-5 человек</a:t>
            </a:r>
          </a:p>
          <a:p>
            <a:pPr marL="514350" indent="-514350">
              <a:buAutoNum type="arabicPeriod"/>
            </a:pPr>
            <a:r>
              <a:rPr lang="ru-RU" sz="2400" dirty="0" smtClean="0"/>
              <a:t>Работа с исходными данными (</a:t>
            </a:r>
            <a:r>
              <a:rPr lang="ru-RU" sz="2400" b="1" dirty="0" smtClean="0"/>
              <a:t>Приложение 1</a:t>
            </a:r>
            <a:r>
              <a:rPr lang="ru-RU" sz="2400" dirty="0" smtClean="0"/>
              <a:t>).</a:t>
            </a:r>
          </a:p>
          <a:p>
            <a:pPr lvl="1"/>
            <a:r>
              <a:rPr lang="ru-RU" dirty="0" smtClean="0"/>
              <a:t>Изучить Работ (Таблица 1) и События (Таблица 2), необходимые для реализации проекта</a:t>
            </a:r>
          </a:p>
          <a:p>
            <a:pPr lvl="1"/>
            <a:r>
              <a:rPr lang="ru-RU" dirty="0" smtClean="0"/>
              <a:t>Соотнести </a:t>
            </a:r>
            <a:r>
              <a:rPr lang="ru-RU" dirty="0"/>
              <a:t>работы с </a:t>
            </a:r>
            <a:r>
              <a:rPr lang="ru-RU" dirty="0" smtClean="0"/>
              <a:t>событиями, заполнив Столбец 3 в Таблице 1.</a:t>
            </a:r>
          </a:p>
          <a:p>
            <a:pPr lvl="1"/>
            <a:r>
              <a:rPr lang="ru-RU" dirty="0" smtClean="0"/>
              <a:t>Дополнить сетевой график необходимыми данными (пропущены события, расставить сроки выполнения над дугами).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Рассчитать критический путь проекта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Формирование календарного плана проекта (подготовка диаграммы </a:t>
            </a:r>
            <a:r>
              <a:rPr lang="ru-RU" sz="2400" dirty="0" err="1" smtClean="0"/>
              <a:t>Ганта</a:t>
            </a:r>
            <a:r>
              <a:rPr lang="ru-RU" sz="2400" dirty="0" smtClean="0"/>
              <a:t>) – </a:t>
            </a:r>
            <a:r>
              <a:rPr lang="ru-RU" sz="2400" b="1" dirty="0" smtClean="0"/>
              <a:t>Приложение 2.</a:t>
            </a:r>
            <a:endParaRPr lang="ru-RU" sz="2400" b="1" dirty="0"/>
          </a:p>
          <a:p>
            <a:pPr lvl="1"/>
            <a:endParaRPr lang="ru-RU" dirty="0"/>
          </a:p>
        </p:txBody>
      </p:sp>
      <p:pic>
        <p:nvPicPr>
          <p:cNvPr id="4" name="Picture 4" descr="10 мифов проектного управления, которых стоит избегат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5"/>
          <a:stretch/>
        </p:blipFill>
        <p:spPr bwMode="auto">
          <a:xfrm>
            <a:off x="9366403" y="120999"/>
            <a:ext cx="2558898" cy="2584101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7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8460" y="1668068"/>
            <a:ext cx="9927506" cy="1498574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C20282"/>
                </a:solidFill>
              </a:rPr>
              <a:t>Благодарим за участие в </a:t>
            </a:r>
            <a:r>
              <a:rPr lang="en-US" b="1" dirty="0" err="1" smtClean="0">
                <a:solidFill>
                  <a:srgbClr val="C20282"/>
                </a:solidFill>
              </a:rPr>
              <a:t>WorkShop</a:t>
            </a:r>
            <a:r>
              <a:rPr lang="ru-RU" b="1" dirty="0" smtClean="0">
                <a:solidFill>
                  <a:srgbClr val="C20282"/>
                </a:solidFill>
              </a:rPr>
              <a:t>!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4360949"/>
            <a:ext cx="10515600" cy="6308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1" dirty="0" smtClean="0">
                <a:solidFill>
                  <a:srgbClr val="C20282"/>
                </a:solidFill>
              </a:rPr>
              <a:t>Больше интересных проектов и событий здесь:</a:t>
            </a:r>
            <a:endParaRPr lang="ru-RU" b="1" dirty="0">
              <a:solidFill>
                <a:srgbClr val="C2028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52216" y="6267104"/>
            <a:ext cx="2026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vk.com/</a:t>
            </a:r>
            <a:r>
              <a:rPr lang="ru-RU" b="1" dirty="0" err="1">
                <a:solidFill>
                  <a:srgbClr val="0070C0"/>
                </a:solidFill>
              </a:rPr>
              <a:t>kip_college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6" name="Picture 2" descr="http://qrcoder.ru/code/?https%3A%2F%2Fvk.com%2Fkip_college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665" y="4989689"/>
            <a:ext cx="1257300" cy="125730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114153" y="6267104"/>
            <a:ext cx="981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kip.fa.ru</a:t>
            </a:r>
            <a:endParaRPr lang="ru-RU" b="1" dirty="0">
              <a:solidFill>
                <a:srgbClr val="0070C0"/>
              </a:solidFill>
            </a:endParaRPr>
          </a:p>
        </p:txBody>
      </p:sp>
      <p:pic>
        <p:nvPicPr>
          <p:cNvPr id="6148" name="Picture 4" descr="http://qrcoder.ru/code/?http%3A%2F%2Fwww.fa.ru%2Forg%2Fspo%2Fkip%2FPages%2FHome.aspx&amp;4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76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9192770" y="6257960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tiktok.com/@kip_fin</a:t>
            </a:r>
          </a:p>
        </p:txBody>
      </p:sp>
      <p:pic>
        <p:nvPicPr>
          <p:cNvPr id="6150" name="Picture 6" descr="http://qrcoder.ru/code/?https%3A%2F%2Fwww.tiktok.com%2F%40kip_fin&amp;4&amp;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25" y="4995244"/>
            <a:ext cx="1271860" cy="12718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930850" y="6257960"/>
            <a:ext cx="2446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instagram.com/</a:t>
            </a:r>
            <a:r>
              <a:rPr lang="ru-RU" b="1" dirty="0" err="1">
                <a:solidFill>
                  <a:srgbClr val="0070C0"/>
                </a:solidFill>
              </a:rPr>
              <a:t>kip_fin</a:t>
            </a:r>
            <a:r>
              <a:rPr lang="ru-RU" dirty="0">
                <a:solidFill>
                  <a:srgbClr val="0070C0"/>
                </a:solidFill>
              </a:rPr>
              <a:t>/</a:t>
            </a:r>
          </a:p>
        </p:txBody>
      </p:sp>
      <p:pic>
        <p:nvPicPr>
          <p:cNvPr id="6152" name="Picture 8" descr="http://qrcoder.ru/code/?https%3A%2F%2Fwww.instagram.com%2Fkip_fin%2F&amp;4&amp;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99" y="5009803"/>
            <a:ext cx="1284268" cy="1284268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838200" y="29433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70C0"/>
                </a:solidFill>
              </a:rPr>
              <a:t>Вопросы по тематике мастер-класса:</a:t>
            </a:r>
          </a:p>
          <a:p>
            <a:pPr algn="ctr"/>
            <a:r>
              <a:rPr lang="en-US" sz="3200" dirty="0" smtClean="0">
                <a:solidFill>
                  <a:srgbClr val="0070C0"/>
                </a:solidFill>
                <a:hlinkClick r:id="rId6"/>
              </a:rPr>
              <a:t>oapotapova@fa.ru</a:t>
            </a:r>
            <a:r>
              <a:rPr lang="en-US" sz="3200" dirty="0" smtClean="0">
                <a:solidFill>
                  <a:srgbClr val="0070C0"/>
                </a:solidFill>
              </a:rPr>
              <a:t> – </a:t>
            </a:r>
            <a:r>
              <a:rPr lang="ru-RU" sz="3200" dirty="0" smtClean="0">
                <a:solidFill>
                  <a:srgbClr val="0070C0"/>
                </a:solidFill>
              </a:rPr>
              <a:t>Потапова Ольга Александровна</a:t>
            </a:r>
            <a:endParaRPr lang="ru-RU" sz="3200" dirty="0">
              <a:solidFill>
                <a:srgbClr val="0070C0"/>
              </a:solidFill>
            </a:endParaRPr>
          </a:p>
        </p:txBody>
      </p:sp>
      <p:pic>
        <p:nvPicPr>
          <p:cNvPr id="13" name="Рисунок 12" descr="Лого КИПФИН_ВЕКТОР_1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556" y="139501"/>
            <a:ext cx="2663562" cy="186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/>
          <p:cNvCxnSpPr>
            <a:endCxn id="1026" idx="2"/>
          </p:cNvCxnSpPr>
          <p:nvPr/>
        </p:nvCxnSpPr>
        <p:spPr>
          <a:xfrm flipV="1">
            <a:off x="6066815" y="3933454"/>
            <a:ext cx="1" cy="2622012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oft skills и hard skills приме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24" y="1623944"/>
            <a:ext cx="3839183" cy="230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927" y="160523"/>
            <a:ext cx="10515600" cy="51036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cap="all" dirty="0">
                <a:solidFill>
                  <a:srgbClr val="0070C0"/>
                </a:solidFill>
                <a:latin typeface="+mn-lt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9651" y="738659"/>
            <a:ext cx="11702375" cy="12229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 smtClean="0"/>
              <a:t>Задача профессионального образования – удовлетворение потребностей рынка труда в необходимых квалифицированных кадрах (обладающих необходимым набором компетенций)</a:t>
            </a:r>
          </a:p>
          <a:p>
            <a:pPr marL="0" indent="0">
              <a:buNone/>
            </a:pPr>
            <a:r>
              <a:rPr lang="ru-RU" sz="2000" b="1" dirty="0" smtClean="0">
                <a:solidFill>
                  <a:srgbClr val="C20282"/>
                </a:solidFill>
              </a:rPr>
              <a:t>Компетенция</a:t>
            </a:r>
            <a:r>
              <a:rPr lang="ru-RU" sz="2000" dirty="0" smtClean="0"/>
              <a:t> - совокупность знаний, умений, навыков и профессионально-важных качеств для решения поставленных задач и успешного выполнения работы</a:t>
            </a:r>
            <a:endParaRPr lang="ru-RU" sz="20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4825" y="2568102"/>
            <a:ext cx="4426085" cy="846307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500" b="1" dirty="0">
                <a:latin typeface="+mj-lt"/>
              </a:rPr>
              <a:t>универсальные социально-психологические качества, которые не зависят от профессии, но непосредственно влияют на успешность человека. 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475708" y="2568102"/>
            <a:ext cx="4426085" cy="846307"/>
          </a:xfrm>
          <a:prstGeom prst="rect">
            <a:avLst/>
          </a:prstGeom>
          <a:ln w="19050">
            <a:solidFill>
              <a:srgbClr val="0070C0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500" b="1" dirty="0">
                <a:latin typeface="+mj-lt"/>
              </a:rPr>
              <a:t>профессиональные, технические компетенции, которые можно наглядно продемонстрировать, оценить и проверить 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31137" y="3797910"/>
            <a:ext cx="5048656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Топ </a:t>
            </a:r>
            <a:r>
              <a:rPr lang="ru-RU" sz="16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Soft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b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Skills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, востребованных на рынке труда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:</a:t>
            </a:r>
          </a:p>
          <a:p>
            <a:pPr algn="ctr"/>
            <a:endParaRPr lang="ru-RU" sz="1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/>
              <a:t>Коммуникационные </a:t>
            </a:r>
            <a:r>
              <a:rPr lang="ru-RU" sz="1500" dirty="0" smtClean="0"/>
              <a:t>и межличностные навыки.</a:t>
            </a:r>
            <a:endParaRPr lang="ru-RU" sz="1500" dirty="0"/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/>
              <a:t>Компьютерная и техническая </a:t>
            </a:r>
            <a:r>
              <a:rPr lang="ru-RU" sz="1500" dirty="0" smtClean="0"/>
              <a:t>грамотность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/>
              <a:t>Адаптивность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b="1" dirty="0">
                <a:solidFill>
                  <a:srgbClr val="C20282"/>
                </a:solidFill>
              </a:rPr>
              <a:t>Навыки управления проектами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Навыки </a:t>
            </a:r>
            <a:r>
              <a:rPr lang="ru-RU" sz="1500" dirty="0"/>
              <a:t>исследования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/>
              <a:t>Умение решать </a:t>
            </a:r>
            <a:r>
              <a:rPr lang="ru-RU" sz="1500" dirty="0" smtClean="0"/>
              <a:t>проблемы </a:t>
            </a:r>
            <a:endParaRPr lang="ru-RU" sz="1500" dirty="0"/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Сильная </a:t>
            </a:r>
            <a:r>
              <a:rPr lang="ru-RU" sz="1500" dirty="0"/>
              <a:t>трудовая этика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Самоорганизация и эмоциональный интеллект</a:t>
            </a:r>
            <a:endParaRPr lang="ru-RU" sz="1500" b="1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algn="ctr"/>
            <a:endParaRPr lang="ru-RU" sz="15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314871" y="3792305"/>
            <a:ext cx="504865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Топ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Hard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b="1" dirty="0" err="1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Skills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  <a:r>
              <a:rPr lang="ru-RU" sz="1600" b="1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для цифровой экономики:</a:t>
            </a:r>
          </a:p>
          <a:p>
            <a:pPr algn="ctr"/>
            <a:endParaRPr lang="ru-RU" sz="16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err="1" smtClean="0"/>
              <a:t>Кибербезопасность</a:t>
            </a:r>
            <a:endParaRPr lang="ru-RU" sz="1500" dirty="0" smtClean="0"/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Владение языками программирования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Управление ИТ системами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err="1" smtClean="0"/>
              <a:t>МатМоделировани</a:t>
            </a:r>
            <a:r>
              <a:rPr lang="en-US" sz="1500" dirty="0" smtClean="0"/>
              <a:t>t</a:t>
            </a:r>
            <a:r>
              <a:rPr lang="ru-RU" sz="1500" dirty="0" smtClean="0"/>
              <a:t> и Биг Дата</a:t>
            </a:r>
            <a:r>
              <a:rPr lang="en-US" sz="1500" dirty="0" smtClean="0"/>
              <a:t> </a:t>
            </a:r>
            <a:r>
              <a:rPr lang="ru-RU" sz="1500" dirty="0" smtClean="0"/>
              <a:t>для принятия решений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Дизайн </a:t>
            </a:r>
            <a:r>
              <a:rPr lang="ru-RU" sz="1500" dirty="0"/>
              <a:t>пользовательских </a:t>
            </a:r>
            <a:r>
              <a:rPr lang="ru-RU" sz="1500" dirty="0" smtClean="0"/>
              <a:t>интерфейсов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Интернет-маркетинг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smtClean="0"/>
              <a:t>VR</a:t>
            </a:r>
          </a:p>
          <a:p>
            <a:pPr marL="373063" indent="-285750">
              <a:buFont typeface="Arial" panose="020B0604020202020204" pitchFamily="34" charset="0"/>
              <a:buChar char="•"/>
            </a:pPr>
            <a:r>
              <a:rPr lang="ru-RU" sz="1500" dirty="0" err="1" smtClean="0"/>
              <a:t>Блокчейн</a:t>
            </a:r>
            <a:endParaRPr lang="ru-RU" sz="1500" dirty="0" smtClean="0"/>
          </a:p>
        </p:txBody>
      </p:sp>
    </p:spTree>
    <p:extLst>
      <p:ext uri="{BB962C8B-B14F-4D97-AF65-F5344CB8AC3E}">
        <p14:creationId xmlns:p14="http://schemas.microsoft.com/office/powerpoint/2010/main" val="38701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C20282"/>
                </a:solidFill>
              </a:rPr>
              <a:t>WorkShop</a:t>
            </a:r>
            <a:r>
              <a:rPr lang="en-US" b="1" dirty="0">
                <a:solidFill>
                  <a:srgbClr val="C20282"/>
                </a:solidFill>
              </a:rPr>
              <a:t> </a:t>
            </a:r>
            <a:r>
              <a:rPr lang="ru-RU" b="1" dirty="0">
                <a:solidFill>
                  <a:srgbClr val="C20282"/>
                </a:solidFill>
              </a:rPr>
              <a:t>«Управление проектами»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1617"/>
            <a:ext cx="10912813" cy="4351338"/>
          </a:xfrm>
        </p:spPr>
        <p:txBody>
          <a:bodyPr/>
          <a:lstStyle/>
          <a:p>
            <a:r>
              <a:rPr lang="ru-RU" sz="2400" b="1" u="sng" dirty="0"/>
              <a:t>Цели </a:t>
            </a:r>
            <a:r>
              <a:rPr lang="en-US" sz="2400" b="1" u="sng" dirty="0"/>
              <a:t>Workshop</a:t>
            </a:r>
            <a:r>
              <a:rPr lang="ru-RU" sz="2400" b="1" u="sng" dirty="0"/>
              <a:t>: </a:t>
            </a:r>
            <a:r>
              <a:rPr lang="ru-RU" sz="2400" dirty="0"/>
              <a:t>формирование представления о деятельности по управлению </a:t>
            </a:r>
            <a:r>
              <a:rPr lang="ru-RU" sz="2400" dirty="0" smtClean="0"/>
              <a:t>проектами </a:t>
            </a:r>
            <a:r>
              <a:rPr lang="ru-RU" sz="2400" dirty="0"/>
              <a:t>как общепрофессиональной </a:t>
            </a:r>
            <a:r>
              <a:rPr lang="ru-RU" sz="2400" dirty="0" smtClean="0"/>
              <a:t>деятельности</a:t>
            </a:r>
          </a:p>
          <a:p>
            <a:r>
              <a:rPr lang="ru-RU" sz="2400" b="1" u="sng" dirty="0"/>
              <a:t>Форма проведения:</a:t>
            </a:r>
            <a:r>
              <a:rPr lang="ru-RU" sz="2400" dirty="0"/>
              <a:t> мастер-класс, работа в мини группах (4-5 </a:t>
            </a:r>
            <a:r>
              <a:rPr lang="ru-RU" sz="2400" dirty="0" smtClean="0"/>
              <a:t>человек)</a:t>
            </a:r>
          </a:p>
          <a:p>
            <a:r>
              <a:rPr lang="ru-RU" b="1" dirty="0" smtClean="0"/>
              <a:t>План занятия:</a:t>
            </a:r>
          </a:p>
          <a:p>
            <a:pPr lvl="1"/>
            <a:r>
              <a:rPr lang="ru-RU" dirty="0" smtClean="0"/>
              <a:t>Что такое проект?</a:t>
            </a:r>
          </a:p>
          <a:p>
            <a:pPr lvl="1"/>
            <a:r>
              <a:rPr lang="ru-RU" dirty="0" smtClean="0"/>
              <a:t>Алгоритм управления проектами</a:t>
            </a:r>
          </a:p>
          <a:p>
            <a:pPr lvl="2"/>
            <a:r>
              <a:rPr lang="ru-RU" sz="2400" dirty="0" smtClean="0"/>
              <a:t>Особенности сетевого и календарного планирования</a:t>
            </a:r>
          </a:p>
          <a:p>
            <a:pPr lvl="1"/>
            <a:r>
              <a:rPr lang="ru-RU" dirty="0" smtClean="0"/>
              <a:t>Руководитель и команда проекта</a:t>
            </a:r>
          </a:p>
          <a:p>
            <a:pPr lvl="1"/>
            <a:r>
              <a:rPr lang="ru-RU" dirty="0" smtClean="0"/>
              <a:t>Практическое задание, работа в мини-группах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pic>
        <p:nvPicPr>
          <p:cNvPr id="3078" name="Picture 6" descr="Системы проектного управления: методы, как организовать, группы процессов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0" r="18574"/>
          <a:stretch/>
        </p:blipFill>
        <p:spPr bwMode="auto">
          <a:xfrm>
            <a:off x="8248649" y="2979084"/>
            <a:ext cx="3943351" cy="388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73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Курс «Управление проектами»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0"/>
            <a:ext cx="3733800" cy="2333625"/>
          </a:xfrm>
          <a:prstGeom prst="rect">
            <a:avLst/>
          </a:prstGeom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C20282"/>
                </a:solidFill>
              </a:rPr>
              <a:t>Что такое проект?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866899"/>
            <a:ext cx="5157787" cy="638175"/>
          </a:xfrm>
        </p:spPr>
        <p:txBody>
          <a:bodyPr anchor="ctr">
            <a:normAutofit/>
          </a:bodyPr>
          <a:lstStyle/>
          <a:p>
            <a:r>
              <a:rPr lang="ru-RU" sz="2800" dirty="0" smtClean="0">
                <a:solidFill>
                  <a:srgbClr val="00B0F0"/>
                </a:solidFill>
              </a:rPr>
              <a:t>Определение</a:t>
            </a:r>
            <a:endParaRPr lang="ru-RU" sz="2800" dirty="0">
              <a:solidFill>
                <a:srgbClr val="00B0F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07003" y="2505075"/>
            <a:ext cx="6065197" cy="39249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altLang="ru-RU" sz="1900" b="1" u="sng" dirty="0"/>
              <a:t>Проект</a:t>
            </a:r>
            <a:r>
              <a:rPr lang="ru-RU" altLang="ru-RU" sz="1900" dirty="0"/>
              <a:t>  – целенаправленная деятельность временного характера, предназначенная для создания уникального продукта или услуги</a:t>
            </a:r>
            <a:r>
              <a:rPr lang="ru-RU" altLang="ru-RU" sz="1900" dirty="0" smtClean="0"/>
              <a:t>.</a:t>
            </a:r>
            <a:endParaRPr lang="en-US" altLang="ru-RU" sz="1900" dirty="0" smtClean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altLang="ru-RU" sz="1900" b="1" u="sng" dirty="0"/>
              <a:t>Управление проектом </a:t>
            </a:r>
            <a:r>
              <a:rPr lang="ru-RU" altLang="ru-RU" sz="1900" dirty="0"/>
              <a:t>(</a:t>
            </a:r>
            <a:r>
              <a:rPr lang="en-US" altLang="ru-RU" sz="1900" dirty="0"/>
              <a:t>Project Management</a:t>
            </a:r>
            <a:r>
              <a:rPr lang="ru-RU" altLang="ru-RU" sz="1900" dirty="0"/>
              <a:t>) – это применение специальных знаний, методов и инструментов для удовлетворения </a:t>
            </a:r>
            <a:r>
              <a:rPr lang="ru-RU" altLang="ru-RU" sz="1900" dirty="0" smtClean="0"/>
              <a:t>требований </a:t>
            </a:r>
            <a:r>
              <a:rPr lang="ru-RU" altLang="ru-RU" sz="1900" dirty="0"/>
              <a:t>и ожиданий от проекта всех заинтересованных лиц.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altLang="ru-RU" sz="1900" b="1" u="sng" dirty="0" smtClean="0"/>
              <a:t>Жизненный цикл проекта - </a:t>
            </a:r>
            <a:r>
              <a:rPr lang="ru-RU" altLang="ru-RU" sz="1900" dirty="0" smtClean="0"/>
              <a:t>это </a:t>
            </a:r>
            <a:r>
              <a:rPr lang="ru-RU" altLang="ru-RU" sz="1900" dirty="0"/>
              <a:t>промежуток времени между моментами его начала и </a:t>
            </a:r>
            <a:r>
              <a:rPr lang="ru-RU" altLang="ru-RU" sz="1900" dirty="0" smtClean="0"/>
              <a:t>завершения:</a:t>
            </a:r>
            <a:endParaRPr lang="ru-RU" altLang="ru-RU" sz="1900" dirty="0"/>
          </a:p>
          <a:p>
            <a:pPr marL="531813" lvl="1" indent="-354013">
              <a:lnSpc>
                <a:spcPct val="100000"/>
              </a:lnSpc>
              <a:spcBef>
                <a:spcPts val="300"/>
              </a:spcBef>
            </a:pPr>
            <a:r>
              <a:rPr lang="ru-RU" altLang="ru-RU" sz="1800" dirty="0" smtClean="0"/>
              <a:t>Концептуальная фаза</a:t>
            </a:r>
            <a:endParaRPr lang="ru-RU" altLang="ru-RU" sz="1800" dirty="0"/>
          </a:p>
          <a:p>
            <a:pPr marL="531813" lvl="1" indent="-354013">
              <a:lnSpc>
                <a:spcPct val="100000"/>
              </a:lnSpc>
              <a:spcBef>
                <a:spcPts val="300"/>
              </a:spcBef>
            </a:pPr>
            <a:r>
              <a:rPr lang="ru-RU" altLang="ru-RU" sz="1800" dirty="0" smtClean="0"/>
              <a:t>Фаза </a:t>
            </a:r>
            <a:r>
              <a:rPr lang="ru-RU" altLang="ru-RU" sz="1800" dirty="0"/>
              <a:t>разработки </a:t>
            </a:r>
            <a:r>
              <a:rPr lang="ru-RU" altLang="ru-RU" sz="1800" dirty="0" smtClean="0"/>
              <a:t>проекта</a:t>
            </a:r>
            <a:endParaRPr lang="ru-RU" altLang="ru-RU" sz="1800" dirty="0"/>
          </a:p>
          <a:p>
            <a:pPr marL="531813" lvl="1" indent="-354013">
              <a:lnSpc>
                <a:spcPct val="100000"/>
              </a:lnSpc>
              <a:spcBef>
                <a:spcPts val="300"/>
              </a:spcBef>
            </a:pPr>
            <a:r>
              <a:rPr lang="ru-RU" altLang="ru-RU" sz="1800" dirty="0"/>
              <a:t>Фаза выполнения </a:t>
            </a:r>
            <a:r>
              <a:rPr lang="ru-RU" altLang="ru-RU" sz="1800" dirty="0" smtClean="0"/>
              <a:t>проекта</a:t>
            </a:r>
            <a:endParaRPr lang="ru-RU" altLang="ru-RU" sz="1800" dirty="0"/>
          </a:p>
          <a:p>
            <a:pPr marL="531813" lvl="1" indent="-354013">
              <a:lnSpc>
                <a:spcPct val="100000"/>
              </a:lnSpc>
              <a:spcBef>
                <a:spcPts val="300"/>
              </a:spcBef>
            </a:pPr>
            <a:r>
              <a:rPr lang="ru-RU" altLang="ru-RU" sz="1800" dirty="0"/>
              <a:t>Фаза завершения </a:t>
            </a:r>
            <a:r>
              <a:rPr lang="ru-RU" altLang="ru-RU" sz="1800" dirty="0" smtClean="0"/>
              <a:t>проекта</a:t>
            </a:r>
            <a:endParaRPr lang="ru-RU" altLang="ru-RU" sz="18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ru-RU" altLang="ru-RU" sz="2000" b="1" u="sng" dirty="0"/>
          </a:p>
          <a:p>
            <a:pPr marL="0" indent="0" algn="ctr">
              <a:lnSpc>
                <a:spcPct val="100000"/>
              </a:lnSpc>
              <a:spcBef>
                <a:spcPts val="300"/>
              </a:spcBef>
              <a:buNone/>
            </a:pPr>
            <a:endParaRPr lang="ru-RU" altLang="ru-RU" sz="2000" i="1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ru-RU" sz="2000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866899"/>
            <a:ext cx="5183188" cy="6381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dirty="0">
                <a:solidFill>
                  <a:srgbClr val="00B0F0"/>
                </a:solidFill>
              </a:rPr>
              <a:t>Свойства проекта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>
          <a:xfrm>
            <a:off x="6346825" y="2505074"/>
            <a:ext cx="5579286" cy="42459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имеет </a:t>
            </a:r>
            <a:r>
              <a:rPr lang="ru-RU" sz="1900" dirty="0"/>
              <a:t>четко определенные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Цель</a:t>
            </a:r>
            <a:r>
              <a:rPr lang="en-US" sz="1900" dirty="0" smtClean="0"/>
              <a:t> (</a:t>
            </a:r>
            <a:r>
              <a:rPr lang="ru-RU" sz="1900" dirty="0" smtClean="0"/>
              <a:t>продукт, услуга, результат</a:t>
            </a:r>
            <a:r>
              <a:rPr lang="en-US" sz="1900" dirty="0" smtClean="0"/>
              <a:t>)</a:t>
            </a:r>
            <a:endParaRPr lang="ru-RU" sz="1900" dirty="0"/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начало и конец  (ЖЦ)</a:t>
            </a:r>
            <a:endParaRPr lang="ru-RU" sz="1900" dirty="0"/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обладает уникальностью/новизной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исполняется </a:t>
            </a:r>
            <a:r>
              <a:rPr lang="ru-RU" sz="1900" dirty="0"/>
              <a:t>командой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/>
              <a:t>использует материальные ресурсы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/>
              <a:t>имеет бюджет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/>
              <a:t>имеет ограничения трех видов: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по </a:t>
            </a:r>
            <a:r>
              <a:rPr lang="ru-RU" sz="1900" dirty="0"/>
              <a:t>бюджету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по </a:t>
            </a:r>
            <a:r>
              <a:rPr lang="ru-RU" sz="1900" dirty="0"/>
              <a:t>времени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ru-RU" sz="1900" dirty="0" smtClean="0"/>
              <a:t>по </a:t>
            </a:r>
            <a:r>
              <a:rPr lang="ru-RU" sz="1900" dirty="0"/>
              <a:t>ресурсам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6500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601" y="457200"/>
            <a:ext cx="11368796" cy="885217"/>
          </a:xfrm>
        </p:spPr>
        <p:txBody>
          <a:bodyPr>
            <a:noAutofit/>
          </a:bodyPr>
          <a:lstStyle/>
          <a:p>
            <a:pPr algn="ctr"/>
            <a:r>
              <a:rPr lang="ru-RU" b="1" dirty="0">
                <a:solidFill>
                  <a:srgbClr val="C20282"/>
                </a:solidFill>
              </a:rPr>
              <a:t>Алгоритм управления </a:t>
            </a:r>
            <a:r>
              <a:rPr lang="ru-RU" b="1" dirty="0" smtClean="0">
                <a:solidFill>
                  <a:srgbClr val="C20282"/>
                </a:solidFill>
              </a:rPr>
              <a:t>проектами</a:t>
            </a:r>
            <a:endParaRPr lang="ru-RU" b="1" dirty="0">
              <a:solidFill>
                <a:srgbClr val="C20282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695641"/>
              </p:ext>
            </p:extLst>
          </p:nvPr>
        </p:nvGraphicFramePr>
        <p:xfrm>
          <a:off x="141861" y="1027906"/>
          <a:ext cx="11908277" cy="5408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utoShape 12" descr="Как правильно ставить цели на будущий год для сотрудников — Work.u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0" name="Picture 14" descr="Цели и задачи научного исследования в курсовой, дипломной работе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913123"/>
            <a:ext cx="2688887" cy="2016665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6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1352" y="222250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rgbClr val="C20282"/>
                </a:solidFill>
              </a:rPr>
              <a:t>Сетевое планирование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284569" y="1255714"/>
            <a:ext cx="5931026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подход, с помощью которого можно выделить этапы (работы)</a:t>
            </a:r>
            <a:r>
              <a:rPr lang="ru-RU" dirty="0"/>
              <a:t> </a:t>
            </a:r>
            <a:r>
              <a:rPr lang="ru-RU" dirty="0" smtClean="0"/>
              <a:t> выполнения проекта </a:t>
            </a:r>
          </a:p>
          <a:p>
            <a:pPr marL="447675" lvl="1" indent="-180975"/>
            <a:r>
              <a:rPr lang="ru-RU" dirty="0" smtClean="0"/>
              <a:t>Сетевой </a:t>
            </a:r>
            <a:r>
              <a:rPr lang="ru-RU" dirty="0"/>
              <a:t>график представляет собой </a:t>
            </a:r>
            <a:r>
              <a:rPr lang="ru-RU" dirty="0" smtClean="0"/>
              <a:t>множество</a:t>
            </a:r>
            <a:r>
              <a:rPr lang="ru-RU" dirty="0"/>
              <a:t> </a:t>
            </a:r>
            <a:r>
              <a:rPr lang="ru-RU" b="1" u="sng" dirty="0" smtClean="0"/>
              <a:t>вершин</a:t>
            </a:r>
            <a:r>
              <a:rPr lang="ru-RU" dirty="0"/>
              <a:t>, соединённых между собой </a:t>
            </a:r>
            <a:r>
              <a:rPr lang="ru-RU" b="1" u="sng" dirty="0"/>
              <a:t>дугами</a:t>
            </a:r>
            <a:r>
              <a:rPr lang="ru-RU" dirty="0"/>
              <a:t>. </a:t>
            </a:r>
            <a:endParaRPr lang="ru-RU" dirty="0" smtClean="0"/>
          </a:p>
          <a:p>
            <a:pPr marL="447675" lvl="1" indent="-180975"/>
            <a:r>
              <a:rPr lang="ru-RU" dirty="0" smtClean="0"/>
              <a:t>Каждая </a:t>
            </a:r>
            <a:r>
              <a:rPr lang="ru-RU" dirty="0"/>
              <a:t>вершина представляет собой факт наступления определённого </a:t>
            </a:r>
            <a:r>
              <a:rPr lang="ru-RU" dirty="0" smtClean="0"/>
              <a:t>события</a:t>
            </a:r>
          </a:p>
          <a:p>
            <a:pPr marL="447675" lvl="1" indent="-180975"/>
            <a:r>
              <a:rPr lang="ru-RU" dirty="0" smtClean="0"/>
              <a:t>дуга </a:t>
            </a:r>
            <a:r>
              <a:rPr lang="ru-RU" dirty="0"/>
              <a:t>символизирует выполнение работы. </a:t>
            </a:r>
            <a:endParaRPr lang="ru-RU" dirty="0" smtClean="0"/>
          </a:p>
          <a:p>
            <a:r>
              <a:rPr lang="ru-RU" b="1" u="sng" dirty="0" smtClean="0">
                <a:solidFill>
                  <a:srgbClr val="0070C0"/>
                </a:solidFill>
              </a:rPr>
              <a:t>Работа</a:t>
            </a:r>
            <a:r>
              <a:rPr lang="ru-RU" dirty="0" smtClean="0"/>
              <a:t> – </a:t>
            </a:r>
            <a:r>
              <a:rPr lang="ru-RU" dirty="0"/>
              <a:t>протяженный во времени </a:t>
            </a:r>
            <a:r>
              <a:rPr lang="ru-RU" dirty="0" smtClean="0"/>
              <a:t>процесс или действие (требующий </a:t>
            </a:r>
            <a:r>
              <a:rPr lang="ru-RU" dirty="0"/>
              <a:t>затрат </a:t>
            </a:r>
            <a:r>
              <a:rPr lang="ru-RU" dirty="0" smtClean="0"/>
              <a:t>ресурсов), который нужно совершить, чтобы перейти от одного события к другому </a:t>
            </a:r>
          </a:p>
          <a:p>
            <a:r>
              <a:rPr lang="ru-RU" b="1" u="sng" dirty="0" smtClean="0">
                <a:solidFill>
                  <a:srgbClr val="0070C0"/>
                </a:solidFill>
              </a:rPr>
              <a:t>Событие</a:t>
            </a:r>
            <a:r>
              <a:rPr lang="ru-RU" dirty="0" smtClean="0"/>
              <a:t> – фиксированный момент времени, отражающий окончание процесса (работы, этапа)</a:t>
            </a:r>
          </a:p>
          <a:p>
            <a:endParaRPr lang="ru-RU" dirty="0" smtClean="0"/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340602" y="1204913"/>
            <a:ext cx="5603748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Условия применения сетевого планирования:</a:t>
            </a:r>
          </a:p>
          <a:p>
            <a:pPr lvl="1"/>
            <a:r>
              <a:rPr lang="ru-RU" dirty="0" smtClean="0"/>
              <a:t>все виды деятельности должны быть четко определены в проекте</a:t>
            </a:r>
          </a:p>
          <a:p>
            <a:pPr lvl="1"/>
            <a:r>
              <a:rPr lang="ru-RU" dirty="0" smtClean="0"/>
              <a:t>определена отправная точка – начало выполнения работ проекта</a:t>
            </a:r>
          </a:p>
          <a:p>
            <a:pPr lvl="1"/>
            <a:r>
              <a:rPr lang="ru-RU" dirty="0" smtClean="0"/>
              <a:t>определены требования к очередности видов деятельности (работ)</a:t>
            </a:r>
          </a:p>
          <a:p>
            <a:pPr lvl="1"/>
            <a:r>
              <a:rPr lang="ru-RU" dirty="0" smtClean="0"/>
              <a:t>разработка диаграммы, отражающую последовательность действий</a:t>
            </a:r>
          </a:p>
          <a:p>
            <a:pPr lvl="1"/>
            <a:r>
              <a:rPr lang="ru-RU" dirty="0" smtClean="0"/>
              <a:t>определено время выполнения каждой работы</a:t>
            </a:r>
          </a:p>
          <a:p>
            <a:pPr lvl="1"/>
            <a:r>
              <a:rPr lang="ru-RU" dirty="0" smtClean="0"/>
              <a:t>Полученную диаграмму необходимо оценить путем расчета </a:t>
            </a:r>
            <a:r>
              <a:rPr lang="ru-RU" i="1" dirty="0" smtClean="0"/>
              <a:t>критического пути</a:t>
            </a:r>
            <a:r>
              <a:rPr lang="ru-RU" dirty="0" smtClean="0"/>
              <a:t>*, далее составляем график различных видов деятельности</a:t>
            </a:r>
          </a:p>
          <a:p>
            <a:pPr marL="457200" lvl="1" indent="0">
              <a:buNone/>
            </a:pPr>
            <a:endParaRPr lang="ru-RU" dirty="0" smtClean="0"/>
          </a:p>
          <a:p>
            <a:pPr marL="457200" lvl="1" indent="0">
              <a:buNone/>
            </a:pPr>
            <a:r>
              <a:rPr lang="ru-RU" dirty="0" smtClean="0"/>
              <a:t>*</a:t>
            </a:r>
            <a:r>
              <a:rPr lang="ru-RU" b="1" u="sng" dirty="0" smtClean="0">
                <a:solidFill>
                  <a:srgbClr val="0070C0"/>
                </a:solidFill>
              </a:rPr>
              <a:t>Критический путь</a:t>
            </a:r>
            <a:r>
              <a:rPr lang="ru-RU" b="1" u="sng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Наиболее продолжительный путь в сетевом графике.</a:t>
            </a:r>
          </a:p>
        </p:txBody>
      </p:sp>
      <p:pic>
        <p:nvPicPr>
          <p:cNvPr id="9218" name="Picture 2" descr="Метод сетевого планирования и управления - Безопасность жизнедеятельности  для технических вузов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447"/>
          <a:stretch/>
        </p:blipFill>
        <p:spPr bwMode="auto">
          <a:xfrm>
            <a:off x="3111780" y="4800600"/>
            <a:ext cx="6032220" cy="19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Прямая со стрелкой 9"/>
          <p:cNvCxnSpPr/>
          <p:nvPr/>
        </p:nvCxnSpPr>
        <p:spPr>
          <a:xfrm>
            <a:off x="6000750" y="2028825"/>
            <a:ext cx="761999" cy="2914649"/>
          </a:xfrm>
          <a:prstGeom prst="straightConnector1">
            <a:avLst/>
          </a:prstGeom>
          <a:ln w="19050"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000750" y="2028825"/>
            <a:ext cx="214845" cy="4162425"/>
          </a:xfrm>
          <a:prstGeom prst="straightConnector1">
            <a:avLst/>
          </a:prstGeom>
          <a:ln w="19050"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986212" y="2162175"/>
            <a:ext cx="985838" cy="310515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986212" y="2189958"/>
            <a:ext cx="2014538" cy="291544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3101"/>
            <a:ext cx="10515600" cy="45783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C20282"/>
                </a:solidFill>
              </a:rPr>
              <a:t>ПРИМЕР сетевого планирования</a:t>
            </a:r>
            <a:endParaRPr lang="ru-RU" sz="3600" b="1" dirty="0">
              <a:solidFill>
                <a:srgbClr val="C2028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32232" y="853186"/>
            <a:ext cx="5565648" cy="11278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/>
              <a:t>Необходимо </a:t>
            </a:r>
            <a:r>
              <a:rPr lang="ru-RU" sz="1600" dirty="0"/>
              <a:t>построить сетевой график реализации проекта </a:t>
            </a:r>
            <a:r>
              <a:rPr lang="ru-RU" sz="1600" b="1" dirty="0">
                <a:solidFill>
                  <a:srgbClr val="0070C0"/>
                </a:solidFill>
              </a:rPr>
              <a:t>строительства здания</a:t>
            </a:r>
            <a:r>
              <a:rPr lang="ru-RU" sz="1600" dirty="0"/>
              <a:t> и определить сроки реализации проекта. </a:t>
            </a:r>
            <a:endParaRPr lang="ru-RU" sz="16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 smtClean="0"/>
              <a:t>Перечень </a:t>
            </a:r>
            <a:r>
              <a:rPr lang="ru-RU" sz="1600" dirty="0"/>
              <a:t>работ приведём в таблице.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3892280"/>
              </p:ext>
            </p:extLst>
          </p:nvPr>
        </p:nvGraphicFramePr>
        <p:xfrm>
          <a:off x="472440" y="2066163"/>
          <a:ext cx="4703064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">
                  <a:extLst>
                    <a:ext uri="{9D8B030D-6E8A-4147-A177-3AD203B41FA5}">
                      <a16:colId xmlns:a16="http://schemas.microsoft.com/office/drawing/2014/main" val="318735797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461522247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862674096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4062793415"/>
                    </a:ext>
                  </a:extLst>
                </a:gridCol>
              </a:tblGrid>
              <a:tr h="3093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Работы</a:t>
                      </a:r>
                      <a:endParaRPr lang="ru-RU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200" dirty="0" smtClean="0"/>
                        <a:t>Сроки,</a:t>
                      </a:r>
                    </a:p>
                    <a:p>
                      <a:pPr marL="0" indent="0" algn="ctr"/>
                      <a:r>
                        <a:rPr lang="ru-RU" sz="1200" dirty="0" err="1" smtClean="0"/>
                        <a:t>мес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Соотношение с событием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0094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А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Проектирование здания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0-1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47969"/>
                  </a:ext>
                </a:extLst>
              </a:tr>
              <a:tr h="433038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Б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Оформление заказа на строительные материалы и их получение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01037"/>
                  </a:ext>
                </a:extLst>
              </a:tr>
              <a:tr h="309313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В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Подготовка строительной техники и оборудования к работе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85269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Г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Подготовка строительной площадки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1-4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43821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Д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Рытьё траншей под фундамент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3-4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8978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Е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Строительство здания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4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4-5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81343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Ж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Подведение коммуникаций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3-7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8381"/>
                  </a:ext>
                </a:extLst>
              </a:tr>
              <a:tr h="309313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З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Планировка и оформление Придворовой территории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4-6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78654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Подключение коммуникаций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7-8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0425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К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Внутренняя отделка помещений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5-8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10720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Л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Озеленение территории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6-8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5879"/>
                  </a:ext>
                </a:extLst>
              </a:tr>
            </a:tbl>
          </a:graphicData>
        </a:graphic>
      </p:graphicFrame>
      <p:sp>
        <p:nvSpPr>
          <p:cNvPr id="7" name="Объект 2"/>
          <p:cNvSpPr txBox="1">
            <a:spLocks/>
          </p:cNvSpPr>
          <p:nvPr/>
        </p:nvSpPr>
        <p:spPr>
          <a:xfrm>
            <a:off x="5897880" y="963708"/>
            <a:ext cx="5992368" cy="387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400" b="1" dirty="0"/>
              <a:t>1. Для построения сетевого графика определим перечень событий</a:t>
            </a:r>
            <a:r>
              <a:rPr lang="ru-RU" sz="1400" b="1" dirty="0" smtClean="0"/>
              <a:t>:</a:t>
            </a:r>
            <a:endParaRPr lang="ru-RU" sz="1400" b="1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08449"/>
              </p:ext>
            </p:extLst>
          </p:nvPr>
        </p:nvGraphicFramePr>
        <p:xfrm>
          <a:off x="5897880" y="1267841"/>
          <a:ext cx="594156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472">
                  <a:extLst>
                    <a:ext uri="{9D8B030D-6E8A-4147-A177-3AD203B41FA5}">
                      <a16:colId xmlns:a16="http://schemas.microsoft.com/office/drawing/2014/main" val="2500874568"/>
                    </a:ext>
                  </a:extLst>
                </a:gridCol>
                <a:gridCol w="1403096">
                  <a:extLst>
                    <a:ext uri="{9D8B030D-6E8A-4147-A177-3AD203B41FA5}">
                      <a16:colId xmlns:a16="http://schemas.microsoft.com/office/drawing/2014/main" val="4120768050"/>
                    </a:ext>
                  </a:extLst>
                </a:gridCol>
              </a:tblGrid>
              <a:tr h="18496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События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Предшественник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10340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0 – начало работ;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403599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1 – готов проект здания;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22810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2 – оформлен заказ и получены строительные материалы;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252732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3 – строительная техника подготовлена к работе;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8151"/>
                  </a:ext>
                </a:extLst>
              </a:tr>
              <a:tr h="277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4 – подготовлена строительная площадка и вырыты траншеи под фундамент;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1, 3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6456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5 – возведено здание;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2, 4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705068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6 –оформлена </a:t>
                      </a:r>
                      <a:r>
                        <a:rPr lang="ru-RU" sz="1200" dirty="0" err="1" smtClean="0"/>
                        <a:t>придворовая</a:t>
                      </a:r>
                      <a:r>
                        <a:rPr lang="ru-RU" sz="1200" dirty="0" smtClean="0"/>
                        <a:t> территория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4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8999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7 – проведены коммуникации;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3, 5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87366"/>
                  </a:ext>
                </a:extLst>
              </a:tr>
              <a:tr h="1849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/>
                        <a:t>8 – здание готово к эксплуатации.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smtClean="0"/>
                        <a:t>5,</a:t>
                      </a:r>
                      <a:r>
                        <a:rPr lang="ru-RU" sz="1400" baseline="0" dirty="0" smtClean="0"/>
                        <a:t> 6, 7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291493"/>
                  </a:ext>
                </a:extLst>
              </a:tr>
            </a:tbl>
          </a:graphicData>
        </a:graphic>
      </p:graphicFrame>
      <p:sp>
        <p:nvSpPr>
          <p:cNvPr id="9" name="Объект 2"/>
          <p:cNvSpPr txBox="1">
            <a:spLocks/>
          </p:cNvSpPr>
          <p:nvPr/>
        </p:nvSpPr>
        <p:spPr>
          <a:xfrm>
            <a:off x="5897880" y="4718710"/>
            <a:ext cx="5992368" cy="387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400" b="1" dirty="0" smtClean="0"/>
              <a:t>2. Соотнесем работы с событиями </a:t>
            </a:r>
            <a:endParaRPr lang="ru-RU" sz="1400" b="1" dirty="0"/>
          </a:p>
        </p:txBody>
      </p:sp>
      <p:cxnSp>
        <p:nvCxnSpPr>
          <p:cNvPr id="11" name="Прямая со стрелкой 10"/>
          <p:cNvCxnSpPr>
            <a:stCxn id="9" idx="1"/>
          </p:cNvCxnSpPr>
          <p:nvPr/>
        </p:nvCxnSpPr>
        <p:spPr>
          <a:xfrm flipH="1" flipV="1">
            <a:off x="5093208" y="2414016"/>
            <a:ext cx="804672" cy="2498306"/>
          </a:xfrm>
          <a:prstGeom prst="straightConnector1">
            <a:avLst/>
          </a:prstGeom>
          <a:ln w="28575"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бъект 2"/>
          <p:cNvSpPr txBox="1">
            <a:spLocks/>
          </p:cNvSpPr>
          <p:nvPr/>
        </p:nvSpPr>
        <p:spPr>
          <a:xfrm>
            <a:off x="5897880" y="5151653"/>
            <a:ext cx="5992368" cy="3872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buAutoNum type="arabicPeriod" startAt="3"/>
            </a:pPr>
            <a:r>
              <a:rPr lang="ru-RU" sz="1400" b="1" dirty="0" smtClean="0"/>
              <a:t>Определим для события обязательных предшественников: </a:t>
            </a:r>
            <a:r>
              <a:rPr lang="ru-RU" sz="1400" dirty="0" smtClean="0"/>
              <a:t>без каких событий невозможно выполнение следующих работ, и, следовательно наступление новых событий</a:t>
            </a:r>
            <a:r>
              <a:rPr lang="ru-RU" sz="1400" b="1" dirty="0" smtClean="0"/>
              <a:t> </a:t>
            </a:r>
          </a:p>
          <a:p>
            <a:pPr marL="342900" indent="-342900">
              <a:spcBef>
                <a:spcPts val="0"/>
              </a:spcBef>
              <a:buAutoNum type="arabicPeriod" startAt="3"/>
            </a:pPr>
            <a:r>
              <a:rPr lang="ru-RU" sz="1400" b="1" dirty="0" smtClean="0"/>
              <a:t>На основании сетевого планирования производится календарное планирование</a:t>
            </a:r>
            <a:endParaRPr lang="ru-RU" sz="1400" b="1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V="1">
            <a:off x="11545824" y="1417129"/>
            <a:ext cx="213360" cy="3891178"/>
          </a:xfrm>
          <a:prstGeom prst="straightConnector1">
            <a:avLst/>
          </a:prstGeom>
          <a:ln w="28575"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1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65509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solidFill>
                  <a:srgbClr val="C20282"/>
                </a:solidFill>
              </a:rPr>
              <a:t>Сетевой график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429249" y="5801848"/>
            <a:ext cx="6667501" cy="864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1" u="sng" dirty="0" smtClean="0">
                <a:solidFill>
                  <a:srgbClr val="0070C0"/>
                </a:solidFill>
                <a:latin typeface="+mn-lt"/>
              </a:rPr>
              <a:t>Критический путь: </a:t>
            </a:r>
            <a:r>
              <a:rPr lang="ru-RU" sz="2000" dirty="0" smtClean="0">
                <a:latin typeface="+mn-lt"/>
              </a:rPr>
              <a:t>0-1-3-4-5-8</a:t>
            </a:r>
          </a:p>
          <a:p>
            <a:pPr algn="ctr"/>
            <a:r>
              <a:rPr lang="ru-RU" sz="2000" dirty="0" smtClean="0">
                <a:latin typeface="+mn-lt"/>
              </a:rPr>
              <a:t>Итого месяцев: 2+1+2+4+2=</a:t>
            </a:r>
            <a:r>
              <a:rPr lang="ru-RU" sz="2000" b="1" dirty="0" smtClean="0">
                <a:latin typeface="+mn-lt"/>
              </a:rPr>
              <a:t>11 мес.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40952" t="20210" r="10159" b="14558"/>
          <a:stretch/>
        </p:blipFill>
        <p:spPr>
          <a:xfrm>
            <a:off x="5483754" y="817024"/>
            <a:ext cx="6612996" cy="4816253"/>
          </a:xfrm>
          <a:prstGeom prst="rect">
            <a:avLst/>
          </a:prstGeom>
        </p:spPr>
      </p:pic>
      <p:graphicFrame>
        <p:nvGraphicFramePr>
          <p:cNvPr id="12" name="Объект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762563"/>
              </p:ext>
            </p:extLst>
          </p:nvPr>
        </p:nvGraphicFramePr>
        <p:xfrm>
          <a:off x="339090" y="817024"/>
          <a:ext cx="4703064" cy="387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24">
                  <a:extLst>
                    <a:ext uri="{9D8B030D-6E8A-4147-A177-3AD203B41FA5}">
                      <a16:colId xmlns:a16="http://schemas.microsoft.com/office/drawing/2014/main" val="318735797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461522247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862674096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4062793415"/>
                    </a:ext>
                  </a:extLst>
                </a:gridCol>
              </a:tblGrid>
              <a:tr h="309313"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Работы</a:t>
                      </a:r>
                      <a:endParaRPr lang="ru-RU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ru-RU" sz="1200" dirty="0" smtClean="0"/>
                        <a:t>Сроки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Соотношение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0094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А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Проектирование здания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0-1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247969"/>
                  </a:ext>
                </a:extLst>
              </a:tr>
              <a:tr h="433038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Б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Оформление заказа на строительные материалы и их получение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1-2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601037"/>
                  </a:ext>
                </a:extLst>
              </a:tr>
              <a:tr h="309313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В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Подготовка строительной техники и оборудования к работе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1-3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85269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Г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Подготовка строительной площадки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1-4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743821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Д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Рытьё траншей под фундамент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3-4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58978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Е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Строительство здания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4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4-5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81343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Ж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Подведение коммуникаций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3-7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708381"/>
                  </a:ext>
                </a:extLst>
              </a:tr>
              <a:tr h="309313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З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Планировка и оформление Придворовой территории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4-6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978654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Подключение коммуникаций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7-8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0425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К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Внутренняя отделка помещений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2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5-8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210720"/>
                  </a:ext>
                </a:extLst>
              </a:tr>
              <a:tr h="227642">
                <a:tc>
                  <a:txBody>
                    <a:bodyPr/>
                    <a:lstStyle/>
                    <a:p>
                      <a:r>
                        <a:rPr lang="ru-RU" sz="1200" b="0" dirty="0" smtClean="0"/>
                        <a:t>Л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Озеленение территории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/>
                        <a:t>1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 smtClean="0">
                          <a:solidFill>
                            <a:schemeClr val="tx1"/>
                          </a:solidFill>
                        </a:rPr>
                        <a:t>6-8</a:t>
                      </a:r>
                      <a:endParaRPr lang="ru-RU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5879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60243" y="4795631"/>
            <a:ext cx="5445231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u="sng" dirty="0" smtClean="0">
                <a:solidFill>
                  <a:srgbClr val="C20282"/>
                </a:solidFill>
              </a:rPr>
              <a:t>События: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 smtClean="0">
                <a:solidFill>
                  <a:schemeClr val="dk1"/>
                </a:solidFill>
              </a:rPr>
              <a:t>1 </a:t>
            </a:r>
            <a:r>
              <a:rPr lang="ru-RU" sz="1200" b="1" dirty="0">
                <a:solidFill>
                  <a:schemeClr val="dk1"/>
                </a:solidFill>
              </a:rPr>
              <a:t>– готов проект здания;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solidFill>
                  <a:schemeClr val="dk1"/>
                </a:solidFill>
              </a:rPr>
              <a:t>2 – оформлен заказ и получены строительные материалы;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solidFill>
                  <a:schemeClr val="dk1"/>
                </a:solidFill>
              </a:rPr>
              <a:t>3 – строительная техника подготовлена к работе;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solidFill>
                  <a:schemeClr val="dk1"/>
                </a:solidFill>
              </a:rPr>
              <a:t>4 – подготовлена строительная площадка и вырыты траншеи под фундамент;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solidFill>
                  <a:schemeClr val="dk1"/>
                </a:solidFill>
              </a:rPr>
              <a:t>5 – возведено здание;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solidFill>
                  <a:schemeClr val="dk1"/>
                </a:solidFill>
              </a:rPr>
              <a:t>6 –оформлена </a:t>
            </a:r>
            <a:r>
              <a:rPr lang="ru-RU" sz="1200" b="1" dirty="0" err="1">
                <a:solidFill>
                  <a:schemeClr val="dk1"/>
                </a:solidFill>
              </a:rPr>
              <a:t>придворовая</a:t>
            </a:r>
            <a:r>
              <a:rPr lang="ru-RU" sz="1200" b="1" dirty="0">
                <a:solidFill>
                  <a:schemeClr val="dk1"/>
                </a:solidFill>
              </a:rPr>
              <a:t> территория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solidFill>
                  <a:schemeClr val="dk1"/>
                </a:solidFill>
              </a:rPr>
              <a:t>7 – проведены коммуникации;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200" b="1" dirty="0">
                <a:solidFill>
                  <a:schemeClr val="dk1"/>
                </a:solidFill>
              </a:rPr>
              <a:t>8 – здание готово к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67465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>
          <a:xfrm>
            <a:off x="875490" y="304801"/>
            <a:ext cx="9578200" cy="7479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altLang="ru-RU" b="1" dirty="0">
                <a:solidFill>
                  <a:srgbClr val="C20282"/>
                </a:solidFill>
              </a:rPr>
              <a:t>Календарное планирование </a:t>
            </a:r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11488365" cy="187220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ru-RU" altLang="ru-RU" sz="2000" dirty="0"/>
              <a:t>заключается в составлении </a:t>
            </a:r>
            <a:r>
              <a:rPr lang="ru-RU" altLang="ru-RU" sz="2000" u="sng" dirty="0"/>
              <a:t>временной диаграммы работ</a:t>
            </a:r>
            <a:r>
              <a:rPr lang="ru-RU" altLang="ru-RU" sz="2000" dirty="0"/>
              <a:t> и </a:t>
            </a:r>
            <a:r>
              <a:rPr lang="ru-RU" altLang="ru-RU" sz="2000" u="sng" dirty="0"/>
              <a:t>распределении между работами трудовых ресурсов </a:t>
            </a:r>
            <a:r>
              <a:rPr lang="ru-RU" altLang="ru-RU" sz="2000" dirty="0"/>
              <a:t>(исполнителей).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ru-RU" altLang="ru-RU" sz="2000" dirty="0"/>
              <a:t> Результатом календарного планирования является </a:t>
            </a:r>
            <a:r>
              <a:rPr lang="ru-RU" altLang="ru-RU" sz="2000" u="sng" dirty="0"/>
              <a:t>диаграмма </a:t>
            </a:r>
            <a:r>
              <a:rPr lang="ru-RU" altLang="ru-RU" sz="2000" u="sng" dirty="0" err="1"/>
              <a:t>Ганта</a:t>
            </a:r>
            <a:r>
              <a:rPr lang="ru-RU" altLang="ru-RU" sz="2000" dirty="0"/>
              <a:t>, графически отображающая периоды выполнения работ на оси времени.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ru-RU" altLang="ru-RU" sz="2000" dirty="0"/>
              <a:t>На этом этапе может выполняться оптимизация ресурсов и бюджета проекта.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6532" t="16562" r="15351" b="21650"/>
          <a:stretch/>
        </p:blipFill>
        <p:spPr>
          <a:xfrm>
            <a:off x="457200" y="2743199"/>
            <a:ext cx="8236237" cy="4046706"/>
          </a:xfrm>
          <a:prstGeom prst="rect">
            <a:avLst/>
          </a:prstGeom>
        </p:spPr>
      </p:pic>
      <p:sp>
        <p:nvSpPr>
          <p:cNvPr id="8" name="Надпись 25"/>
          <p:cNvSpPr txBox="1"/>
          <p:nvPr/>
        </p:nvSpPr>
        <p:spPr>
          <a:xfrm>
            <a:off x="9236712" y="4033309"/>
            <a:ext cx="2416319" cy="823782"/>
          </a:xfrm>
          <a:prstGeom prst="rect">
            <a:avLst/>
          </a:prstGeom>
          <a:solidFill>
            <a:schemeClr val="lt1"/>
          </a:solidFill>
          <a:ln w="19050">
            <a:solidFill>
              <a:srgbClr val="0070C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>
              <a:lnSpc>
                <a:spcPct val="107000"/>
              </a:lnSpc>
              <a:spcAft>
                <a:spcPts val="0"/>
              </a:spcAft>
            </a:lvl1pPr>
          </a:lstStyle>
          <a:p>
            <a:pPr>
              <a:lnSpc>
                <a:spcPct val="100000"/>
              </a:lnSpc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Обозначаются </a:t>
            </a: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</a:rPr>
              <a:t>задачи (работы),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которые необходимо выполнить. </a:t>
            </a:r>
          </a:p>
        </p:txBody>
      </p:sp>
      <p:sp>
        <p:nvSpPr>
          <p:cNvPr id="9" name="Надпись 72"/>
          <p:cNvSpPr txBox="1"/>
          <p:nvPr/>
        </p:nvSpPr>
        <p:spPr>
          <a:xfrm>
            <a:off x="9236712" y="3241358"/>
            <a:ext cx="2425369" cy="625792"/>
          </a:xfrm>
          <a:prstGeom prst="rect">
            <a:avLst/>
          </a:prstGeom>
          <a:solidFill>
            <a:schemeClr val="lt1"/>
          </a:solidFill>
          <a:ln w="19050">
            <a:solidFill>
              <a:srgbClr val="0070C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Временная шкала реализации проекта</a:t>
            </a:r>
          </a:p>
        </p:txBody>
      </p:sp>
      <p:sp>
        <p:nvSpPr>
          <p:cNvPr id="10" name="Надпись 73"/>
          <p:cNvSpPr txBox="1"/>
          <p:nvPr/>
        </p:nvSpPr>
        <p:spPr>
          <a:xfrm>
            <a:off x="9254813" y="5023251"/>
            <a:ext cx="2415854" cy="1234674"/>
          </a:xfrm>
          <a:prstGeom prst="rect">
            <a:avLst/>
          </a:prstGeom>
          <a:solidFill>
            <a:schemeClr val="lt1"/>
          </a:solidFill>
          <a:ln w="19050">
            <a:solidFill>
              <a:srgbClr val="0070C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ru-RU" sz="1500" b="1" dirty="0" smtClean="0">
                <a:solidFill>
                  <a:schemeClr val="accent1">
                    <a:lumMod val="50000"/>
                  </a:schemeClr>
                </a:solidFill>
              </a:rPr>
              <a:t>Обозначается 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</a:rPr>
              <a:t>время выполнения проекта, а разными цветами обозначают разных исполнителей</a:t>
            </a:r>
            <a:r>
              <a:rPr lang="ru-RU" sz="1500" b="1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</p:txBody>
      </p:sp>
      <p:cxnSp>
        <p:nvCxnSpPr>
          <p:cNvPr id="5" name="Прямая со стрелкой 4"/>
          <p:cNvCxnSpPr>
            <a:stCxn id="9" idx="1"/>
          </p:cNvCxnSpPr>
          <p:nvPr/>
        </p:nvCxnSpPr>
        <p:spPr>
          <a:xfrm flipH="1" flipV="1">
            <a:off x="5143500" y="3152775"/>
            <a:ext cx="4093212" cy="401479"/>
          </a:xfrm>
          <a:prstGeom prst="straightConnector1">
            <a:avLst/>
          </a:prstGeom>
          <a:ln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43275" y="2996952"/>
            <a:ext cx="5276850" cy="317748"/>
          </a:xfrm>
          <a:prstGeom prst="rect">
            <a:avLst/>
          </a:prstGeom>
          <a:noFill/>
          <a:ln>
            <a:solidFill>
              <a:srgbClr val="C20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8" idx="1"/>
          </p:cNvCxnSpPr>
          <p:nvPr/>
        </p:nvCxnSpPr>
        <p:spPr>
          <a:xfrm flipH="1" flipV="1">
            <a:off x="3162300" y="4153053"/>
            <a:ext cx="6074412" cy="292147"/>
          </a:xfrm>
          <a:prstGeom prst="straightConnector1">
            <a:avLst/>
          </a:prstGeom>
          <a:ln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457200" y="3470523"/>
            <a:ext cx="2647950" cy="3196977"/>
          </a:xfrm>
          <a:prstGeom prst="rect">
            <a:avLst/>
          </a:prstGeom>
          <a:noFill/>
          <a:ln>
            <a:solidFill>
              <a:srgbClr val="C202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stCxn id="10" idx="1"/>
          </p:cNvCxnSpPr>
          <p:nvPr/>
        </p:nvCxnSpPr>
        <p:spPr>
          <a:xfrm flipH="1" flipV="1">
            <a:off x="6867526" y="5142994"/>
            <a:ext cx="2387287" cy="497594"/>
          </a:xfrm>
          <a:prstGeom prst="straightConnector1">
            <a:avLst/>
          </a:prstGeom>
          <a:ln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 flipV="1">
            <a:off x="6867526" y="3798660"/>
            <a:ext cx="2369187" cy="1841928"/>
          </a:xfrm>
          <a:prstGeom prst="straightConnector1">
            <a:avLst/>
          </a:prstGeom>
          <a:ln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0" idx="1"/>
          </p:cNvCxnSpPr>
          <p:nvPr/>
        </p:nvCxnSpPr>
        <p:spPr>
          <a:xfrm flipH="1" flipV="1">
            <a:off x="4314825" y="5340999"/>
            <a:ext cx="4939988" cy="299589"/>
          </a:xfrm>
          <a:prstGeom prst="straightConnector1">
            <a:avLst/>
          </a:prstGeom>
          <a:ln>
            <a:solidFill>
              <a:srgbClr val="C202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5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4902</TotalTime>
  <Words>1205</Words>
  <Application>Microsoft Office PowerPoint</Application>
  <PresentationFormat>Широкоэкранный</PresentationFormat>
  <Paragraphs>277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Добро пожаловать</vt:lpstr>
      <vt:lpstr>Актуальность</vt:lpstr>
      <vt:lpstr>WorkShop «Управление проектами»</vt:lpstr>
      <vt:lpstr>Что такое проект?</vt:lpstr>
      <vt:lpstr>Алгоритм управления проектами</vt:lpstr>
      <vt:lpstr>Сетевое планирование</vt:lpstr>
      <vt:lpstr>ПРИМЕР сетевого планирования</vt:lpstr>
      <vt:lpstr>Сетевой график</vt:lpstr>
      <vt:lpstr>Календарное планирование </vt:lpstr>
      <vt:lpstr>Команда проекта</vt:lpstr>
      <vt:lpstr>Практическое задание Работа в группах по 4-5 человек</vt:lpstr>
      <vt:lpstr>Ход работы</vt:lpstr>
      <vt:lpstr>Благодарим за участие в WorkShop!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Добро пожаловать</dc:title>
  <dc:creator>Пользователь</dc:creator>
  <cp:lastModifiedBy>Пользователь</cp:lastModifiedBy>
  <cp:revision>57</cp:revision>
  <dcterms:created xsi:type="dcterms:W3CDTF">2022-02-09T08:35:34Z</dcterms:created>
  <dcterms:modified xsi:type="dcterms:W3CDTF">2022-02-16T20:12:47Z</dcterms:modified>
</cp:coreProperties>
</file>