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57" r:id="rId4"/>
    <p:sldId id="273" r:id="rId5"/>
    <p:sldId id="279" r:id="rId6"/>
    <p:sldId id="275" r:id="rId7"/>
    <p:sldId id="276" r:id="rId8"/>
    <p:sldId id="280" r:id="rId9"/>
    <p:sldId id="277" r:id="rId10"/>
    <p:sldId id="281" r:id="rId11"/>
    <p:sldId id="278" r:id="rId12"/>
    <p:sldId id="274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6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28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8AF2-64CC-40AD-96B7-2086DB578CF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9D68-51D7-4571-A2E1-FFE702B0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9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E0C-C93E-4EBA-8A83-77DB4845CCA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ibirevV2/HowTo_Bat/tree/main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/tree/main/Exampl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S" TargetMode="External"/><Relationship Id="rId2" Type="http://schemas.openxmlformats.org/officeDocument/2006/relationships/hyperlink" Target="https://ru.wikipedia.org/wiki/%D0%98%D0%BD%D1%82%D0%B5%D1%80%D0%BF%D1%80%D0%B5%D1%82%D0%B0%D1%82%D0%BE%D1%80_%D0%BA%D0%BE%D0%BC%D0%B0%D0%BD%D0%B4%D0%BD%D0%BE%D0%B9_%D1%81%D1%82%D1%80%D0%BE%D0%BA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IBM" TargetMode="External"/><Relationship Id="rId4" Type="http://schemas.openxmlformats.org/officeDocument/2006/relationships/hyperlink" Target="https://ru.wikipedia.org/wiki/%D0%AD%D0%92%D0%9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554" y="2500012"/>
            <a:ext cx="9144000" cy="679214"/>
          </a:xfrm>
        </p:spPr>
        <p:txBody>
          <a:bodyPr>
            <a:normAutofit fontScale="90000"/>
          </a:bodyPr>
          <a:lstStyle/>
          <a:p>
            <a:r>
              <a:rPr lang="ru-RU" sz="4400" b="1" cap="all" dirty="0" smtClean="0">
                <a:solidFill>
                  <a:srgbClr val="0070C0"/>
                </a:solidFill>
                <a:latin typeface="+mn-lt"/>
              </a:rPr>
              <a:t>Добро пожаловать</a:t>
            </a:r>
            <a:endParaRPr lang="ru-RU" sz="44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8554" y="317922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sz="3600" b="1" dirty="0" smtClean="0">
                <a:solidFill>
                  <a:srgbClr val="C20282"/>
                </a:solidFill>
              </a:rPr>
              <a:t>На </a:t>
            </a:r>
            <a:r>
              <a:rPr lang="en-US" sz="3600" b="1" dirty="0" err="1">
                <a:solidFill>
                  <a:srgbClr val="C20282"/>
                </a:solidFill>
              </a:rPr>
              <a:t>WorkShop</a:t>
            </a:r>
            <a:r>
              <a:rPr lang="en-US" sz="3600" b="1" dirty="0">
                <a:solidFill>
                  <a:srgbClr val="C20282"/>
                </a:solidFill>
              </a:rPr>
              <a:t> </a:t>
            </a:r>
            <a:r>
              <a:rPr lang="ru-RU" sz="3600" b="1" dirty="0">
                <a:solidFill>
                  <a:srgbClr val="C20282"/>
                </a:solidFill>
              </a:rPr>
              <a:t>«Знакомство командной строкой на примере </a:t>
            </a:r>
            <a:r>
              <a:rPr lang="en-US" sz="3600" b="1" dirty="0">
                <a:solidFill>
                  <a:srgbClr val="C20282"/>
                </a:solidFill>
              </a:rPr>
              <a:t>CMD</a:t>
            </a:r>
            <a:r>
              <a:rPr lang="ru-RU" sz="3600" b="1" dirty="0">
                <a:solidFill>
                  <a:srgbClr val="C20282"/>
                </a:solidFill>
              </a:rPr>
              <a:t>. Разработка инструментов и средств системного администрирования»</a:t>
            </a:r>
          </a:p>
          <a:p>
            <a:r>
              <a:rPr lang="ru-RU" sz="3600" b="1" dirty="0" smtClean="0">
                <a:solidFill>
                  <a:srgbClr val="0070C0"/>
                </a:solidFill>
              </a:rPr>
              <a:t>Колледжа информатики и программирования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Лого КИПФИН_ВЕКТОР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3" y="218663"/>
            <a:ext cx="3125821" cy="230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1"/>
          <a:stretch/>
        </p:blipFill>
        <p:spPr>
          <a:xfrm>
            <a:off x="7461118" y="452725"/>
            <a:ext cx="3947217" cy="133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38546" y="5843966"/>
            <a:ext cx="53534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u="sng" dirty="0" smtClean="0">
                <a:solidFill>
                  <a:schemeClr val="accent1">
                    <a:lumMod val="75000"/>
                  </a:schemeClr>
                </a:solidFill>
              </a:rPr>
              <a:t>Ведущие:	</a:t>
            </a:r>
          </a:p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ХХХ – студент Х 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курса</a:t>
            </a:r>
            <a:endParaRPr lang="ru-RU" sz="16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Сибирев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 И.В. – преподаватель КИПФИН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004" y="2336693"/>
            <a:ext cx="11731558" cy="1184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Обратите внимание.</a:t>
            </a:r>
            <a:r>
              <a:rPr lang="en-US" sz="2400" dirty="0" smtClean="0"/>
              <a:t> </a:t>
            </a:r>
            <a:r>
              <a:rPr lang="ru-RU" sz="2400" dirty="0" smtClean="0"/>
              <a:t>Родительским приложением в нашем случае </a:t>
            </a:r>
            <a:r>
              <a:rPr lang="ru-RU" sz="2400" dirty="0"/>
              <a:t>является </a:t>
            </a:r>
            <a:r>
              <a:rPr lang="en-US" sz="2400" dirty="0"/>
              <a:t>Notepad</a:t>
            </a:r>
            <a:r>
              <a:rPr lang="en-US" sz="2400" dirty="0" smtClean="0"/>
              <a:t>++</a:t>
            </a:r>
            <a:r>
              <a:rPr lang="ru-RU" sz="2400" dirty="0" smtClean="0"/>
              <a:t>, по этому у всех его дочерних процессов рабочий каталог по умолчанию такой же как и у родителя. Сейчас мы это исправим.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629968"/>
            <a:ext cx="6506148" cy="15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3507725"/>
            <a:ext cx="7984752" cy="306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98384" y="62015"/>
            <a:ext cx="11742820" cy="1516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нельзя копировать, только скачивать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: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/>
            </a:r>
            <a:br>
              <a:rPr lang="ru-RU" sz="4000" b="1" cap="all" dirty="0">
                <a:solidFill>
                  <a:srgbClr val="0070C0"/>
                </a:solidFill>
                <a:latin typeface="+mn-lt"/>
              </a:rPr>
            </a:b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Примеры кодов из публичного </a:t>
            </a:r>
            <a:r>
              <a:rPr lang="ru-RU" sz="4000" b="1" cap="all" dirty="0" err="1">
                <a:solidFill>
                  <a:srgbClr val="0070C0"/>
                </a:solidFill>
                <a:latin typeface="+mn-lt"/>
              </a:rPr>
              <a:t>репозитория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1357162"/>
            <a:ext cx="11531066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Программный  код работает по принципу одна строка одна команда, за редким исключением.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случае ошибок игнорируется строка кода или сворачивается окно консоли.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Лишний пробел или символ в строке может привести к ошибке.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 интернета нельзя копировать, только скачивать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Примеры </a:t>
            </a:r>
            <a:r>
              <a:rPr lang="ru-RU" sz="2400" dirty="0"/>
              <a:t>программных кодов из публичного </a:t>
            </a:r>
            <a:r>
              <a:rPr lang="ru-RU" sz="2400" dirty="0" err="1" smtClean="0"/>
              <a:t>репозитория</a:t>
            </a:r>
            <a:r>
              <a:rPr lang="ru-RU" sz="2400" dirty="0"/>
              <a:t>,</a:t>
            </a:r>
            <a:r>
              <a:rPr lang="ru-RU" sz="2400" dirty="0" smtClean="0"/>
              <a:t> по адресу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github.com/IvanSibirevV2/HowTo_Bat/tree/main/Examples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09" y="283390"/>
            <a:ext cx="41814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4536" y="1288"/>
            <a:ext cx="6881449" cy="1545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Все файлы пронумерованы в порядке, пригодном для изучения.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Первый файл – смена кодировки и</a:t>
            </a:r>
          </a:p>
          <a:p>
            <a:r>
              <a:rPr lang="ru-RU" sz="2400" dirty="0" smtClean="0"/>
              <a:t> получение параметров файлов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" y="1672449"/>
            <a:ext cx="660082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000_1_ПеременныхСреды.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br>
              <a:rPr lang="en-US" sz="3600" b="1" cap="all" dirty="0" smtClean="0">
                <a:solidFill>
                  <a:srgbClr val="0070C0"/>
                </a:solidFill>
                <a:latin typeface="+mn-lt"/>
              </a:rPr>
            </a:b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или как писать комментарии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6406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r>
              <a:rPr lang="ru-RU" dirty="0" err="1"/>
              <a:t>cd</a:t>
            </a:r>
            <a:r>
              <a:rPr lang="ru-RU" dirty="0"/>
              <a:t> %~dp0</a:t>
            </a:r>
          </a:p>
          <a:p>
            <a:r>
              <a:rPr lang="ru-RU" dirty="0" err="1"/>
              <a:t>echo</a:t>
            </a:r>
            <a:r>
              <a:rPr lang="ru-RU" dirty="0"/>
              <a:t> ::::::::::::::::::::::::::::::::::::::::::::::::</a:t>
            </a:r>
          </a:p>
          <a:p>
            <a:r>
              <a:rPr lang="ru-RU" dirty="0"/>
              <a:t>::Получение всех переменных среды</a:t>
            </a:r>
          </a:p>
          <a:p>
            <a:r>
              <a:rPr lang="ru-RU" dirty="0" err="1"/>
              <a:t>set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Что нужно знать: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rem</a:t>
            </a:r>
            <a:r>
              <a:rPr lang="ru-RU" dirty="0"/>
              <a:t> и :: - два способа комментирования программного кода</a:t>
            </a:r>
          </a:p>
          <a:p>
            <a:r>
              <a:rPr lang="ru-RU" dirty="0" err="1"/>
              <a:t>rem</a:t>
            </a:r>
            <a:r>
              <a:rPr lang="ru-RU" dirty="0"/>
              <a:t> по умолчанию согласимся использовать </a:t>
            </a:r>
            <a:r>
              <a:rPr lang="ru-RU" dirty="0" err="1"/>
              <a:t>rem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для документирования функций и описания текстовой теории</a:t>
            </a:r>
          </a:p>
          <a:p>
            <a:r>
              <a:rPr lang="ru-RU" dirty="0" err="1"/>
              <a:t>rem</a:t>
            </a:r>
            <a:r>
              <a:rPr lang="ru-RU" dirty="0"/>
              <a:t> :: -  для комментирования программных кодов </a:t>
            </a:r>
          </a:p>
          <a:p>
            <a:r>
              <a:rPr lang="ru-RU" dirty="0" err="1"/>
              <a:t>rem</a:t>
            </a:r>
            <a:r>
              <a:rPr lang="ru-RU" dirty="0"/>
              <a:t> и </a:t>
            </a:r>
            <a:r>
              <a:rPr lang="ru-RU" dirty="0" err="1"/>
              <a:t>коментариев</a:t>
            </a:r>
            <a:r>
              <a:rPr lang="ru-RU" dirty="0"/>
              <a:t> низкой важности. Пример:</a:t>
            </a:r>
          </a:p>
          <a:p>
            <a:r>
              <a:rPr lang="ru-RU" dirty="0" err="1"/>
              <a:t>rem</a:t>
            </a:r>
            <a:r>
              <a:rPr lang="ru-RU" dirty="0"/>
              <a:t> Чтобы добавить переменную, в командной строке введите</a:t>
            </a:r>
          </a:p>
          <a:p>
            <a:r>
              <a:rPr lang="ru-RU" dirty="0"/>
              <a:t>::----------------------------------------------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Eсть</a:t>
            </a:r>
            <a:r>
              <a:rPr lang="ru-RU" dirty="0"/>
              <a:t> 2 особенности.</a:t>
            </a:r>
          </a:p>
          <a:p>
            <a:r>
              <a:rPr lang="ru-RU" dirty="0" err="1"/>
              <a:t>rem</a:t>
            </a:r>
            <a:r>
              <a:rPr lang="ru-RU" dirty="0"/>
              <a:t> Первая при 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- </a:t>
            </a:r>
            <a:r>
              <a:rPr lang="ru-RU" dirty="0" err="1"/>
              <a:t>rem</a:t>
            </a:r>
            <a:r>
              <a:rPr lang="ru-RU" dirty="0"/>
              <a:t> выводит в консоль</a:t>
            </a:r>
          </a:p>
          <a:p>
            <a:r>
              <a:rPr lang="ru-RU" dirty="0" err="1"/>
              <a:t>rem</a:t>
            </a:r>
            <a:r>
              <a:rPr lang="ru-RU" dirty="0"/>
              <a:t> Вторая :: - нельзя комментировать слеш "/"</a:t>
            </a:r>
          </a:p>
          <a:p>
            <a:r>
              <a:rPr lang="ru-RU" dirty="0" err="1"/>
              <a:t>rem</a:t>
            </a:r>
            <a:r>
              <a:rPr lang="ru-RU" dirty="0"/>
              <a:t> - возникают ошибки </a:t>
            </a:r>
          </a:p>
          <a:p>
            <a:r>
              <a:rPr lang="ru-RU" dirty="0"/>
              <a:t>::Задержка по времени</a:t>
            </a:r>
          </a:p>
          <a:p>
            <a:r>
              <a:rPr lang="ru-RU" dirty="0"/>
              <a:t>TIMEOUT /T 10</a:t>
            </a:r>
          </a:p>
          <a:p>
            <a:r>
              <a:rPr lang="ru-RU" dirty="0"/>
              <a:t>::Пауза</a:t>
            </a:r>
          </a:p>
          <a:p>
            <a:r>
              <a:rPr lang="ru-RU" dirty="0" err="1"/>
              <a:t>pause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000_2_ПеременныхСреды.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902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@echo off</a:t>
            </a:r>
          </a:p>
          <a:p>
            <a:r>
              <a:rPr lang="en-US" dirty="0"/>
              <a:t>cd %~dp0</a:t>
            </a:r>
          </a:p>
          <a:p>
            <a:r>
              <a:rPr lang="en-US" dirty="0"/>
              <a:t>echo ::::::::::::::::::::::::::::::::::::::::::::::::</a:t>
            </a:r>
          </a:p>
          <a:p>
            <a:r>
              <a:rPr lang="en-US" dirty="0"/>
              <a:t>rem </a:t>
            </a:r>
            <a:r>
              <a:rPr lang="ru-RU" dirty="0"/>
              <a:t>Чтобы добавить переменную, в командной строке введите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rem </a:t>
            </a:r>
            <a:r>
              <a:rPr lang="ru-RU" dirty="0"/>
              <a:t>Чтобы удалить переменную, в командной строке введите: 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::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qwe</a:t>
            </a:r>
            <a:r>
              <a:rPr lang="en-US" dirty="0"/>
              <a:t>=0</a:t>
            </a:r>
          </a:p>
          <a:p>
            <a:r>
              <a:rPr lang="en-US" dirty="0"/>
              <a:t>if not defined </a:t>
            </a:r>
            <a:r>
              <a:rPr lang="en-US" dirty="0" err="1"/>
              <a:t>qwe</a:t>
            </a:r>
            <a:r>
              <a:rPr lang="en-US" dirty="0"/>
              <a:t> (echo not)</a:t>
            </a:r>
          </a:p>
          <a:p>
            <a:r>
              <a:rPr lang="en-US" dirty="0"/>
              <a:t>if defined </a:t>
            </a:r>
            <a:r>
              <a:rPr lang="en-US" dirty="0" err="1"/>
              <a:t>qwe</a:t>
            </a:r>
            <a:r>
              <a:rPr lang="en-US" dirty="0"/>
              <a:t> (echo </a:t>
            </a:r>
            <a:r>
              <a:rPr lang="en-US" dirty="0" err="1"/>
              <a:t>sdfghjkl</a:t>
            </a:r>
            <a:r>
              <a:rPr lang="en-US" dirty="0"/>
              <a:t>)</a:t>
            </a:r>
          </a:p>
          <a:p>
            <a:r>
              <a:rPr lang="en-US" dirty="0"/>
              <a:t>::Echo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r>
              <a:rPr lang="en-US" dirty="0"/>
              <a:t>TIMEOUT /T 10</a:t>
            </a:r>
          </a:p>
          <a:p>
            <a:r>
              <a:rPr lang="en-US" dirty="0"/>
              <a:t>pause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68" y="4144378"/>
            <a:ext cx="6943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733490" y="953300"/>
            <a:ext cx="5165387" cy="17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Как видите – проще скачать </a:t>
            </a:r>
            <a:br>
              <a:rPr lang="ru-RU" sz="2400" dirty="0" smtClean="0"/>
            </a:br>
            <a:r>
              <a:rPr lang="ru-RU" sz="2400" dirty="0" smtClean="0"/>
              <a:t>файлы </a:t>
            </a:r>
            <a:r>
              <a:rPr lang="ru-RU" sz="2400" dirty="0" smtClean="0"/>
              <a:t>из </a:t>
            </a:r>
            <a:r>
              <a:rPr lang="ru-RU" sz="2400" dirty="0" err="1" smtClean="0"/>
              <a:t>репозитория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и попробовать</a:t>
            </a:r>
            <a:br>
              <a:rPr lang="ru-RU" sz="2400" dirty="0" smtClean="0"/>
            </a:br>
            <a:r>
              <a:rPr lang="ru-RU" sz="2400" dirty="0" smtClean="0"/>
              <a:t>запустить самим </a:t>
            </a:r>
            <a:r>
              <a:rPr lang="en-US" sz="2400" dirty="0" smtClean="0">
                <a:hlinkClick r:id="rId3"/>
              </a:rPr>
              <a:t>&gt;&gt;&gt;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Садимся за машины!!!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3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7638"/>
            <a:ext cx="116300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59987" y="403858"/>
            <a:ext cx="44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https://github.com/IvanSibirevV2/HowTo_Bat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7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2105938"/>
            <a:ext cx="105251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266290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001_1_Сложение чисел.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57" y="557175"/>
            <a:ext cx="8839166" cy="61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001_2_Сравнение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5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330740" y="-45006"/>
            <a:ext cx="12041178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001_3_Команды и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символы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условной </a:t>
            </a:r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обработки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20" y="778197"/>
            <a:ext cx="12645958" cy="70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- О том как писать несколько команд в одну строку</a:t>
            </a: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78340" y="1060738"/>
            <a:ext cx="12041178" cy="875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001_4_Массивы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10760" y="1660196"/>
            <a:ext cx="12645958" cy="1890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- Не видитесь на провокации мошенников. Массивов в </a:t>
            </a:r>
            <a:r>
              <a:rPr lang="en-US" sz="2400" dirty="0" smtClean="0"/>
              <a:t>CMD</a:t>
            </a:r>
            <a:r>
              <a:rPr lang="ru-RU" sz="2400" dirty="0" smtClean="0"/>
              <a:t> нет!!!</a:t>
            </a:r>
            <a:br>
              <a:rPr lang="ru-RU" sz="2400" dirty="0" smtClean="0"/>
            </a:br>
            <a:r>
              <a:rPr lang="ru-RU" sz="2400" dirty="0" smtClean="0"/>
              <a:t>Во всяком случае в обычном понимании…</a:t>
            </a:r>
            <a:br>
              <a:rPr lang="ru-RU" sz="2400" dirty="0" smtClean="0"/>
            </a:br>
            <a:r>
              <a:rPr lang="ru-RU" sz="2400" dirty="0" smtClean="0"/>
              <a:t>Здесь приведен пример кода из интернета, который якобы работает.</a:t>
            </a:r>
            <a:br>
              <a:rPr lang="ru-RU" sz="2400" dirty="0" smtClean="0"/>
            </a:br>
            <a:r>
              <a:rPr lang="ru-RU" sz="2400" dirty="0" smtClean="0"/>
              <a:t>На самом деле он требует дополнительных, заведомо недоступных библиотек.</a:t>
            </a:r>
            <a:br>
              <a:rPr lang="ru-RU" sz="2400" dirty="0" smtClean="0"/>
            </a:br>
            <a:r>
              <a:rPr lang="ru-RU" sz="2400" dirty="0" smtClean="0"/>
              <a:t>Проблема решаема, например через тему виртуальных переменных в </a:t>
            </a:r>
            <a:r>
              <a:rPr lang="en-US" sz="2400" dirty="0" smtClean="0"/>
              <a:t>CMD.</a:t>
            </a:r>
            <a:br>
              <a:rPr lang="en-US" sz="2400" dirty="0" smtClean="0"/>
            </a:br>
            <a:r>
              <a:rPr lang="ru-RU" sz="2400" dirty="0" smtClean="0"/>
              <a:t>Способ решения не однозначный, по этому вернемся к нему ближе к концу презентации. 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346299"/>
            <a:ext cx="12041178" cy="875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002_С циклами_</a:t>
            </a:r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For.bat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9672" y="3933225"/>
            <a:ext cx="12645958" cy="104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400" dirty="0" smtClean="0"/>
              <a:t>Есть сильное подозрение, что синтаксическая конструкция </a:t>
            </a:r>
            <a:r>
              <a:rPr lang="en-US" sz="2400" dirty="0" smtClean="0"/>
              <a:t>For </a:t>
            </a:r>
            <a:r>
              <a:rPr lang="ru-RU" sz="2400" dirty="0" smtClean="0"/>
              <a:t>является завуалированным </a:t>
            </a:r>
          </a:p>
          <a:p>
            <a:r>
              <a:rPr lang="ru-RU" sz="2400" dirty="0"/>
              <a:t>п</a:t>
            </a:r>
            <a:r>
              <a:rPr lang="ru-RU" sz="2400" dirty="0" smtClean="0"/>
              <a:t>акетным запуском, уж больно у нее много ключей и вариаций запуска.</a:t>
            </a:r>
            <a:br>
              <a:rPr lang="ru-RU" sz="2400" dirty="0" smtClean="0"/>
            </a:br>
            <a:r>
              <a:rPr lang="ru-RU" sz="2400" dirty="0" smtClean="0"/>
              <a:t>В примере собраны парочка наиболее простых вариаций.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72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2949"/>
            <a:ext cx="12041178" cy="60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Подводные камни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7500" y="223713"/>
            <a:ext cx="12645958" cy="240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- Обращение к переменной %</a:t>
            </a:r>
            <a:r>
              <a:rPr lang="en-US" sz="2400" dirty="0" err="1" smtClean="0"/>
              <a:t>qwe</a:t>
            </a:r>
            <a:r>
              <a:rPr lang="ru-RU" sz="2400" dirty="0" smtClean="0"/>
              <a:t>%</a:t>
            </a:r>
            <a:r>
              <a:rPr lang="en-US" sz="2400" dirty="0" smtClean="0"/>
              <a:t> </a:t>
            </a:r>
            <a:r>
              <a:rPr lang="ru-RU" sz="2400" dirty="0" smtClean="0"/>
              <a:t>означает, что при интерпретации всей строки</a:t>
            </a:r>
          </a:p>
          <a:p>
            <a:r>
              <a:rPr lang="ru-RU" sz="2400" dirty="0" smtClean="0"/>
              <a:t>все вхождения %</a:t>
            </a:r>
            <a:r>
              <a:rPr lang="en-US" sz="2400" dirty="0" err="1" smtClean="0"/>
              <a:t>qwe</a:t>
            </a:r>
            <a:r>
              <a:rPr lang="ru-RU" sz="2400" dirty="0" smtClean="0"/>
              <a:t>% будут заменены на её значение, например, </a:t>
            </a:r>
            <a:r>
              <a:rPr lang="ru-RU" sz="2400" dirty="0"/>
              <a:t>4</a:t>
            </a:r>
            <a:r>
              <a:rPr lang="ru-RU" sz="2400" dirty="0" smtClean="0"/>
              <a:t>. На исполнение поступит</a:t>
            </a:r>
            <a:br>
              <a:rPr lang="ru-RU" sz="2400" dirty="0" smtClean="0"/>
            </a:br>
            <a:r>
              <a:rPr lang="ru-RU" sz="2400" dirty="0" smtClean="0"/>
              <a:t>строка уже без обращений к переменным. То есть, значение переменной, измененное </a:t>
            </a:r>
            <a:br>
              <a:rPr lang="ru-RU" sz="2400" dirty="0" smtClean="0"/>
            </a:br>
            <a:r>
              <a:rPr lang="ru-RU" sz="2400" dirty="0" smtClean="0"/>
              <a:t>в строке ранее, для оставшейся строки ещё не вступит в силу. Тело </a:t>
            </a:r>
            <a:r>
              <a:rPr lang="en-US" sz="2400" dirty="0"/>
              <a:t>IF </a:t>
            </a:r>
            <a:r>
              <a:rPr lang="ru-RU" sz="2400" dirty="0"/>
              <a:t>или </a:t>
            </a:r>
            <a:r>
              <a:rPr lang="en-US" sz="2400" dirty="0"/>
              <a:t>For</a:t>
            </a:r>
            <a:r>
              <a:rPr lang="ru-RU" sz="2400" dirty="0"/>
              <a:t> </a:t>
            </a:r>
            <a:r>
              <a:rPr lang="en-US" sz="2400" dirty="0"/>
              <a:t>“(…)”</a:t>
            </a:r>
            <a:r>
              <a:rPr lang="ru-RU" sz="2400" dirty="0"/>
              <a:t>, также </a:t>
            </a:r>
            <a:r>
              <a:rPr lang="en-US" sz="2400" dirty="0"/>
              <a:t>,</a:t>
            </a:r>
            <a:r>
              <a:rPr lang="ru-RU" sz="2400" dirty="0"/>
              <a:t>будет интерпретироваться как одна строка, даже если тело </a:t>
            </a:r>
            <a:r>
              <a:rPr lang="ru-RU" sz="2400" dirty="0" smtClean="0"/>
              <a:t>длится </a:t>
            </a:r>
            <a:r>
              <a:rPr lang="ru-RU" sz="2400" dirty="0"/>
              <a:t>несколько строк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- При этом % может экранировать другой %, как это показано в примере ниже.</a:t>
            </a:r>
            <a:endParaRPr lang="ru-RU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5884" y="4889770"/>
            <a:ext cx="12645958" cy="157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ru-RU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" y="2692310"/>
            <a:ext cx="6334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235430" y="2451370"/>
            <a:ext cx="5956570" cy="4406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 всего этого следует игра в спец символы, проценты и области видимости изменений переменных. Это не баг. Это архитектурные особенности, на которых можно вполне успешно играть.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CMD/BAT – </a:t>
            </a:r>
            <a:r>
              <a:rPr lang="ru-RU" sz="2400" dirty="0" smtClean="0"/>
              <a:t>это язык, в котором некоторые задачи могут быть решены 20 способами, только как следствие архитектуры. Например, создание пустого файла или символа пробела.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Добро пожаловать в чудесный дивный мир!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821" y="5778231"/>
            <a:ext cx="6255605" cy="101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err="1" smtClean="0"/>
              <a:t>Вконтакте</a:t>
            </a:r>
            <a:r>
              <a:rPr lang="ru-RU" sz="2400" dirty="0" smtClean="0"/>
              <a:t> </a:t>
            </a:r>
            <a:r>
              <a:rPr lang="ru-RU" sz="2400" dirty="0" err="1" smtClean="0"/>
              <a:t>запрешён</a:t>
            </a:r>
            <a:r>
              <a:rPr lang="ru-RU" sz="2400" dirty="0" smtClean="0"/>
              <a:t> обмен батниками. Наверное, они их боятся!=)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2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20282"/>
                </a:solidFill>
              </a:rPr>
              <a:t>WorkShop</a:t>
            </a:r>
            <a:r>
              <a:rPr lang="en-US" b="1" dirty="0">
                <a:solidFill>
                  <a:srgbClr val="C20282"/>
                </a:solidFill>
              </a:rPr>
              <a:t> </a:t>
            </a:r>
            <a:r>
              <a:rPr lang="ru-RU" b="1" dirty="0">
                <a:solidFill>
                  <a:srgbClr val="C20282"/>
                </a:solidFill>
              </a:rPr>
              <a:t>«Управление проектами»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17"/>
            <a:ext cx="10912813" cy="4351338"/>
          </a:xfrm>
        </p:spPr>
        <p:txBody>
          <a:bodyPr>
            <a:normAutofit/>
          </a:bodyPr>
          <a:lstStyle/>
          <a:p>
            <a:r>
              <a:rPr lang="ru-RU" sz="2400" b="1" u="sng" dirty="0"/>
              <a:t>Цели </a:t>
            </a:r>
            <a:r>
              <a:rPr lang="en-US" sz="2400" b="1" u="sng" dirty="0"/>
              <a:t>Workshop</a:t>
            </a:r>
            <a:r>
              <a:rPr lang="ru-RU" sz="2400" b="1" u="sng" dirty="0"/>
              <a:t>: </a:t>
            </a:r>
            <a:r>
              <a:rPr lang="ru-RU" sz="2400" dirty="0"/>
              <a:t>формирование представления о </a:t>
            </a:r>
            <a:r>
              <a:rPr lang="ru-RU" sz="2400" dirty="0" err="1"/>
              <a:t>скилсете</a:t>
            </a:r>
            <a:r>
              <a:rPr lang="ru-RU" sz="2400" dirty="0"/>
              <a:t> системного администратора и разработчика средств администрирования</a:t>
            </a:r>
            <a:endParaRPr lang="ru-RU" sz="2400" dirty="0" smtClean="0"/>
          </a:p>
          <a:p>
            <a:r>
              <a:rPr lang="ru-RU" sz="2400" b="1" u="sng" dirty="0"/>
              <a:t>Форма проведения:</a:t>
            </a:r>
            <a:r>
              <a:rPr lang="ru-RU" sz="2400" dirty="0"/>
              <a:t> мастер-класс, работа в мини группах (4-5 </a:t>
            </a:r>
            <a:r>
              <a:rPr lang="ru-RU" sz="2400" dirty="0" smtClean="0"/>
              <a:t>человек)</a:t>
            </a:r>
          </a:p>
          <a:p>
            <a:r>
              <a:rPr lang="ru-RU" b="1" dirty="0" smtClean="0"/>
              <a:t>План занятия:</a:t>
            </a:r>
          </a:p>
          <a:p>
            <a:pPr lvl="1"/>
            <a:r>
              <a:rPr lang="ru-RU" dirty="0" smtClean="0"/>
              <a:t>Приветственное слово.</a:t>
            </a:r>
          </a:p>
          <a:p>
            <a:pPr lvl="1"/>
            <a:r>
              <a:rPr lang="ru-RU" dirty="0" smtClean="0"/>
              <a:t>Основные понятия.</a:t>
            </a:r>
          </a:p>
          <a:p>
            <a:pPr lvl="1"/>
            <a:r>
              <a:rPr lang="ru-RU" dirty="0" smtClean="0"/>
              <a:t>Практическое </a:t>
            </a:r>
            <a:r>
              <a:rPr lang="ru-RU" dirty="0" smtClean="0"/>
              <a:t>задание, работа в </a:t>
            </a:r>
            <a:r>
              <a:rPr lang="ru-RU" dirty="0" smtClean="0"/>
              <a:t>мини-группах</a:t>
            </a:r>
          </a:p>
          <a:p>
            <a:pPr lvl="1"/>
            <a:r>
              <a:rPr lang="ru-RU" dirty="0" smtClean="0"/>
              <a:t>Обзор возможностей на основе примеров из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003_Function.bat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08559"/>
            <a:ext cx="12013660" cy="125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 том как можно создавать функции. Описаны 2 способа возврата переменной</a:t>
            </a:r>
            <a:r>
              <a:rPr lang="en-US" sz="2400" dirty="0" smtClean="0"/>
              <a:t>: 1) </a:t>
            </a:r>
            <a:r>
              <a:rPr lang="ru-RU" sz="2400" dirty="0" smtClean="0"/>
              <a:t>через </a:t>
            </a:r>
            <a:r>
              <a:rPr lang="ru-RU" sz="2400" dirty="0"/>
              <a:t>глобальную переменную</a:t>
            </a:r>
            <a:r>
              <a:rPr lang="en-US" sz="2400" dirty="0" smtClean="0"/>
              <a:t>;</a:t>
            </a:r>
            <a:r>
              <a:rPr lang="ru-RU" sz="2400" dirty="0"/>
              <a:t> </a:t>
            </a:r>
            <a:r>
              <a:rPr lang="en-US" sz="2400" dirty="0" smtClean="0"/>
              <a:t>2) </a:t>
            </a:r>
            <a:r>
              <a:rPr lang="ru-RU" sz="2400" dirty="0" smtClean="0"/>
              <a:t>через </a:t>
            </a:r>
            <a:r>
              <a:rPr lang="ru-RU" sz="2400" dirty="0"/>
              <a:t>последний параметр, в который передается название переменной в которую вернуть результат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Второй способ предпочтительней</a:t>
            </a:r>
            <a:endParaRPr lang="ru-RU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40" y="2066881"/>
            <a:ext cx="5742709" cy="294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3698" y="4166574"/>
            <a:ext cx="11026302" cy="64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" y="2069886"/>
            <a:ext cx="5151058" cy="301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82022"/>
              </p:ext>
            </p:extLst>
          </p:nvPr>
        </p:nvGraphicFramePr>
        <p:xfrm>
          <a:off x="1555345" y="16634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 первый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второй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003_FunctionA1.bat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8"/>
            <a:ext cx="12013660" cy="125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Сообществом считается что в </a:t>
            </a:r>
            <a:r>
              <a:rPr lang="en-US" sz="2400" dirty="0" smtClean="0"/>
              <a:t>CMD</a:t>
            </a:r>
            <a:r>
              <a:rPr lang="ru-RU" sz="2400" dirty="0" smtClean="0"/>
              <a:t> библиотеки создавать нельзя, но это не так.</a:t>
            </a:r>
            <a:br>
              <a:rPr lang="ru-RU" sz="2400" dirty="0" smtClean="0"/>
            </a:br>
            <a:r>
              <a:rPr lang="ru-RU" sz="2400" dirty="0" smtClean="0"/>
              <a:t>Один из способов, это создать файл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пакетно</a:t>
            </a:r>
            <a:r>
              <a:rPr lang="ru-RU" sz="2400" dirty="0" smtClean="0"/>
              <a:t> запускать его как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[</a:t>
            </a:r>
            <a:r>
              <a:rPr lang="ru-RU" sz="2400" dirty="0" smtClean="0"/>
              <a:t>имя библиотеки</a:t>
            </a:r>
            <a:r>
              <a:rPr lang="en-US" sz="2400" dirty="0" smtClean="0"/>
              <a:t>].bat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ru-RU" sz="2400" dirty="0" smtClean="0"/>
              <a:t>имя функции</a:t>
            </a:r>
            <a:r>
              <a:rPr lang="en-US" sz="2400" dirty="0" smtClean="0"/>
              <a:t>]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ru-RU" sz="2400" dirty="0" smtClean="0"/>
              <a:t>параметр </a:t>
            </a:r>
            <a:r>
              <a:rPr lang="ru-RU" sz="2400" dirty="0" err="1" smtClean="0"/>
              <a:t>первы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ru-RU" sz="2400" dirty="0" smtClean="0"/>
              <a:t>параметр второ</a:t>
            </a:r>
            <a:r>
              <a:rPr lang="ru-RU" sz="2400" dirty="0"/>
              <a:t>й</a:t>
            </a:r>
            <a:r>
              <a:rPr lang="en-US" sz="2400" dirty="0" smtClean="0"/>
              <a:t>]</a:t>
            </a:r>
            <a:r>
              <a:rPr lang="ru-RU" sz="2400" dirty="0" smtClean="0"/>
              <a:t> …</a:t>
            </a:r>
            <a:br>
              <a:rPr lang="ru-RU" sz="2400" dirty="0" smtClean="0"/>
            </a:br>
            <a:r>
              <a:rPr lang="ru-RU" sz="2400" dirty="0" smtClean="0"/>
              <a:t>В программном коде это выглядит как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759136"/>
            <a:ext cx="6935928" cy="17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3505500"/>
            <a:ext cx="2552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5777280"/>
            <a:ext cx="6006830" cy="97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7821" y="5315947"/>
            <a:ext cx="3137652" cy="55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Как </a:t>
            </a:r>
            <a:r>
              <a:rPr lang="ru-RU" sz="2400" dirty="0" err="1" smtClean="0"/>
              <a:t>пакетно</a:t>
            </a:r>
            <a:r>
              <a:rPr lang="ru-RU" sz="2400" dirty="0" smtClean="0"/>
              <a:t> запускать</a:t>
            </a: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013748" y="1830842"/>
            <a:ext cx="4994031" cy="4435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Плюсы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Каждая псевдо библиотека сама по себе является исполняемым файлом, что может быть </a:t>
            </a:r>
            <a:r>
              <a:rPr lang="en-US" sz="2400" dirty="0" smtClean="0"/>
              <a:t>Help-</a:t>
            </a:r>
            <a:r>
              <a:rPr lang="ru-RU" sz="2400" dirty="0" smtClean="0"/>
              <a:t>ом само по себе.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ru-RU" sz="2400" dirty="0" smtClean="0"/>
              <a:t>охраняет </a:t>
            </a:r>
            <a:r>
              <a:rPr lang="ru-RU" sz="2400" dirty="0"/>
              <a:t>созданные и измененные глобальные </a:t>
            </a:r>
            <a:r>
              <a:rPr lang="ru-RU" sz="2400" dirty="0" smtClean="0"/>
              <a:t>переменные</a:t>
            </a:r>
            <a:r>
              <a:rPr lang="en-US" sz="2400" dirty="0" smtClean="0"/>
              <a:t>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позволяет быть подшитым в один файл</a:t>
            </a:r>
            <a:endParaRPr lang="en-US" sz="2400" dirty="0" smtClean="0"/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Требует инфраструктурного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 сохраняет подгруженные функции в памяти.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Каждый запуск, это чтение с жесткого диска.</a:t>
            </a:r>
          </a:p>
        </p:txBody>
      </p:sp>
    </p:spTree>
    <p:extLst>
      <p:ext uri="{BB962C8B-B14F-4D97-AF65-F5344CB8AC3E}">
        <p14:creationId xmlns:p14="http://schemas.microsoft.com/office/powerpoint/2010/main" val="1790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bll.bat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7"/>
            <a:ext cx="12013660" cy="1690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BLL – BAT L</a:t>
            </a:r>
            <a:r>
              <a:rPr lang="en-US" sz="2400" dirty="0" smtClean="0"/>
              <a:t>inked Library.</a:t>
            </a:r>
            <a:br>
              <a:rPr lang="en-US" sz="2400" dirty="0" smtClean="0"/>
            </a:br>
            <a:r>
              <a:rPr lang="ru-RU" sz="2400" dirty="0" smtClean="0"/>
              <a:t>Это искусственный прием, заключается в подшивании нескольких файлов в один результирующий с последующим его запуском.</a:t>
            </a:r>
            <a:br>
              <a:rPr lang="ru-RU" sz="2400" dirty="0" smtClean="0"/>
            </a:br>
            <a:r>
              <a:rPr lang="en-US" sz="2400" dirty="0" smtClean="0"/>
              <a:t>Type – </a:t>
            </a:r>
            <a:r>
              <a:rPr lang="ru-RU" sz="2400" dirty="0" smtClean="0"/>
              <a:t>это печать всего файла на экран</a:t>
            </a:r>
            <a:br>
              <a:rPr lang="ru-RU" sz="2400" dirty="0" smtClean="0"/>
            </a:br>
            <a:r>
              <a:rPr lang="ru-RU" sz="2400" dirty="0" smtClean="0"/>
              <a:t>(…)</a:t>
            </a:r>
            <a:r>
              <a:rPr lang="en-US" sz="2400" dirty="0" smtClean="0"/>
              <a:t>&gt;&gt;</a:t>
            </a:r>
            <a:r>
              <a:rPr lang="ru-RU" sz="2400" dirty="0" smtClean="0"/>
              <a:t> *.*</a:t>
            </a:r>
            <a:r>
              <a:rPr lang="en-US" sz="2400" dirty="0" smtClean="0"/>
              <a:t> - </a:t>
            </a:r>
            <a:r>
              <a:rPr lang="ru-RU" sz="2400" dirty="0" smtClean="0"/>
              <a:t>перенаправление вывода на экран </a:t>
            </a:r>
            <a:r>
              <a:rPr lang="ru-RU" sz="2400" dirty="0"/>
              <a:t>в</a:t>
            </a:r>
            <a:r>
              <a:rPr lang="ru-RU" sz="2400" dirty="0" smtClean="0"/>
              <a:t> файл для группы операций 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" y="2256817"/>
            <a:ext cx="7536945" cy="409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7706400" y="2359891"/>
            <a:ext cx="4307259" cy="4293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Удобно сочетается с псевдо библиотеками, так как после</a:t>
            </a:r>
            <a:r>
              <a:rPr lang="en-US" sz="2400" dirty="0" smtClean="0"/>
              <a:t> exit /b </a:t>
            </a:r>
            <a:r>
              <a:rPr lang="ru-RU" sz="2400" dirty="0" smtClean="0"/>
              <a:t>осуществляется выход из функции или *.</a:t>
            </a:r>
            <a:r>
              <a:rPr lang="en-US" sz="2400" dirty="0" smtClean="0"/>
              <a:t>bat</a:t>
            </a:r>
            <a:r>
              <a:rPr lang="ru-RU" sz="2400" dirty="0" smtClean="0"/>
              <a:t> файла.</a:t>
            </a:r>
            <a:br>
              <a:rPr lang="ru-RU" sz="2400" dirty="0" smtClean="0"/>
            </a:br>
            <a:r>
              <a:rPr lang="ru-RU" sz="2400" dirty="0" smtClean="0"/>
              <a:t>После него - получаем недостижимый карман программного кода в котором и размещаем все подшиваемые библиотеки (как в примере).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71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47" y="2996124"/>
            <a:ext cx="3392082" cy="379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ColorAtor.bat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7821" y="498667"/>
            <a:ext cx="12013660" cy="60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Библиотека для вывода цветного текста в консоль</a:t>
            </a: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" y="1259869"/>
            <a:ext cx="7445950" cy="230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" y="3569111"/>
            <a:ext cx="6448612" cy="322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812747" y="709433"/>
            <a:ext cx="3861882" cy="2169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:</a:t>
            </a:r>
            <a:r>
              <a:rPr lang="en-US" sz="2400" dirty="0" err="1" smtClean="0"/>
              <a:t>ColorAtor.Main</a:t>
            </a:r>
            <a:endParaRPr lang="ru-RU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…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call </a:t>
            </a:r>
            <a:r>
              <a:rPr lang="en-US" sz="2400" dirty="0"/>
              <a:t>:echo 0E "www" /</a:t>
            </a:r>
          </a:p>
          <a:p>
            <a:r>
              <a:rPr lang="en-US" sz="2400" dirty="0"/>
              <a:t>	call :echo 4 "RRR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/>
              <a:t>pause	</a:t>
            </a:r>
          </a:p>
          <a:p>
            <a:r>
              <a:rPr lang="en-US" sz="2400" dirty="0"/>
              <a:t>exit /b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2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DateTime.bat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313835"/>
            <a:ext cx="12013660" cy="941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Библиотека примеров работы с датой, временем, и авто генерированием неповторяющихся названий для временных файлов. 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27" y="1162861"/>
            <a:ext cx="51625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" y="1216363"/>
            <a:ext cx="6245158" cy="48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7" y="512391"/>
            <a:ext cx="11663464" cy="12094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VirtualVar.BAT – </a:t>
            </a:r>
            <a:r>
              <a:rPr lang="ru-RU" dirty="0" smtClean="0"/>
              <a:t>библиотека о том как работать с виртуальными переменными. В программном коде их нет, но в оперативной памяти они есть.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VirtualVar.bat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1562930"/>
            <a:ext cx="6240240" cy="19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3604349"/>
            <a:ext cx="5349076" cy="27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18" y="1562930"/>
            <a:ext cx="3994049" cy="24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6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Stack.bat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" y="760673"/>
            <a:ext cx="8657785" cy="241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6187" y="376199"/>
            <a:ext cx="11663464" cy="1209405"/>
          </a:xfrm>
        </p:spPr>
        <p:txBody>
          <a:bodyPr>
            <a:normAutofit/>
          </a:bodyPr>
          <a:lstStyle/>
          <a:p>
            <a:r>
              <a:rPr lang="en-US" dirty="0" smtClean="0"/>
              <a:t>Stack.BAT – </a:t>
            </a:r>
            <a:r>
              <a:rPr lang="ru-RU" dirty="0" smtClean="0"/>
              <a:t>стек и массивы на основе виртуальных переменных.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86" y="3203726"/>
            <a:ext cx="5107198" cy="162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0" y="4899472"/>
            <a:ext cx="1991298" cy="96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39" y="2918297"/>
            <a:ext cx="4073184" cy="379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1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174" y="580486"/>
            <a:ext cx="10515600" cy="577106"/>
          </a:xfrm>
        </p:spPr>
        <p:txBody>
          <a:bodyPr/>
          <a:lstStyle/>
          <a:p>
            <a:r>
              <a:rPr lang="ru-RU" dirty="0" smtClean="0"/>
              <a:t>Создание пользовательских стрелочных меню на батниках.</a:t>
            </a:r>
          </a:p>
          <a:p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13" y="1119872"/>
            <a:ext cx="5419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0" y="1008791"/>
            <a:ext cx="5443368" cy="439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9" y="2034272"/>
            <a:ext cx="1421910" cy="18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54" y="3846060"/>
            <a:ext cx="6085496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219650" y="5497045"/>
            <a:ext cx="5364027" cy="87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260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013" y="603109"/>
            <a:ext cx="11575915" cy="9046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основе последнего механизма вполне создаются инструменты системного администрирования и разработки программного обеспечения.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136188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1552575"/>
            <a:ext cx="4867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2557564"/>
            <a:ext cx="6343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05" y="1274012"/>
            <a:ext cx="1972707" cy="25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3976789"/>
            <a:ext cx="74866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62414"/>
            <a:ext cx="6619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16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данные будут уничтоже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5" y="1486662"/>
            <a:ext cx="11937997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29184"/>
            <a:ext cx="11914744" cy="1215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Об </a:t>
            </a:r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этом не говорят, но бывает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,</a:t>
            </a:r>
            <a:br>
              <a:rPr lang="ru-RU" sz="3600" b="1" cap="all" dirty="0" smtClean="0">
                <a:solidFill>
                  <a:srgbClr val="0070C0"/>
                </a:solidFill>
                <a:latin typeface="+mn-lt"/>
              </a:rPr>
            </a:b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что там все весьма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серьезно. 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7256" y="5288606"/>
            <a:ext cx="11914744" cy="1215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Ожидание ввода … … …</a:t>
            </a:r>
          </a:p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Продолжение следует</a:t>
            </a:r>
          </a:p>
        </p:txBody>
      </p:sp>
    </p:spTree>
    <p:extLst>
      <p:ext uri="{BB962C8B-B14F-4D97-AF65-F5344CB8AC3E}">
        <p14:creationId xmlns:p14="http://schemas.microsoft.com/office/powerpoint/2010/main" val="209440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83390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Операционные системы под управлением </a:t>
            </a:r>
            <a:r>
              <a:rPr lang="en-US" sz="4000" b="1" cap="all" dirty="0" err="1" smtClean="0">
                <a:solidFill>
                  <a:srgbClr val="0070C0"/>
                </a:solidFill>
                <a:latin typeface="+mn-lt"/>
              </a:rPr>
              <a:t>cmd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 (1960-2022-…):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90172" y="1078028"/>
            <a:ext cx="5298360" cy="565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CMD (</a:t>
            </a:r>
            <a:r>
              <a:rPr lang="ru-RU" sz="2000" dirty="0" err="1" smtClean="0"/>
              <a:t>command</a:t>
            </a:r>
            <a:r>
              <a:rPr lang="ru-RU" sz="2000" dirty="0" smtClean="0"/>
              <a:t> </a:t>
            </a:r>
            <a:r>
              <a:rPr lang="ru-RU" sz="2000" dirty="0" err="1" smtClean="0"/>
              <a:t>line</a:t>
            </a:r>
            <a:r>
              <a:rPr lang="ru-RU" sz="2000" dirty="0" smtClean="0"/>
              <a:t> </a:t>
            </a:r>
            <a:r>
              <a:rPr lang="ru-RU" sz="2000" dirty="0" err="1" smtClean="0"/>
              <a:t>interpreter</a:t>
            </a:r>
            <a:r>
              <a:rPr lang="ru-RU" sz="2000" dirty="0" smtClean="0"/>
              <a:t>) -  </a:t>
            </a:r>
            <a:r>
              <a:rPr lang="ru-RU" sz="2000" dirty="0" smtClean="0">
                <a:hlinkClick r:id="rId2"/>
              </a:rPr>
              <a:t>интерпретатор командной строки</a:t>
            </a:r>
            <a:r>
              <a:rPr lang="en-US" sz="2000" dirty="0" smtClean="0">
                <a:hlinkClick r:id="rId2"/>
              </a:rPr>
              <a:t> (wiki)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200" b="1" u="sng" dirty="0" smtClean="0"/>
              <a:t>1960—1980</a:t>
            </a:r>
            <a:r>
              <a:rPr lang="en-US" sz="2000" b="1" dirty="0" smtClean="0"/>
              <a:t> </a:t>
            </a:r>
            <a:r>
              <a:rPr lang="ru-RU" sz="2000" b="1" dirty="0" smtClean="0"/>
              <a:t>-</a:t>
            </a:r>
            <a:r>
              <a:rPr lang="ru-RU" sz="2000" dirty="0" smtClean="0"/>
              <a:t> </a:t>
            </a:r>
            <a:r>
              <a:rPr lang="en-US" sz="2000" dirty="0" smtClean="0">
                <a:hlinkClick r:id="rId3"/>
              </a:rPr>
              <a:t>DOS </a:t>
            </a:r>
            <a:r>
              <a:rPr lang="ru-RU" sz="2000" dirty="0" smtClean="0">
                <a:hlinkClick r:id="rId3"/>
              </a:rPr>
              <a:t>(</a:t>
            </a:r>
            <a:r>
              <a:rPr lang="en-US" sz="2000" dirty="0" smtClean="0">
                <a:hlinkClick r:id="rId3"/>
              </a:rPr>
              <a:t>wiki</a:t>
            </a:r>
            <a:r>
              <a:rPr lang="ru-RU" sz="2000" dirty="0" smtClean="0">
                <a:hlinkClick r:id="rId3"/>
              </a:rPr>
              <a:t>) </a:t>
            </a:r>
            <a:r>
              <a:rPr lang="ru-RU" sz="2000" dirty="0" smtClean="0"/>
              <a:t>существовал</a:t>
            </a:r>
            <a:r>
              <a:rPr lang="en-US" sz="2000" dirty="0" smtClean="0"/>
              <a:t> </a:t>
            </a:r>
            <a:r>
              <a:rPr lang="ru-RU" sz="2000" dirty="0" smtClean="0"/>
              <a:t>в виде разрозненных операционных </a:t>
            </a:r>
            <a:r>
              <a:rPr lang="ru-RU" sz="2000" dirty="0"/>
              <a:t>системы </a:t>
            </a:r>
            <a:r>
              <a:rPr lang="ru-RU" sz="2000" dirty="0" smtClean="0"/>
              <a:t>для </a:t>
            </a:r>
            <a:r>
              <a:rPr lang="ru-RU" sz="2000" dirty="0"/>
              <a:t>больших </a:t>
            </a:r>
            <a:r>
              <a:rPr lang="ru-RU" sz="2000" dirty="0">
                <a:hlinkClick r:id="rId4" tooltip="ЭВМ"/>
              </a:rPr>
              <a:t>ЭВМ</a:t>
            </a:r>
            <a:r>
              <a:rPr lang="ru-RU" sz="2000" dirty="0"/>
              <a:t> производства </a:t>
            </a:r>
            <a:r>
              <a:rPr lang="ru-RU" sz="2000" dirty="0">
                <a:hlinkClick r:id="rId5" tooltip="IBM"/>
              </a:rPr>
              <a:t>IBM</a:t>
            </a:r>
            <a:r>
              <a:rPr lang="ru-RU" sz="2000" dirty="0"/>
              <a:t> и их </a:t>
            </a:r>
            <a:r>
              <a:rPr lang="ru-RU" sz="2000" dirty="0" smtClean="0"/>
              <a:t>клонов. </a:t>
            </a:r>
            <a:endParaRPr lang="en-US" sz="2000" dirty="0" smtClean="0"/>
          </a:p>
          <a:p>
            <a:r>
              <a:rPr lang="ru-RU" sz="2000" b="1" u="sng" dirty="0" smtClean="0"/>
              <a:t>1980</a:t>
            </a:r>
            <a:r>
              <a:rPr lang="en-US" sz="2000" b="1" u="sng" dirty="0" smtClean="0"/>
              <a:t>-90 - </a:t>
            </a:r>
            <a:r>
              <a:rPr lang="en-US" sz="2000" b="1" u="sng" dirty="0"/>
              <a:t>MS-DOS </a:t>
            </a:r>
            <a:r>
              <a:rPr lang="en-US" sz="2000" b="1" dirty="0"/>
              <a:t>(</a:t>
            </a:r>
            <a:r>
              <a:rPr lang="en-US" sz="2000" b="1" dirty="0" err="1"/>
              <a:t>microsoft</a:t>
            </a:r>
            <a:r>
              <a:rPr lang="en-US" sz="2000" b="1" dirty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существовал</a:t>
            </a:r>
            <a:r>
              <a:rPr lang="en-US" sz="2000" dirty="0" smtClean="0"/>
              <a:t> </a:t>
            </a:r>
            <a:r>
              <a:rPr lang="ru-RU" sz="2000" dirty="0" smtClean="0"/>
              <a:t>до появления операционных </a:t>
            </a:r>
            <a:r>
              <a:rPr lang="ru-RU" sz="2000" dirty="0"/>
              <a:t>системы с графическим пользовательским </a:t>
            </a:r>
            <a:r>
              <a:rPr lang="ru-RU" sz="2000" dirty="0" smtClean="0"/>
              <a:t>интерфейсом.</a:t>
            </a:r>
            <a:r>
              <a:rPr lang="en-US" sz="2000" dirty="0" smtClean="0"/>
              <a:t> </a:t>
            </a:r>
            <a:r>
              <a:rPr lang="ru-RU" sz="2000" dirty="0" smtClean="0"/>
              <a:t>Ныне существует в виде </a:t>
            </a:r>
            <a:r>
              <a:rPr lang="en-US" sz="2000" b="1" dirty="0" smtClean="0"/>
              <a:t>MS-DOS</a:t>
            </a:r>
            <a:r>
              <a:rPr lang="ru-RU" sz="2000" b="1" dirty="0" smtClean="0"/>
              <a:t> и </a:t>
            </a:r>
            <a:r>
              <a:rPr lang="en-US" sz="2000" dirty="0" err="1" smtClean="0"/>
              <a:t>FreeDOS</a:t>
            </a:r>
            <a:r>
              <a:rPr lang="ru-RU" sz="2000" dirty="0" smtClean="0"/>
              <a:t>. Они в основном используются для работы с аппаратной частью в реальном режиме. К слову, последняя операционная система на это способная </a:t>
            </a:r>
            <a:r>
              <a:rPr lang="en-US" sz="2000" dirty="0" smtClean="0"/>
              <a:t>Windows XP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CMD, в отличие от некоторых его потомков (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VBS, Python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, …),  будет существовать всегда!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573027" y="1174281"/>
            <a:ext cx="5609780" cy="553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1993 – 2022 - … - Windows</a:t>
            </a:r>
            <a:br>
              <a:rPr lang="en-US" sz="1600" dirty="0"/>
            </a:br>
            <a:r>
              <a:rPr lang="en-US" sz="1600" dirty="0"/>
              <a:t>1993 - Windows NT 3.1</a:t>
            </a:r>
            <a:br>
              <a:rPr lang="en-US" sz="1600" dirty="0"/>
            </a:br>
            <a:r>
              <a:rPr lang="en-US" sz="1600" dirty="0"/>
              <a:t>1994 - Windows NT 3.5</a:t>
            </a:r>
            <a:br>
              <a:rPr lang="en-US" sz="1600" dirty="0"/>
            </a:br>
            <a:r>
              <a:rPr lang="en-US" sz="1600" dirty="0"/>
              <a:t>1995 - Windows NT 3.51</a:t>
            </a:r>
            <a:br>
              <a:rPr lang="en-US" sz="1600" dirty="0"/>
            </a:br>
            <a:r>
              <a:rPr lang="en-US" sz="1600" dirty="0"/>
              <a:t>1996 - Windows NT 4.0</a:t>
            </a:r>
            <a:br>
              <a:rPr lang="en-US" sz="1600" dirty="0"/>
            </a:br>
            <a:r>
              <a:rPr lang="en-US" sz="1600" dirty="0"/>
              <a:t>2000 - Windows 2000 — Windows NT 5.0</a:t>
            </a:r>
            <a:br>
              <a:rPr lang="en-US" sz="1600" dirty="0"/>
            </a:br>
            <a:r>
              <a:rPr lang="en-US" sz="1600" dirty="0"/>
              <a:t>2001 - Windows XP[21][22][23][24] — Windows NT 5.1</a:t>
            </a:r>
            <a:br>
              <a:rPr lang="en-US" sz="1600" dirty="0"/>
            </a:br>
            <a:r>
              <a:rPr lang="en-US" sz="1600" dirty="0"/>
              <a:t>2003 - Windows XP 64-bit Edition — Windows NT 5.2</a:t>
            </a:r>
            <a:br>
              <a:rPr lang="en-US" sz="1600" dirty="0"/>
            </a:br>
            <a:r>
              <a:rPr lang="en-US" sz="1600" dirty="0"/>
              <a:t>2003 - Windows Server 2003 — Windows NT 5.2</a:t>
            </a:r>
            <a:br>
              <a:rPr lang="en-US" sz="1600" dirty="0"/>
            </a:br>
            <a:r>
              <a:rPr lang="en-US" sz="1600" dirty="0"/>
              <a:t>2005 - Windows XP Professional x64 Edition — Windows NT 5.2</a:t>
            </a:r>
            <a:br>
              <a:rPr lang="en-US" sz="1600" dirty="0"/>
            </a:br>
            <a:r>
              <a:rPr lang="en-US" sz="1600" dirty="0"/>
              <a:t>2006 - Windows Vista — Windows NT 6.0</a:t>
            </a:r>
            <a:br>
              <a:rPr lang="en-US" sz="1600" dirty="0"/>
            </a:br>
            <a:r>
              <a:rPr lang="en-US" sz="1600" dirty="0"/>
              <a:t>2007 - Windows Home Server — Windows NT 5.2</a:t>
            </a:r>
            <a:br>
              <a:rPr lang="en-US" sz="1600" dirty="0"/>
            </a:br>
            <a:r>
              <a:rPr lang="en-US" sz="1600" dirty="0"/>
              <a:t>2008 - Windows Server 2008 — Windows NT 6.0</a:t>
            </a:r>
            <a:br>
              <a:rPr lang="en-US" sz="1600" dirty="0"/>
            </a:br>
            <a:r>
              <a:rPr lang="en-US" sz="1600" dirty="0"/>
              <a:t>2008 - Windows Small Business Server — Windows NT 6.0</a:t>
            </a:r>
            <a:br>
              <a:rPr lang="en-US" sz="1600" dirty="0"/>
            </a:br>
            <a:r>
              <a:rPr lang="en-US" sz="1600" dirty="0"/>
              <a:t>2009 - Windows 7[25][26] — Windows NT 6.1</a:t>
            </a:r>
            <a:br>
              <a:rPr lang="en-US" sz="1600" dirty="0"/>
            </a:br>
            <a:r>
              <a:rPr lang="en-US" sz="1600" dirty="0"/>
              <a:t>2009 - Windows Server 2008 R2 — Windows NT 6.1</a:t>
            </a:r>
            <a:br>
              <a:rPr lang="en-US" sz="1600" dirty="0"/>
            </a:br>
            <a:r>
              <a:rPr lang="en-US" sz="1600" dirty="0"/>
              <a:t>2011 - Windows Home Server 2011 — Windows NT 6.1</a:t>
            </a:r>
            <a:br>
              <a:rPr lang="en-US" sz="1600" dirty="0"/>
            </a:br>
            <a:r>
              <a:rPr lang="en-US" sz="1600" dirty="0"/>
              <a:t>2012 - Windows 8[27][28][29][30][31][32] — Windows NT 6.2</a:t>
            </a:r>
            <a:br>
              <a:rPr lang="en-US" sz="1600" dirty="0"/>
            </a:br>
            <a:r>
              <a:rPr lang="en-US" sz="1600" dirty="0" smtClean="0"/>
              <a:t>2012</a:t>
            </a:r>
            <a:r>
              <a:rPr lang="ru-RU" sz="1600" dirty="0" smtClean="0"/>
              <a:t> - </a:t>
            </a:r>
            <a:r>
              <a:rPr lang="en-US" sz="1600" dirty="0" smtClean="0"/>
              <a:t> </a:t>
            </a:r>
            <a:r>
              <a:rPr lang="en-US" sz="1600" dirty="0"/>
              <a:t>Windows Server 2012 — Windows NT 6.2</a:t>
            </a:r>
            <a:br>
              <a:rPr lang="en-US" sz="1600" dirty="0"/>
            </a:br>
            <a:r>
              <a:rPr lang="en-US" sz="1600" dirty="0"/>
              <a:t>2013 - Windows 8.1[33] — Windows NT 6.3</a:t>
            </a:r>
            <a:br>
              <a:rPr lang="en-US" sz="1600" dirty="0"/>
            </a:br>
            <a:r>
              <a:rPr lang="en-US" sz="1600" dirty="0"/>
              <a:t>2013 - Windows Server 2012 R2 — Windows NT 6.3</a:t>
            </a:r>
            <a:br>
              <a:rPr lang="en-US" sz="1600" dirty="0"/>
            </a:br>
            <a:r>
              <a:rPr lang="en-US" sz="1600" dirty="0" smtClean="0"/>
              <a:t>2015 </a:t>
            </a:r>
            <a:r>
              <a:rPr lang="en-US" sz="1600" dirty="0"/>
              <a:t>- Windows </a:t>
            </a:r>
            <a:r>
              <a:rPr lang="en-US" sz="1600" dirty="0" smtClean="0"/>
              <a:t>10[ </a:t>
            </a:r>
            <a:r>
              <a:rPr lang="en-US" sz="1600" dirty="0"/>
              <a:t>— Windows NT 10.0</a:t>
            </a:r>
            <a:br>
              <a:rPr lang="en-US" sz="1600" dirty="0"/>
            </a:br>
            <a:r>
              <a:rPr lang="en-US" sz="1600" dirty="0"/>
              <a:t>2016 - Windows Server 2016 — Windows NT 10.1</a:t>
            </a:r>
            <a:br>
              <a:rPr lang="en-US" sz="1600" dirty="0"/>
            </a:br>
            <a:r>
              <a:rPr lang="en-US" sz="1600" dirty="0"/>
              <a:t>2019 - Windows Server 2019 — Windows NT 10.2</a:t>
            </a:r>
            <a:br>
              <a:rPr lang="en-US" sz="1600" dirty="0"/>
            </a:br>
            <a:r>
              <a:rPr lang="en-US" sz="1600" dirty="0"/>
              <a:t>2021 - Windows 11 — Windows NT </a:t>
            </a:r>
            <a:r>
              <a:rPr lang="en-US" sz="1600" dirty="0" smtClean="0"/>
              <a:t>11.0</a:t>
            </a:r>
            <a:br>
              <a:rPr lang="en-US" sz="1600" dirty="0" smtClean="0"/>
            </a:br>
            <a:r>
              <a:rPr lang="en-US" sz="1600" dirty="0" smtClean="0"/>
              <a:t>…</a:t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40 000 – Windows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K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=)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460" y="1668068"/>
            <a:ext cx="9927506" cy="149857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Благодарим за участие в </a:t>
            </a:r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dirty="0" smtClean="0">
                <a:solidFill>
                  <a:srgbClr val="C20282"/>
                </a:solidFill>
              </a:rPr>
              <a:t>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60949"/>
            <a:ext cx="10515600" cy="630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C20282"/>
                </a:solidFill>
              </a:rPr>
              <a:t>Больше интересных проектов и событий здесь: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2216" y="6267104"/>
            <a:ext cx="202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vk.com/</a:t>
            </a:r>
            <a:r>
              <a:rPr lang="ru-RU" b="1" dirty="0" err="1">
                <a:solidFill>
                  <a:srgbClr val="0070C0"/>
                </a:solidFill>
              </a:rPr>
              <a:t>kip_college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qrcoder.ru/code/?https%3A%2F%2Fvk.com%2Fkip_college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65" y="4989689"/>
            <a:ext cx="1257300" cy="1257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4153" y="6267104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kip.fa.ru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qrcoder.ru/code/?http%3A%2F%2Fwww.fa.ru%2Forg%2Fspo%2Fkip%2FPages%2FHome.aspx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6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92770" y="6257960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tiktok.com/@kip_fin</a:t>
            </a:r>
          </a:p>
        </p:txBody>
      </p:sp>
      <p:pic>
        <p:nvPicPr>
          <p:cNvPr id="6150" name="Picture 6" descr="http://qrcoder.ru/code/?https%3A%2F%2Fwww.tiktok.com%2F%40kip_fin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25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930850" y="6257960"/>
            <a:ext cx="244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instagram.com/</a:t>
            </a:r>
            <a:r>
              <a:rPr lang="ru-RU" b="1" dirty="0" err="1">
                <a:solidFill>
                  <a:srgbClr val="0070C0"/>
                </a:solidFill>
              </a:rPr>
              <a:t>kip_fin</a:t>
            </a:r>
            <a:r>
              <a:rPr lang="ru-RU" dirty="0">
                <a:solidFill>
                  <a:srgbClr val="0070C0"/>
                </a:solidFill>
              </a:rPr>
              <a:t>/</a:t>
            </a:r>
          </a:p>
        </p:txBody>
      </p:sp>
      <p:pic>
        <p:nvPicPr>
          <p:cNvPr id="6152" name="Picture 8" descr="http://qrcoder.ru/code/?https%3A%2F%2Fwww.instagram.com%2Fkip_fin%2F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99" y="5009803"/>
            <a:ext cx="1284268" cy="1284268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38200" y="29433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Вопросы по тематике мастер-класса: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IVSibirev@fa.ru </a:t>
            </a:r>
            <a:r>
              <a:rPr lang="en-US" sz="3200" dirty="0" smtClean="0">
                <a:solidFill>
                  <a:srgbClr val="0070C0"/>
                </a:solidFill>
              </a:rPr>
              <a:t>– </a:t>
            </a:r>
            <a:r>
              <a:rPr lang="ru-RU" sz="3200" b="1" dirty="0" err="1">
                <a:solidFill>
                  <a:schemeClr val="accent1">
                    <a:lumMod val="75000"/>
                  </a:schemeClr>
                </a:solidFill>
              </a:rPr>
              <a:t>Сибирев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Иван Валерьевич </a:t>
            </a:r>
            <a:endParaRPr lang="ru-RU" sz="3200" dirty="0">
              <a:solidFill>
                <a:srgbClr val="0070C0"/>
              </a:solidFill>
            </a:endParaRPr>
          </a:p>
        </p:txBody>
      </p:sp>
      <p:pic>
        <p:nvPicPr>
          <p:cNvPr id="13" name="Рисунок 12" descr="Лого КИПФИН_ВЕКТОР_1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556" y="139501"/>
            <a:ext cx="2663562" cy="1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" y="2383277"/>
            <a:ext cx="4437108" cy="314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1815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  </a:t>
            </a:r>
            <a:br>
              <a:rPr lang="ru-RU" sz="2400" dirty="0" smtClean="0"/>
            </a:br>
            <a:r>
              <a:rPr lang="ru-RU" sz="2400" dirty="0" smtClean="0"/>
              <a:t>Командную </a:t>
            </a:r>
            <a:r>
              <a:rPr lang="ru-RU" sz="2400" dirty="0"/>
              <a:t>строку </a:t>
            </a:r>
            <a:r>
              <a:rPr lang="en-US" sz="2400" dirty="0"/>
              <a:t>CMD </a:t>
            </a:r>
            <a:r>
              <a:rPr lang="ru-RU" sz="2400" dirty="0"/>
              <a:t>можно запустить через </a:t>
            </a:r>
            <a:r>
              <a:rPr lang="ru-RU" sz="2400" dirty="0" smtClean="0"/>
              <a:t>поиск </a:t>
            </a:r>
            <a:r>
              <a:rPr lang="ru-RU" sz="2400" dirty="0"/>
              <a:t>панели </a:t>
            </a:r>
            <a:r>
              <a:rPr lang="en-US" sz="2400" dirty="0" smtClean="0"/>
              <a:t>Windows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383277"/>
            <a:ext cx="74295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274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" y="2464800"/>
            <a:ext cx="11965431" cy="367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76654" y="720301"/>
            <a:ext cx="11303541" cy="182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Интерпретатор </a:t>
            </a:r>
            <a:r>
              <a:rPr lang="en-US" sz="2400" dirty="0" smtClean="0"/>
              <a:t>CMD </a:t>
            </a:r>
            <a:r>
              <a:rPr lang="ru-RU" sz="2400" dirty="0" smtClean="0"/>
              <a:t>обладает как собственными командами, список которых можно посмотреть командой </a:t>
            </a:r>
            <a:r>
              <a:rPr lang="en-US" sz="2400" dirty="0" smtClean="0"/>
              <a:t>help</a:t>
            </a:r>
            <a:r>
              <a:rPr lang="ru-RU" sz="2400" dirty="0" smtClean="0"/>
              <a:t>, так и возможностью пакетного запуска с параметрами сторонних программ, скриптов и приложений. Если вдруг, введенная команда не будет распознана, то поиск соответствующего ей </a:t>
            </a:r>
            <a:r>
              <a:rPr lang="ru-RU" sz="2400" dirty="0" err="1" smtClean="0"/>
              <a:t>пакетно</a:t>
            </a:r>
            <a:r>
              <a:rPr lang="ru-RU" sz="2400" dirty="0" smtClean="0"/>
              <a:t> запускаемого файла будет проведен по папкам из глобальной переменной </a:t>
            </a:r>
            <a:r>
              <a:rPr lang="en-US" sz="2400" dirty="0" smtClean="0"/>
              <a:t>%path%.</a:t>
            </a:r>
          </a:p>
        </p:txBody>
      </p:sp>
    </p:spTree>
    <p:extLst>
      <p:ext uri="{BB962C8B-B14F-4D97-AF65-F5344CB8AC3E}">
        <p14:creationId xmlns:p14="http://schemas.microsoft.com/office/powerpoint/2010/main" val="1241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понятия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О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CMD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" y="1289773"/>
            <a:ext cx="6198530" cy="399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50863" y="567900"/>
            <a:ext cx="10515600" cy="72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Текстовый можно файл сохранить как исполняемый </a:t>
            </a:r>
            <a:r>
              <a:rPr lang="en-US" sz="2400" dirty="0" smtClean="0"/>
              <a:t>BAT-</a:t>
            </a:r>
            <a:r>
              <a:rPr lang="ru-RU" sz="2400" dirty="0" smtClean="0"/>
              <a:t>файл.</a:t>
            </a:r>
            <a:br>
              <a:rPr lang="ru-RU" sz="2400" dirty="0" smtClean="0"/>
            </a:br>
            <a:r>
              <a:rPr lang="ru-RU" sz="2400" dirty="0" smtClean="0"/>
              <a:t>Он будет запускать как </a:t>
            </a:r>
            <a:r>
              <a:rPr lang="en-US" sz="2400" dirty="0" smtClean="0"/>
              <a:t>CMD-</a:t>
            </a:r>
            <a:r>
              <a:rPr lang="ru-RU" sz="2400" dirty="0" smtClean="0"/>
              <a:t>интерпретируемая  программа 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65148"/>
            <a:ext cx="56483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0" y="617538"/>
            <a:ext cx="2338972" cy="2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83" y="677261"/>
            <a:ext cx="4448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1" y="2846926"/>
            <a:ext cx="6825948" cy="36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935658" y="567899"/>
            <a:ext cx="5256342" cy="319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Открывает любые файлы как текстовые </a:t>
            </a:r>
            <a:r>
              <a:rPr lang="ru-RU" sz="2400" dirty="0"/>
              <a:t>через контекстное меню.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Нет проблем с кодировкой.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 нажатии на </a:t>
            </a:r>
            <a:r>
              <a:rPr lang="en-US" sz="2400" dirty="0"/>
              <a:t>F</a:t>
            </a:r>
            <a:r>
              <a:rPr lang="en-US" sz="2400" dirty="0" smtClean="0"/>
              <a:t>5</a:t>
            </a:r>
            <a:r>
              <a:rPr lang="ru-RU" sz="2400" dirty="0" smtClean="0"/>
              <a:t> позволяет исполнить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Обладает подсветкой синтаксиса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Пригоден для любого языка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Есть версия не требующая установки</a:t>
            </a:r>
            <a:endParaRPr lang="ru-RU" sz="2400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00" y="3673620"/>
            <a:ext cx="4166171" cy="27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07975" y="567899"/>
            <a:ext cx="11884025" cy="592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Общая последовательность действий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Создать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Сохранить его с расширением *</a:t>
            </a:r>
            <a:r>
              <a:rPr lang="en-US" sz="2400" dirty="0" smtClean="0"/>
              <a:t>.bat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Выставить правильную кодировку, как на предыдущем слайде.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Написать программный код.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Нажать сочетание горячих клавиш </a:t>
            </a:r>
            <a:r>
              <a:rPr lang="en-US" sz="2400" dirty="0" err="1" smtClean="0"/>
              <a:t>Ctrl+S</a:t>
            </a:r>
            <a:r>
              <a:rPr lang="en-US" sz="2400" dirty="0" smtClean="0"/>
              <a:t> (</a:t>
            </a:r>
            <a:r>
              <a:rPr lang="ru-RU" sz="2400" dirty="0" smtClean="0"/>
              <a:t>сохранить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Нажать </a:t>
            </a:r>
            <a:r>
              <a:rPr lang="en-US" sz="2400" dirty="0" smtClean="0"/>
              <a:t>F5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Выбрать файл для запуска ещё раз или написать код для запуска проекта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Нажать </a:t>
            </a:r>
            <a:r>
              <a:rPr lang="en-US" sz="2400" dirty="0" smtClean="0"/>
              <a:t>Enter. (</a:t>
            </a:r>
            <a:r>
              <a:rPr lang="ru-RU" sz="2400" dirty="0" smtClean="0"/>
              <a:t>Происходит запуск.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Исправить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Ctrl+S</a:t>
            </a:r>
            <a:r>
              <a:rPr lang="ru-RU" sz="2400" dirty="0" smtClean="0"/>
              <a:t>,</a:t>
            </a:r>
            <a:r>
              <a:rPr lang="en-US" sz="2400" dirty="0" smtClean="0"/>
              <a:t> F5</a:t>
            </a:r>
            <a:r>
              <a:rPr lang="ru-RU" sz="2400" dirty="0" smtClean="0"/>
              <a:t>, </a:t>
            </a:r>
            <a:r>
              <a:rPr lang="en-US" sz="2400" dirty="0" smtClean="0"/>
              <a:t>Enter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Повторять последние 2 шага до победного.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567900"/>
            <a:ext cx="11531066" cy="629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. – вывод на экран пустой строки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 </a:t>
            </a:r>
            <a:r>
              <a:rPr lang="ru-RU" sz="2000" dirty="0" smtClean="0"/>
              <a:t>Привет мир – вывод на экран привет мир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 </a:t>
            </a:r>
            <a:r>
              <a:rPr lang="en-US" sz="2000" dirty="0" smtClean="0"/>
              <a:t>“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вывод на экран привет </a:t>
            </a:r>
            <a:r>
              <a:rPr lang="ru-RU" sz="2000" dirty="0" smtClean="0"/>
              <a:t>мир</a:t>
            </a:r>
            <a:r>
              <a:rPr lang="en-US" sz="2000" dirty="0" smtClean="0"/>
              <a:t> </a:t>
            </a:r>
            <a:r>
              <a:rPr lang="ru-RU" sz="2000" dirty="0" smtClean="0"/>
              <a:t>в кавычках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@echo </a:t>
            </a:r>
            <a:r>
              <a:rPr lang="en-US" sz="2000" dirty="0" smtClean="0"/>
              <a:t>off – </a:t>
            </a:r>
            <a:r>
              <a:rPr lang="ru-RU" sz="2000" dirty="0" smtClean="0"/>
              <a:t>отключение вывода на экран, программного кода перед исполнением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 %</a:t>
            </a:r>
            <a:r>
              <a:rPr lang="en-US" sz="2000" dirty="0" smtClean="0"/>
              <a:t>cd</a:t>
            </a:r>
            <a:r>
              <a:rPr lang="ru-RU" sz="2000" dirty="0" smtClean="0"/>
              <a:t>%</a:t>
            </a:r>
            <a:r>
              <a:rPr lang="en-US" sz="2000" dirty="0" smtClean="0"/>
              <a:t> - </a:t>
            </a:r>
            <a:r>
              <a:rPr lang="ru-RU" sz="2000" dirty="0" smtClean="0"/>
              <a:t>вывод на экран целевой директории</a:t>
            </a:r>
            <a:r>
              <a:rPr lang="en-US" sz="2000" dirty="0" smtClean="0"/>
              <a:t> (</a:t>
            </a:r>
            <a:r>
              <a:rPr lang="ru-RU" sz="2000" dirty="0" smtClean="0"/>
              <a:t>текущей папки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C:\</a:t>
            </a:r>
            <a:r>
              <a:rPr lang="en-US" sz="2000" dirty="0" smtClean="0"/>
              <a:t>D</a:t>
            </a:r>
            <a:r>
              <a:rPr lang="ru-RU" sz="2000" dirty="0" smtClean="0"/>
              <a:t> – переход в папку </a:t>
            </a:r>
            <a:r>
              <a:rPr lang="en-US" sz="2000" dirty="0" smtClean="0"/>
              <a:t>D</a:t>
            </a:r>
            <a:r>
              <a:rPr lang="ru-RU" sz="2000" dirty="0" smtClean="0"/>
              <a:t> на диске </a:t>
            </a:r>
            <a:r>
              <a:rPr lang="en-US" sz="2000" dirty="0" smtClean="0"/>
              <a:t>C</a:t>
            </a:r>
            <a:r>
              <a:rPr lang="ru-RU" sz="2000" dirty="0" smtClean="0"/>
              <a:t>. Теперь </a:t>
            </a: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cd</a:t>
            </a:r>
            <a:r>
              <a:rPr lang="ru-RU" sz="2000" dirty="0" smtClean="0"/>
              <a:t>% будет выводить </a:t>
            </a:r>
            <a:r>
              <a:rPr lang="en-US" sz="2000" dirty="0" smtClean="0"/>
              <a:t>“</a:t>
            </a:r>
            <a:r>
              <a:rPr lang="en-US" sz="2000" dirty="0"/>
              <a:t>C:\D</a:t>
            </a:r>
            <a:r>
              <a:rPr lang="en-US" sz="20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“C:\D\</a:t>
            </a:r>
            <a:r>
              <a:rPr lang="ru-RU" sz="2000" dirty="0"/>
              <a:t>Рабочий стол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переход в </a:t>
            </a:r>
            <a:r>
              <a:rPr lang="ru-RU" sz="2000" dirty="0" smtClean="0"/>
              <a:t>папку</a:t>
            </a:r>
            <a:r>
              <a:rPr lang="en-US" sz="2000" dirty="0" smtClean="0"/>
              <a:t> </a:t>
            </a:r>
            <a:r>
              <a:rPr lang="ru-RU" sz="2000" dirty="0" smtClean="0"/>
              <a:t>чей путь содержит пробелы.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%~</a:t>
            </a:r>
            <a:r>
              <a:rPr lang="en-US" sz="2000" dirty="0" smtClean="0"/>
              <a:t>dp0</a:t>
            </a:r>
            <a:r>
              <a:rPr lang="ru-RU" sz="2000" dirty="0" smtClean="0"/>
              <a:t>  - сменить рабочий каталог на каталог запущенного</a:t>
            </a:r>
            <a:r>
              <a:rPr lang="en-US" sz="2000" dirty="0" smtClean="0"/>
              <a:t> bat </a:t>
            </a:r>
            <a:r>
              <a:rPr lang="ru-RU" sz="2000" dirty="0" smtClean="0"/>
              <a:t>файла, и так далее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</a:t>
            </a:r>
            <a:r>
              <a:rPr lang="en-US" sz="2000" dirty="0" smtClean="0"/>
              <a:t>..\</a:t>
            </a:r>
            <a:r>
              <a:rPr lang="ru-RU" sz="2000" dirty="0" smtClean="0"/>
              <a:t> -  подняться на каталог выше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CD</a:t>
            </a:r>
            <a:r>
              <a:rPr lang="ru-RU" sz="2000" dirty="0" smtClean="0"/>
              <a:t> </a:t>
            </a:r>
            <a:r>
              <a:rPr lang="en-US" sz="2000" dirty="0" smtClean="0"/>
              <a:t>/? – </a:t>
            </a:r>
            <a:r>
              <a:rPr lang="ru-RU" sz="2000" dirty="0" smtClean="0"/>
              <a:t>получить системный </a:t>
            </a:r>
            <a:r>
              <a:rPr lang="en-US" sz="2000" dirty="0" smtClean="0"/>
              <a:t>Help</a:t>
            </a:r>
            <a:r>
              <a:rPr lang="ru-RU" sz="2000" dirty="0" smtClean="0"/>
              <a:t> по команде по ключу </a:t>
            </a:r>
            <a:r>
              <a:rPr lang="en-US" sz="2000" dirty="0" smtClean="0"/>
              <a:t>“/?”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– </a:t>
            </a:r>
            <a:r>
              <a:rPr lang="ru-RU" sz="2000" dirty="0" smtClean="0"/>
              <a:t>вывод всех глобальных переменных на экран.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</a:t>
            </a:r>
            <a:r>
              <a:rPr lang="ru-RU" sz="2000" dirty="0" smtClean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создание переменной, все переменные глобальные!!!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</a:t>
            </a:r>
            <a:r>
              <a:rPr lang="ru-RU" sz="2000" dirty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                      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уничтожение переменной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b</a:t>
            </a:r>
            <a:r>
              <a:rPr lang="ru-RU" sz="2000" dirty="0"/>
              <a:t>%</a:t>
            </a:r>
            <a:r>
              <a:rPr lang="en-US" sz="2000" dirty="0"/>
              <a:t> -</a:t>
            </a:r>
            <a:r>
              <a:rPr lang="ru-RU" sz="2000" dirty="0"/>
              <a:t> обращение к переменной и вывод на экран её значения.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TIMEOUT </a:t>
            </a:r>
            <a:r>
              <a:rPr lang="en-US" sz="2000" dirty="0"/>
              <a:t>/T </a:t>
            </a:r>
            <a:r>
              <a:rPr lang="en-US" sz="2000" dirty="0" smtClean="0"/>
              <a:t>10</a:t>
            </a:r>
            <a:r>
              <a:rPr lang="ru-RU" sz="2000" dirty="0" smtClean="0"/>
              <a:t> – задержка в 10 секунд. </a:t>
            </a:r>
            <a:r>
              <a:rPr lang="en-US" sz="2000" dirty="0"/>
              <a:t>/</a:t>
            </a:r>
            <a:r>
              <a:rPr lang="en-US" sz="2000" dirty="0" smtClean="0"/>
              <a:t>T</a:t>
            </a:r>
            <a:r>
              <a:rPr lang="ru-RU" sz="2000" dirty="0" smtClean="0"/>
              <a:t> – ключ, тоже параметр запуска.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Pause – </a:t>
            </a:r>
            <a:r>
              <a:rPr lang="ru-RU" sz="2000" dirty="0"/>
              <a:t>ожидание нажатия </a:t>
            </a:r>
            <a:r>
              <a:rPr lang="ru-RU" sz="2000" dirty="0" smtClean="0"/>
              <a:t>клавиши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Cmd.exe – </a:t>
            </a:r>
            <a:r>
              <a:rPr lang="ru-RU" sz="2000" dirty="0" smtClean="0"/>
              <a:t>запуск дочерней консоли в том же окне (команды можно вбивать с клавиатуры)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Exit – </a:t>
            </a:r>
            <a:r>
              <a:rPr lang="ru-RU" sz="2000" dirty="0" smtClean="0"/>
              <a:t>выход</a:t>
            </a:r>
            <a:r>
              <a:rPr lang="en-US" sz="2000" dirty="0"/>
              <a:t>;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:</a:t>
            </a:r>
            <a:r>
              <a:rPr lang="en-US" sz="2000" dirty="0" err="1" smtClean="0"/>
              <a:t>metka</a:t>
            </a:r>
            <a:r>
              <a:rPr lang="en-US" sz="2000" dirty="0" smtClean="0"/>
              <a:t> – </a:t>
            </a:r>
            <a:r>
              <a:rPr lang="ru-RU" sz="2000" dirty="0" smtClean="0"/>
              <a:t>метка, ими обозначаются начала функций или позиция для </a:t>
            </a:r>
            <a:r>
              <a:rPr lang="en-US" sz="2000" dirty="0" smtClean="0"/>
              <a:t>GOTO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Exit /b – </a:t>
            </a:r>
            <a:r>
              <a:rPr lang="ru-RU" sz="2000" dirty="0"/>
              <a:t>выход из ближайшего вызова </a:t>
            </a:r>
            <a:r>
              <a:rPr lang="ru-RU" sz="2000" dirty="0" smtClean="0"/>
              <a:t>функции, то есть конец функции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Подробнее далее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1349</Words>
  <Application>Microsoft Office PowerPoint</Application>
  <PresentationFormat>Произвольный</PresentationFormat>
  <Paragraphs>191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Добро пожаловать</vt:lpstr>
      <vt:lpstr>WorkShop «Управление проектами»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Благодарим за участие в WorkShop!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</dc:title>
  <dc:creator>Пользователь</dc:creator>
  <cp:lastModifiedBy>SibNout2020</cp:lastModifiedBy>
  <cp:revision>105</cp:revision>
  <dcterms:created xsi:type="dcterms:W3CDTF">2022-02-09T08:35:34Z</dcterms:created>
  <dcterms:modified xsi:type="dcterms:W3CDTF">2022-04-20T09:34:33Z</dcterms:modified>
</cp:coreProperties>
</file>