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4" r:id="rId7"/>
    <p:sldId id="263" r:id="rId8"/>
    <p:sldId id="265" r:id="rId9"/>
    <p:sldId id="266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0" autoAdjust="0"/>
    <p:restoredTop sz="88444" autoAdjust="0"/>
  </p:normalViewPr>
  <p:slideViewPr>
    <p:cSldViewPr>
      <p:cViewPr varScale="1">
        <p:scale>
          <a:sx n="103" d="100"/>
          <a:sy n="103" d="100"/>
        </p:scale>
        <p:origin x="-21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1AE4C-4B71-4C4B-BA5F-31B424DBC4D2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A0541-8759-4F6E-865B-F8E9E3C90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568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0541-8759-4F6E-865B-F8E9E3C9022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24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FF79-18B6-4B96-93B3-61D9789D99DF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F3E7-8511-40B0-8802-68A96C774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09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FF79-18B6-4B96-93B3-61D9789D99DF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F3E7-8511-40B0-8802-68A96C774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67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FF79-18B6-4B96-93B3-61D9789D99DF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F3E7-8511-40B0-8802-68A96C774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4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FF79-18B6-4B96-93B3-61D9789D99DF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F3E7-8511-40B0-8802-68A96C774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78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FF79-18B6-4B96-93B3-61D9789D99DF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F3E7-8511-40B0-8802-68A96C774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43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FF79-18B6-4B96-93B3-61D9789D99DF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F3E7-8511-40B0-8802-68A96C774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53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FF79-18B6-4B96-93B3-61D9789D99DF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F3E7-8511-40B0-8802-68A96C774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74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FF79-18B6-4B96-93B3-61D9789D99DF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F3E7-8511-40B0-8802-68A96C774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57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FF79-18B6-4B96-93B3-61D9789D99DF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F3E7-8511-40B0-8802-68A96C774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26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FF79-18B6-4B96-93B3-61D9789D99DF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F3E7-8511-40B0-8802-68A96C774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86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FF79-18B6-4B96-93B3-61D9789D99DF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F3E7-8511-40B0-8802-68A96C774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58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5FF79-18B6-4B96-93B3-61D9789D99DF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5F3E7-8511-40B0-8802-68A96C774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0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Вхождение в современный </a:t>
            </a:r>
            <a:r>
              <a:rPr lang="en-US" dirty="0"/>
              <a:t>Flat Assembler</a:t>
            </a:r>
            <a:r>
              <a:rPr lang="ru-RU" dirty="0"/>
              <a:t> для СПО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51920" y="3886200"/>
            <a:ext cx="5040560" cy="1752600"/>
          </a:xfrm>
        </p:spPr>
        <p:txBody>
          <a:bodyPr>
            <a:normAutofit/>
          </a:bodyPr>
          <a:lstStyle/>
          <a:p>
            <a:pPr algn="l"/>
            <a:r>
              <a:rPr lang="ru-RU" sz="2800" dirty="0" err="1" smtClean="0">
                <a:solidFill>
                  <a:schemeClr val="tx1"/>
                </a:solidFill>
              </a:rPr>
              <a:t>Сибирев</a:t>
            </a:r>
            <a:r>
              <a:rPr lang="ru-RU" sz="2800" dirty="0" smtClean="0">
                <a:solidFill>
                  <a:schemeClr val="tx1"/>
                </a:solidFill>
              </a:rPr>
              <a:t> И.В., преподаватель Колледжа </a:t>
            </a:r>
            <a:r>
              <a:rPr lang="ru-RU" sz="2800" dirty="0">
                <a:solidFill>
                  <a:schemeClr val="tx1"/>
                </a:solidFill>
              </a:rPr>
              <a:t>​​информатики и программирования </a:t>
            </a:r>
            <a:r>
              <a:rPr lang="ru-RU" sz="2800" dirty="0" smtClean="0">
                <a:solidFill>
                  <a:schemeClr val="tx1"/>
                </a:solidFill>
              </a:rPr>
              <a:t>, </a:t>
            </a:r>
            <a:r>
              <a:rPr lang="ru-RU" sz="2800" dirty="0" err="1" smtClean="0">
                <a:solidFill>
                  <a:schemeClr val="tx1"/>
                </a:solidFill>
              </a:rPr>
              <a:t>г.Москва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331482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Финансовый университет </a:t>
            </a:r>
          </a:p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при Правительстве Российской Федерации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1717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56984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Цикл электронных лекций «</a:t>
            </a:r>
            <a:r>
              <a:rPr lang="ru-RU" dirty="0" smtClean="0"/>
              <a:t>Вхождение в современный </a:t>
            </a:r>
            <a:r>
              <a:rPr lang="en-US" dirty="0" smtClean="0"/>
              <a:t>Flat Assembler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b="1" dirty="0"/>
              <a:t>Лекции предназначены </a:t>
            </a:r>
            <a:r>
              <a:rPr lang="ru-RU" dirty="0"/>
              <a:t>для обучающихся Колледжа информатики и программирования </a:t>
            </a:r>
            <a:r>
              <a:rPr lang="ru-RU" dirty="0" smtClean="0"/>
              <a:t> – </a:t>
            </a:r>
            <a:r>
              <a:rPr lang="ru-RU" dirty="0"/>
              <a:t>специальности 10.02.05 Обеспечение информационной безопасности автоматизированных систем, </a:t>
            </a:r>
            <a:endParaRPr lang="ru-RU" dirty="0" smtClean="0"/>
          </a:p>
          <a:p>
            <a:r>
              <a:rPr lang="ru-RU" dirty="0" smtClean="0"/>
              <a:t>относятся </a:t>
            </a:r>
            <a:r>
              <a:rPr lang="ru-RU" dirty="0"/>
              <a:t>к профессиональному модулю ПМ.02 "Защита информации в автоматизированных системах программными и программно-аппаратными средствами", </a:t>
            </a:r>
            <a:endParaRPr lang="ru-RU" dirty="0" smtClean="0"/>
          </a:p>
          <a:p>
            <a:r>
              <a:rPr lang="ru-RU" dirty="0" smtClean="0"/>
              <a:t>междисциплинарному </a:t>
            </a:r>
            <a:r>
              <a:rPr lang="ru-RU" dirty="0"/>
              <a:t>курсу МДК.02.03 "Машинно-ориентированное программирование для решения задач защиты информации".</a:t>
            </a:r>
          </a:p>
        </p:txBody>
      </p:sp>
    </p:spTree>
    <p:extLst>
      <p:ext uri="{BB962C8B-B14F-4D97-AF65-F5344CB8AC3E}">
        <p14:creationId xmlns:p14="http://schemas.microsoft.com/office/powerpoint/2010/main" val="171322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b="1" dirty="0" smtClean="0"/>
              <a:t>Ассемблер</a:t>
            </a:r>
            <a:r>
              <a:rPr lang="ru-RU" dirty="0" smtClean="0"/>
              <a:t> </a:t>
            </a:r>
            <a:r>
              <a:rPr lang="ru-RU" dirty="0"/>
              <a:t>– машинно-ориентированный язык программирования, предназначенный для управления битами в регистрах и оперативной памяти</a:t>
            </a:r>
            <a:r>
              <a:rPr lang="ru-RU" dirty="0" smtClean="0"/>
              <a:t>. 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Освоение </a:t>
            </a:r>
            <a:r>
              <a:rPr lang="ru-RU" dirty="0"/>
              <a:t>Ассемблера позволит обучающимся: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/>
              <a:t>– понимать причины и следствия поведения программных кодов как высокого, так и машинного уровня;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/>
              <a:t>– познакомиться с понятием стековой машины и с принципами организации исполняемых кодов компьютерных программ;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/>
              <a:t>– получить инструмент оптимизации программных и аппаратных кодов;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/>
              <a:t>– отлаживать или защищать элементы компьютерных систем на самом низком уровне, в том числе, за счет ассемблерных программных кодов. </a:t>
            </a:r>
          </a:p>
        </p:txBody>
      </p:sp>
    </p:spTree>
    <p:extLst>
      <p:ext uri="{BB962C8B-B14F-4D97-AF65-F5344CB8AC3E}">
        <p14:creationId xmlns:p14="http://schemas.microsoft.com/office/powerpoint/2010/main" val="29545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ru-RU" dirty="0" smtClean="0"/>
              <a:t>Электронные лекции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dirty="0" smtClean="0"/>
              <a:t>построены на основе:</a:t>
            </a:r>
          </a:p>
          <a:p>
            <a:pPr>
              <a:spcBef>
                <a:spcPts val="0"/>
              </a:spcBef>
            </a:pPr>
            <a:r>
              <a:rPr lang="ru-RU" dirty="0" smtClean="0"/>
              <a:t>диалоговой формы;</a:t>
            </a:r>
          </a:p>
          <a:p>
            <a:pPr>
              <a:spcBef>
                <a:spcPts val="0"/>
              </a:spcBef>
            </a:pPr>
            <a:r>
              <a:rPr lang="ru-RU" dirty="0" smtClean="0"/>
              <a:t>проблемного изложения; </a:t>
            </a:r>
          </a:p>
          <a:p>
            <a:pPr>
              <a:spcBef>
                <a:spcPts val="0"/>
              </a:spcBef>
            </a:pPr>
            <a:r>
              <a:rPr lang="ru-RU" dirty="0" smtClean="0"/>
              <a:t>использования элементов истории программирования на </a:t>
            </a:r>
            <a:r>
              <a:rPr lang="ru-RU" dirty="0"/>
              <a:t>примере развития языков ассемблерной </a:t>
            </a:r>
            <a:r>
              <a:rPr lang="ru-RU" dirty="0" smtClean="0"/>
              <a:t>группы</a:t>
            </a:r>
            <a:r>
              <a:rPr lang="ru-RU" dirty="0"/>
              <a:t>;</a:t>
            </a:r>
            <a:endParaRPr lang="ru-RU" dirty="0" smtClean="0"/>
          </a:p>
          <a:p>
            <a:pPr>
              <a:spcBef>
                <a:spcPts val="0"/>
              </a:spcBef>
            </a:pPr>
            <a:r>
              <a:rPr lang="ru-RU" dirty="0" smtClean="0"/>
              <a:t>авторских программистских заданий, направленных на освоение Ассемблера, выстроенных с </a:t>
            </a:r>
            <a:r>
              <a:rPr lang="ru-RU" dirty="0"/>
              <a:t>последовательным введением нового программистского инструментария и нарастанием </a:t>
            </a:r>
            <a:r>
              <a:rPr lang="ru-RU" dirty="0" smtClean="0"/>
              <a:t>сложности</a:t>
            </a:r>
            <a:r>
              <a:rPr lang="ru-RU" dirty="0"/>
              <a:t>;</a:t>
            </a:r>
            <a:endParaRPr lang="ru-RU" dirty="0" smtClean="0"/>
          </a:p>
          <a:p>
            <a:pPr>
              <a:spcBef>
                <a:spcPts val="0"/>
              </a:spcBef>
            </a:pPr>
            <a:r>
              <a:rPr lang="ru-RU" dirty="0" smtClean="0"/>
              <a:t>задач, дифференцированных </a:t>
            </a:r>
            <a:r>
              <a:rPr lang="ru-RU" dirty="0"/>
              <a:t>по уровню сложности (вплоть до олимпиадных</a:t>
            </a:r>
            <a:r>
              <a:rPr lang="ru-RU" dirty="0" smtClean="0"/>
              <a:t>), сопровождающихся </a:t>
            </a:r>
            <a:r>
              <a:rPr lang="ru-RU" dirty="0"/>
              <a:t>комментариями.</a:t>
            </a:r>
          </a:p>
        </p:txBody>
      </p:sp>
    </p:spTree>
    <p:extLst>
      <p:ext uri="{BB962C8B-B14F-4D97-AF65-F5344CB8AC3E}">
        <p14:creationId xmlns:p14="http://schemas.microsoft.com/office/powerpoint/2010/main" val="190696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Оформление электронных лекций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326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произведено </a:t>
            </a:r>
            <a:r>
              <a:rPr lang="ru-RU" b="1" dirty="0"/>
              <a:t>с использованием </a:t>
            </a:r>
            <a:r>
              <a:rPr lang="ru-RU" dirty="0"/>
              <a:t>современного программного инструментария: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«</a:t>
            </a:r>
            <a:r>
              <a:rPr lang="ru-RU" dirty="0" err="1"/>
              <a:t>Jupiter</a:t>
            </a:r>
            <a:r>
              <a:rPr lang="ru-RU" dirty="0"/>
              <a:t> </a:t>
            </a:r>
            <a:r>
              <a:rPr lang="ru-RU" dirty="0" err="1"/>
              <a:t>Notebook</a:t>
            </a:r>
            <a:r>
              <a:rPr lang="ru-RU" dirty="0"/>
              <a:t>» (2015 г.),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качестве ядра используется язык </a:t>
            </a:r>
            <a:r>
              <a:rPr lang="ru-RU" dirty="0" err="1"/>
              <a:t>Julia</a:t>
            </a:r>
            <a:r>
              <a:rPr lang="ru-RU" dirty="0"/>
              <a:t> (2018 г. появления). </a:t>
            </a:r>
            <a:r>
              <a:rPr lang="ru-RU" dirty="0" smtClean="0"/>
              <a:t>Выбранный инструментарий позволяет запускать программные коды «прямо из лекций».</a:t>
            </a:r>
          </a:p>
          <a:p>
            <a:endParaRPr lang="ru-RU" dirty="0" smtClean="0"/>
          </a:p>
          <a:p>
            <a:pPr marL="0" indent="0" algn="ctr">
              <a:buNone/>
            </a:pPr>
            <a:r>
              <a:rPr lang="ru-RU" dirty="0" err="1" smtClean="0"/>
              <a:t>Julia</a:t>
            </a:r>
            <a:r>
              <a:rPr lang="ru-RU" dirty="0" smtClean="0"/>
              <a:t> </a:t>
            </a:r>
          </a:p>
          <a:p>
            <a:r>
              <a:rPr lang="ru-RU" dirty="0" smtClean="0"/>
              <a:t>предназначен для постановки и проведения вычислительных экспериментов, </a:t>
            </a:r>
          </a:p>
          <a:p>
            <a:r>
              <a:rPr lang="ru-RU" dirty="0" smtClean="0"/>
              <a:t>заточен под высокую производительность, </a:t>
            </a:r>
          </a:p>
          <a:p>
            <a:r>
              <a:rPr lang="ru-RU" dirty="0" smtClean="0"/>
              <a:t>имеет возможность для написания ассемблерных вставок, </a:t>
            </a:r>
          </a:p>
          <a:p>
            <a:r>
              <a:rPr lang="ru-RU" dirty="0" smtClean="0"/>
              <a:t>язык высокого уровня, являющийся при этом «</a:t>
            </a:r>
            <a:r>
              <a:rPr lang="ru-RU" dirty="0" err="1" smtClean="0"/>
              <a:t>ассемблероблизким</a:t>
            </a:r>
            <a:r>
              <a:rPr lang="ru-RU" dirty="0" smtClean="0"/>
              <a:t>» языком, что даст возможность перейти к изучению технологического стека.</a:t>
            </a:r>
          </a:p>
        </p:txBody>
      </p:sp>
    </p:spTree>
    <p:extLst>
      <p:ext uri="{BB962C8B-B14F-4D97-AF65-F5344CB8AC3E}">
        <p14:creationId xmlns:p14="http://schemas.microsoft.com/office/powerpoint/2010/main" val="281316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b="1" dirty="0" smtClean="0"/>
              <a:t>Содержание лекций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964488" cy="5400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400" b="1" dirty="0"/>
              <a:t>Лекция 1. </a:t>
            </a:r>
            <a:endParaRPr lang="ru-RU" sz="24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1. Базовые инструменты командной разработки.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2. История появления системы контроля версий </a:t>
            </a:r>
            <a:r>
              <a:rPr lang="ru-RU" sz="2400" dirty="0" err="1"/>
              <a:t>Git</a:t>
            </a:r>
            <a:r>
              <a:rPr lang="ru-RU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3. Возможности </a:t>
            </a:r>
            <a:r>
              <a:rPr lang="ru-RU" sz="2400" dirty="0" err="1"/>
              <a:t>Git</a:t>
            </a:r>
            <a:r>
              <a:rPr lang="ru-RU" sz="2400" dirty="0"/>
              <a:t>. Ускорение вхождения в разработку с использованием пользовательского графического интерфейса </a:t>
            </a:r>
            <a:r>
              <a:rPr lang="ru-RU" sz="2400" dirty="0" err="1"/>
              <a:t>Git</a:t>
            </a:r>
            <a:r>
              <a:rPr lang="ru-RU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4. </a:t>
            </a:r>
            <a:r>
              <a:rPr lang="ru-RU" sz="2400" dirty="0" err="1"/>
              <a:t>GitHub</a:t>
            </a:r>
            <a:r>
              <a:rPr lang="ru-RU" sz="2400" dirty="0"/>
              <a:t>, как сервис для хранения и передачи </a:t>
            </a:r>
            <a:r>
              <a:rPr lang="ru-RU" sz="2400" dirty="0" err="1"/>
              <a:t>Git</a:t>
            </a:r>
            <a:r>
              <a:rPr lang="ru-RU" sz="2400" dirty="0"/>
              <a:t> </a:t>
            </a:r>
            <a:r>
              <a:rPr lang="ru-RU" sz="2400" dirty="0" err="1"/>
              <a:t>репозиториев</a:t>
            </a:r>
            <a:r>
              <a:rPr lang="ru-RU" sz="24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b="1" dirty="0" smtClean="0"/>
              <a:t>Лекция 2. </a:t>
            </a:r>
            <a:endParaRPr lang="ru-RU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smtClean="0"/>
              <a:t>1. Актуальность изучения Ассемблера. История языков ассемблерной группы. Проблемы вхождения в тему.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smtClean="0"/>
              <a:t>2. Эзотерические языки программирования. </a:t>
            </a:r>
            <a:r>
              <a:rPr lang="ru-RU" sz="2400" dirty="0" err="1" smtClean="0"/>
              <a:t>BrainF</a:t>
            </a:r>
            <a:r>
              <a:rPr lang="ru-RU" sz="2400" dirty="0" smtClean="0"/>
              <a:t> – младший брат Ассемблера (всего 8 команд, возможность работы со стеком вызова функции, прост в схемотехнической реализации, неожиданно упрощает понимание Ассемблера).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smtClean="0"/>
              <a:t>3. Освоение команд </a:t>
            </a:r>
            <a:r>
              <a:rPr lang="ru-RU" sz="2400" dirty="0" err="1" smtClean="0"/>
              <a:t>BrainF</a:t>
            </a:r>
            <a:r>
              <a:rPr lang="ru-RU" sz="2400" dirty="0" smtClean="0"/>
              <a:t>. Решение задач.</a:t>
            </a:r>
          </a:p>
          <a:p>
            <a:pPr marL="0" indent="0">
              <a:spcBef>
                <a:spcPts val="0"/>
              </a:spcBef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512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008112"/>
          </a:xfrm>
        </p:spPr>
        <p:txBody>
          <a:bodyPr/>
          <a:lstStyle/>
          <a:p>
            <a:r>
              <a:rPr lang="ru-RU" b="1" dirty="0" smtClean="0"/>
              <a:t>Содержание лекций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5616624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b="1" dirty="0"/>
              <a:t>Лекция 3. </a:t>
            </a:r>
            <a:endParaRPr lang="ru-RU" dirty="0"/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1. Обзор актуальной литературы, сайтов на тему «Программирование на Ассемблере».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2. Начинаем писать. Вывод на экран состояния регистров. </a:t>
            </a:r>
            <a:r>
              <a:rPr lang="ru-RU" dirty="0" err="1"/>
              <a:t>LamPanel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3</a:t>
            </a:r>
            <a:r>
              <a:rPr lang="ru-RU" dirty="0"/>
              <a:t>. Рисунки с использованием </a:t>
            </a:r>
            <a:r>
              <a:rPr lang="ru-RU" dirty="0" err="1"/>
              <a:t>LamPanel</a:t>
            </a:r>
            <a:r>
              <a:rPr lang="ru-RU" dirty="0"/>
              <a:t>, анимация. </a:t>
            </a:r>
          </a:p>
          <a:p>
            <a:pPr marL="0" indent="0">
              <a:spcBef>
                <a:spcPts val="0"/>
              </a:spcBef>
              <a:buNone/>
            </a:pPr>
            <a:endParaRPr lang="ru-RU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b="1" dirty="0" smtClean="0"/>
              <a:t>Лекция </a:t>
            </a:r>
            <a:r>
              <a:rPr lang="ru-RU" b="1" dirty="0"/>
              <a:t>4. </a:t>
            </a:r>
            <a:endParaRPr lang="ru-RU" dirty="0"/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1.Команды пересылки данных в Ассемблере.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2. Ассемблерные команды.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3. Работа с массивами. </a:t>
            </a:r>
          </a:p>
          <a:p>
            <a:pPr marL="0" indent="0">
              <a:spcBef>
                <a:spcPts val="0"/>
              </a:spcBef>
              <a:buNone/>
            </a:pPr>
            <a:endParaRPr lang="ru-RU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b="1" dirty="0" smtClean="0"/>
              <a:t>Лекция </a:t>
            </a:r>
            <a:r>
              <a:rPr lang="ru-RU" b="1" dirty="0"/>
              <a:t>5. </a:t>
            </a:r>
            <a:endParaRPr lang="ru-RU" dirty="0"/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1. Изучение работы со строками. Изучение циклов.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2. Создание переменных и вывод на экран.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3. Механика условных переходов.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4</a:t>
            </a:r>
            <a:r>
              <a:rPr lang="ru-RU" dirty="0" smtClean="0"/>
              <a:t>. Создание </a:t>
            </a:r>
            <a:r>
              <a:rPr lang="ru-RU" dirty="0"/>
              <a:t>циклов.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5. Сбор воедино моноблока ассемблерных кодов.</a:t>
            </a:r>
          </a:p>
        </p:txBody>
      </p:sp>
    </p:spTree>
    <p:extLst>
      <p:ext uri="{BB962C8B-B14F-4D97-AF65-F5344CB8AC3E}">
        <p14:creationId xmlns:p14="http://schemas.microsoft.com/office/powerpoint/2010/main" val="348554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5616" y="788208"/>
            <a:ext cx="8928992" cy="648072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2000" dirty="0" smtClean="0"/>
              <a:t>актуальные </a:t>
            </a:r>
            <a:r>
              <a:rPr lang="ru-RU" sz="2000" dirty="0"/>
              <a:t>и </a:t>
            </a:r>
            <a:r>
              <a:rPr lang="ru-RU" sz="2000" dirty="0" smtClean="0"/>
              <a:t>современные ссылки на литературу и Интернет-источники;</a:t>
            </a:r>
          </a:p>
          <a:p>
            <a:pPr>
              <a:spcBef>
                <a:spcPts val="0"/>
              </a:spcBef>
            </a:pPr>
            <a:r>
              <a:rPr lang="ru-RU" sz="2000" dirty="0" smtClean="0"/>
              <a:t>различные траектории изучения темы: от поверхностного ознакомления с принципами работы Ассемблера и умения писать простейшие программы – до профессионального владения этим языком в будущем; </a:t>
            </a:r>
          </a:p>
          <a:p>
            <a:pPr>
              <a:spcBef>
                <a:spcPts val="0"/>
              </a:spcBef>
            </a:pPr>
            <a:r>
              <a:rPr lang="ru-RU" sz="2000" dirty="0" smtClean="0"/>
              <a:t>«</a:t>
            </a:r>
            <a:r>
              <a:rPr lang="ru-RU" sz="2000" dirty="0"/>
              <a:t>дорожная карта», литература и задания для углубленного изучения </a:t>
            </a:r>
            <a:r>
              <a:rPr lang="ru-RU" sz="2000" dirty="0" smtClean="0"/>
              <a:t>предмета;</a:t>
            </a:r>
          </a:p>
          <a:p>
            <a:pPr>
              <a:spcBef>
                <a:spcPts val="0"/>
              </a:spcBef>
            </a:pPr>
            <a:r>
              <a:rPr lang="ru-RU" sz="2000" dirty="0" smtClean="0"/>
              <a:t>работающий программный код, </a:t>
            </a:r>
            <a:r>
              <a:rPr lang="ru-RU" sz="2000" dirty="0"/>
              <a:t>что делает работу с этим материалом – </a:t>
            </a:r>
            <a:r>
              <a:rPr lang="ru-RU" sz="2000" dirty="0" smtClean="0"/>
              <a:t>интерактивной;</a:t>
            </a:r>
          </a:p>
          <a:p>
            <a:pPr>
              <a:spcBef>
                <a:spcPts val="0"/>
              </a:spcBef>
            </a:pPr>
            <a:r>
              <a:rPr lang="ru-RU" sz="2000" dirty="0" smtClean="0"/>
              <a:t>основные теоретические положения, необходимые для решения задач, программный код и комментарии к нему;</a:t>
            </a:r>
          </a:p>
          <a:p>
            <a:pPr>
              <a:spcBef>
                <a:spcPts val="0"/>
              </a:spcBef>
            </a:pPr>
            <a:r>
              <a:rPr lang="ru-RU" sz="2000" dirty="0" smtClean="0"/>
              <a:t>множество задач, часть из которых решена и </a:t>
            </a:r>
            <a:r>
              <a:rPr lang="ru-RU" sz="2000" dirty="0" smtClean="0"/>
              <a:t>сопровождается комментариями</a:t>
            </a:r>
            <a:r>
              <a:rPr lang="ru-RU" sz="2000" dirty="0" smtClean="0"/>
              <a:t>;</a:t>
            </a:r>
          </a:p>
          <a:p>
            <a:pPr>
              <a:spcBef>
                <a:spcPts val="0"/>
              </a:spcBef>
            </a:pPr>
            <a:r>
              <a:rPr lang="ru-RU" sz="2000" dirty="0" smtClean="0"/>
              <a:t>задачи </a:t>
            </a:r>
            <a:r>
              <a:rPr lang="ru-RU" sz="2000" dirty="0"/>
              <a:t>для самостоятельного решения (среди которых есть олимпиадные). Задачи дифференцированы по уровню </a:t>
            </a:r>
            <a:r>
              <a:rPr lang="ru-RU" sz="2000" dirty="0" smtClean="0"/>
              <a:t>сложности.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Параллельно </a:t>
            </a:r>
            <a:r>
              <a:rPr lang="ru-RU" sz="2000" dirty="0"/>
              <a:t>с лекциями в курсе предусмотрены лабораторные работы. В лекциях к краткой форме приводятся задания к лабораторным работам и комментарии к их выполнению.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3" y="44624"/>
            <a:ext cx="65424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В лекциях предлагаются</a:t>
            </a:r>
            <a:r>
              <a:rPr lang="ru-RU" sz="4400" b="1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297668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Ближайшие перспективы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Ассемблерные </a:t>
            </a:r>
            <a:r>
              <a:rPr lang="ru-RU" dirty="0"/>
              <a:t>команды MMX - аппаратное сложение массивов, используется обычно </a:t>
            </a:r>
            <a:r>
              <a:rPr lang="ru-RU" dirty="0" smtClean="0"/>
              <a:t>в криптографии </a:t>
            </a:r>
            <a:r>
              <a:rPr lang="ru-RU" dirty="0"/>
              <a:t>и компьютерной графике.</a:t>
            </a:r>
          </a:p>
          <a:p>
            <a:r>
              <a:rPr lang="ru-RU" dirty="0"/>
              <a:t>Работа с </a:t>
            </a:r>
            <a:r>
              <a:rPr lang="ru-RU" dirty="0" err="1"/>
              <a:t>fword</a:t>
            </a:r>
            <a:r>
              <a:rPr lang="ru-RU" dirty="0"/>
              <a:t> 48 бит. Аппаратная работа с дробными числами.</a:t>
            </a:r>
          </a:p>
          <a:p>
            <a:r>
              <a:rPr lang="ru-RU" dirty="0"/>
              <a:t>Перебор материала Мануал </a:t>
            </a:r>
            <a:r>
              <a:rPr lang="ru-RU" dirty="0" err="1"/>
              <a:t>программера</a:t>
            </a:r>
            <a:r>
              <a:rPr lang="ru-RU" dirty="0" smtClean="0"/>
              <a:t>. </a:t>
            </a:r>
            <a:r>
              <a:rPr lang="ru-RU" dirty="0" err="1" smtClean="0"/>
              <a:t>flat</a:t>
            </a:r>
            <a:r>
              <a:rPr lang="ru-RU" dirty="0" smtClean="0"/>
              <a:t> </a:t>
            </a:r>
            <a:r>
              <a:rPr lang="ru-RU" dirty="0" err="1"/>
              <a:t>assembler</a:t>
            </a:r>
            <a:r>
              <a:rPr lang="ru-RU" dirty="0"/>
              <a:t> 1.71. Выясняем какие </a:t>
            </a:r>
            <a:r>
              <a:rPr lang="ru-RU" dirty="0" smtClean="0"/>
              <a:t>аппаратные процедуры </a:t>
            </a:r>
            <a:r>
              <a:rPr lang="ru-RU" dirty="0"/>
              <a:t>работают под макроассемблер </a:t>
            </a:r>
            <a:r>
              <a:rPr lang="ru-RU" dirty="0" err="1"/>
              <a:t>Windows</a:t>
            </a:r>
            <a:r>
              <a:rPr lang="ru-RU" dirty="0"/>
              <a:t> FASM</a:t>
            </a:r>
            <a:r>
              <a:rPr lang="ru-RU" dirty="0" smtClean="0"/>
              <a:t>. </a:t>
            </a:r>
          </a:p>
          <a:p>
            <a:r>
              <a:rPr lang="ru-RU" dirty="0" smtClean="0"/>
              <a:t>Это настоящий ребус, разгадывание которого у учащихся колледжа впереди.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1574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711</Words>
  <Application>Microsoft Office PowerPoint</Application>
  <PresentationFormat>Экран (4:3)</PresentationFormat>
  <Paragraphs>75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Вхождение в современный Flat Assembler для СПО </vt:lpstr>
      <vt:lpstr>Цикл электронных лекций «Вхождение в современный Flat Assembler»</vt:lpstr>
      <vt:lpstr>Актуальность</vt:lpstr>
      <vt:lpstr>Электронные лекции</vt:lpstr>
      <vt:lpstr>Оформление электронных лекций </vt:lpstr>
      <vt:lpstr>Содержание лекций</vt:lpstr>
      <vt:lpstr>Содержание лекций</vt:lpstr>
      <vt:lpstr>Презентация PowerPoint</vt:lpstr>
      <vt:lpstr>Ближайшие перспективы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Вхождение в современный Flat Assembler для СПО</dc:title>
  <dc:creator>SibSata1</dc:creator>
  <cp:lastModifiedBy>SibSata1</cp:lastModifiedBy>
  <cp:revision>13</cp:revision>
  <dcterms:created xsi:type="dcterms:W3CDTF">2021-12-16T16:12:46Z</dcterms:created>
  <dcterms:modified xsi:type="dcterms:W3CDTF">2021-12-16T17:48:03Z</dcterms:modified>
</cp:coreProperties>
</file>