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3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75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69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1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39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6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6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6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7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17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A3AA-1373-46EE-B64C-6C6952B83BBE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E5BB-8294-492F-8C50-93B5D7B20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10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Погрешности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Погрешностью называют отклонение приближенного решения от истинного решения.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55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2.1. Классификация погрешностей</a:t>
            </a:r>
            <a:br>
              <a:rPr lang="ru-RU" sz="3600" dirty="0" smtClean="0"/>
            </a:br>
            <a:r>
              <a:rPr lang="ru-RU" sz="3600" dirty="0" smtClean="0"/>
              <a:t>Распопов 2007</a:t>
            </a:r>
            <a:endParaRPr lang="ru-RU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1092"/>
            <a:ext cx="6264696" cy="191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6768752" cy="348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91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Зенков2019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184576" cy="46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5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1608931"/>
            <a:ext cx="361315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Зенков2019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50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143000"/>
          </a:xfrm>
        </p:spPr>
        <p:txBody>
          <a:bodyPr/>
          <a:lstStyle/>
          <a:p>
            <a:r>
              <a:rPr lang="ru-RU" dirty="0" smtClean="0"/>
              <a:t>Погрешности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x- </a:t>
                </a:r>
                <a:r>
                  <a:rPr lang="ru-RU" sz="2400" dirty="0" smtClean="0"/>
                  <a:t>точное значение измеряемой величины.</a:t>
                </a:r>
              </a:p>
              <a:p>
                <a:r>
                  <a:rPr lang="ru-RU" sz="2400" dirty="0" smtClean="0"/>
                  <a:t>а</a:t>
                </a:r>
                <a:r>
                  <a:rPr lang="en-US" sz="2400" dirty="0" smtClean="0"/>
                  <a:t> – </a:t>
                </a:r>
                <a:r>
                  <a:rPr lang="ru-RU" sz="2400" dirty="0" smtClean="0"/>
                  <a:t>приближенное значение измеряемой величины</a:t>
                </a:r>
              </a:p>
              <a:p>
                <a:r>
                  <a:rPr lang="en-US" sz="2400" dirty="0" smtClean="0"/>
                  <a:t>x-a</a:t>
                </a:r>
                <a:r>
                  <a:rPr lang="ru-RU" sz="2400" dirty="0" smtClean="0"/>
                  <a:t> – называют погрешностью числа 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.</a:t>
                </a:r>
              </a:p>
              <a:p>
                <a:r>
                  <a:rPr lang="ru-RU" sz="2400" dirty="0"/>
                  <a:t>Δ</a:t>
                </a:r>
                <a:r>
                  <a:rPr lang="ru-RU" sz="2400" dirty="0" smtClean="0"/>
                  <a:t> = </a:t>
                </a:r>
                <a:r>
                  <a:rPr lang="en-US" sz="2400" dirty="0" smtClean="0"/>
                  <a:t>|x-a| - </a:t>
                </a:r>
                <a:r>
                  <a:rPr lang="ru-RU" sz="2400" b="1" dirty="0" smtClean="0"/>
                  <a:t>абсолютная погрешность числа</a:t>
                </a:r>
                <a:r>
                  <a:rPr lang="ru-RU" sz="2400" dirty="0" smtClean="0"/>
                  <a:t> а</a:t>
                </a:r>
              </a:p>
              <a:p>
                <a:r>
                  <a:rPr lang="ru-RU" sz="2400" dirty="0" smtClean="0"/>
                  <a:t>Если точное значение измеряемой величины(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) неизвестно то тогда его берут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равным приближенному значению измеряемой величины(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). (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=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)</a:t>
                </a:r>
                <a:br>
                  <a:rPr lang="ru-RU" sz="2400" dirty="0" smtClean="0"/>
                </a:br>
                <a:r>
                  <a:rPr lang="ru-RU" sz="2400" dirty="0" smtClean="0"/>
                  <a:t>По этому далее будем говорить 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 или 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 smtClean="0"/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400" dirty="0" smtClean="0"/>
                  <a:t> - </a:t>
                </a:r>
                <a:r>
                  <a:rPr lang="ru-RU" sz="2400" b="1" dirty="0" smtClean="0"/>
                  <a:t>предельная абсолютная погрешность</a:t>
                </a:r>
                <a:r>
                  <a:rPr lang="ru-RU" sz="2400" dirty="0" smtClean="0"/>
                  <a:t>, определяется как минимальная  погрешность большая или равная абсолютной погрешности.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 smtClean="0"/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/>
                          </a:rPr>
                          <m:t>Δ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|x-a|&lt;=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 smtClean="0"/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 smtClean="0"/>
                  <a:t>&lt;=</a:t>
                </a:r>
                <a:r>
                  <a:rPr lang="ru-RU" sz="2400" dirty="0" smtClean="0"/>
                  <a:t> Δ</a:t>
                </a:r>
                <a:r>
                  <a:rPr lang="en-US" sz="2400" dirty="0" smtClean="0"/>
                  <a:t>&lt;=</a:t>
                </a:r>
                <a:r>
                  <a:rPr lang="ru-RU" sz="2400" dirty="0" smtClean="0"/>
                  <a:t> Δ</a:t>
                </a:r>
                <a:r>
                  <a:rPr lang="en-US" sz="2400" dirty="0" smtClean="0"/>
                  <a:t>&lt;=</a:t>
                </a:r>
                <a:r>
                  <a:rPr lang="ru-RU" sz="2400" dirty="0" smtClean="0"/>
                  <a:t> Δ… Ɐ Δ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ru-RU" sz="2400" dirty="0" smtClean="0"/>
                  <a:t>существует</a:t>
                </a:r>
              </a:p>
              <a:p>
                <a:r>
                  <a:rPr lang="en-US" sz="2400" dirty="0" smtClean="0"/>
                  <a:t>: - </a:t>
                </a:r>
                <a:r>
                  <a:rPr lang="ru-RU" sz="2400" dirty="0" smtClean="0"/>
                  <a:t>какое что </a:t>
                </a:r>
              </a:p>
              <a:p>
                <a:r>
                  <a:rPr lang="ru-RU" sz="2400" dirty="0" smtClean="0"/>
                  <a:t>Ɐ - для любого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76672"/>
                <a:ext cx="8229600" cy="5649491"/>
              </a:xfrm>
              <a:blipFill rotWithShape="1">
                <a:blip r:embed="rId2"/>
                <a:stretch>
                  <a:fillRect l="-815" t="-1294" r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Относительная погрешность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</p:spPr>
            <p:txBody>
              <a:bodyPr>
                <a:normAutofit/>
              </a:bodyPr>
              <a:lstStyle/>
              <a:p>
                <a:r>
                  <a:rPr lang="ru-RU" sz="2400" b="1" dirty="0" smtClean="0"/>
                  <a:t>Относительной погрешностью </a:t>
                </a:r>
                <a:r>
                  <a:rPr lang="el-GR" sz="2400" dirty="0" smtClean="0"/>
                  <a:t>δ</a:t>
                </a:r>
                <a:r>
                  <a:rPr lang="ru-RU" sz="2400" dirty="0" smtClean="0"/>
                  <a:t> числа а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называют отношение абсолютной погрешности к точному значению числа 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 (или приближенному значению числа 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).</a:t>
                </a:r>
                <a:endParaRPr lang="en-US" sz="2400" dirty="0" smtClean="0"/>
              </a:p>
              <a:p>
                <a:r>
                  <a:rPr lang="el-GR" sz="2400" dirty="0" smtClean="0"/>
                  <a:t>δ</a:t>
                </a:r>
                <a:r>
                  <a:rPr lang="ru-RU" sz="2400" dirty="0" smtClean="0"/>
                  <a:t>=</a:t>
                </a:r>
                <a:r>
                  <a:rPr lang="el-GR" sz="2400" dirty="0" smtClean="0"/>
                  <a:t>Δ</a:t>
                </a:r>
                <a:r>
                  <a:rPr lang="ru-RU" sz="2400" dirty="0" smtClean="0"/>
                  <a:t>/(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)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</a:t>
                </a:r>
                <a:r>
                  <a:rPr lang="el-GR" sz="2400" dirty="0" smtClean="0"/>
                  <a:t> δ</a:t>
                </a:r>
                <a:r>
                  <a:rPr lang="ru-RU" sz="2400" dirty="0" smtClean="0"/>
                  <a:t>=</a:t>
                </a:r>
                <a:r>
                  <a:rPr lang="el-GR" sz="2400" dirty="0" smtClean="0"/>
                  <a:t>Δ</a:t>
                </a:r>
                <a:r>
                  <a:rPr lang="ru-RU" sz="2400" dirty="0" smtClean="0"/>
                  <a:t>/(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)</a:t>
                </a:r>
              </a:p>
              <a:p>
                <a:r>
                  <a:rPr lang="ru-RU" sz="2400" b="1" dirty="0" smtClean="0"/>
                  <a:t>Придельной относительной погрешностью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δ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ru-RU" sz="2400" b="1" dirty="0" smtClean="0"/>
                  <a:t> </a:t>
                </a:r>
                <a:r>
                  <a:rPr lang="ru-RU" sz="2400" dirty="0" smtClean="0"/>
                  <a:t> числа а называют его отношение к его предельной абсолютной погрешности к точному значению числа 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 (или приближенному значению числа 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).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δ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 smtClean="0"/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400" dirty="0" smtClean="0"/>
                  <a:t>/(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)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</a:t>
                </a:r>
                <a:r>
                  <a:rPr lang="el-G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 smtClean="0"/>
                          <m:t>δ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4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dirty="0" smtClean="0"/>
                          <m:t>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400" dirty="0" smtClean="0"/>
                  <a:t>/(</a:t>
                </a:r>
                <a:r>
                  <a:rPr lang="en-US" sz="2400" dirty="0" smtClean="0"/>
                  <a:t>a</a:t>
                </a:r>
                <a:r>
                  <a:rPr lang="ru-RU" sz="2400" dirty="0" smtClean="0"/>
                  <a:t>)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229600" cy="5361459"/>
              </a:xfrm>
              <a:blipFill rotWithShape="1">
                <a:blip r:embed="rId2"/>
                <a:stretch>
                  <a:fillRect l="-963" t="-909" r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8641"/>
                <a:ext cx="8229600" cy="2160239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 smtClean="0"/>
                  <a:t>|x-a|&lt;=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pt-BR" sz="1800" dirty="0" smtClean="0"/>
              </a:p>
              <a:p>
                <a:r>
                  <a:rPr lang="pt-BR" sz="1800" dirty="0" smtClean="0"/>
                  <a:t>-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&lt;=x-a&lt;=+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pt-BR" sz="1800" dirty="0" smtClean="0"/>
              </a:p>
              <a:p>
                <a:r>
                  <a:rPr lang="pt-BR" sz="1800" dirty="0" smtClean="0"/>
                  <a:t>-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+a&lt;=x-a+a&lt;=+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+a</a:t>
                </a:r>
              </a:p>
              <a:p>
                <a:r>
                  <a:rPr lang="pt-BR" sz="1800" dirty="0" smtClean="0"/>
                  <a:t>-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+a&lt;=x&lt;=+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 smtClean="0"/>
                  <a:t>+a</a:t>
                </a:r>
              </a:p>
              <a:p>
                <a:r>
                  <a:rPr lang="pt-BR" sz="1800" dirty="0" smtClean="0"/>
                  <a:t>x=a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1800" dirty="0" smtClean="0"/>
                          <m:t>Δ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ru-RU" sz="1800" dirty="0" smtClean="0"/>
                  <a:t>Таким образом появляется следующая характерная запись</a:t>
                </a:r>
                <a:endParaRPr lang="en-US" sz="180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8641"/>
                <a:ext cx="8229600" cy="2160239"/>
              </a:xfrm>
              <a:blipFill rotWithShape="1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772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547936" y="3429000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95536" y="2564904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Гравитационная </a:t>
            </a:r>
            <a:r>
              <a:rPr lang="ru-RU" sz="2400" dirty="0" err="1" smtClean="0"/>
              <a:t>постаянная</a:t>
            </a:r>
            <a:r>
              <a:rPr lang="ru-RU" sz="2400" dirty="0" smtClean="0"/>
              <a:t> из физики</a:t>
            </a:r>
            <a:endParaRPr lang="pt-BR" sz="2400" dirty="0"/>
          </a:p>
          <a:p>
            <a:endParaRPr lang="ru-RU" sz="2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885492"/>
            <a:ext cx="5513809" cy="68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46856" y="342900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Заряд электрона</a:t>
            </a:r>
          </a:p>
          <a:p>
            <a:pPr marL="0" indent="0">
              <a:buNone/>
            </a:pPr>
            <a:r>
              <a:rPr lang="ru-RU" sz="2400" dirty="0" smtClean="0"/>
              <a:t>Попытаемся оценить, какая из этих величин приведена точнее. Используем для этого предельную относительную погрешность</a:t>
            </a:r>
            <a:endParaRPr lang="ru-RU" sz="24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19" y="4353355"/>
            <a:ext cx="2592288" cy="64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34" y="4213454"/>
            <a:ext cx="2893119" cy="67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446856" y="50059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Точнее приведен заряд электрона.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30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3168352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Цифра числа называется верной или точной </a:t>
            </a:r>
            <a:r>
              <a:rPr lang="ru-RU" sz="2000" dirty="0" smtClean="0"/>
              <a:t>, если абсолютная погрешность приближенного числа, не превышает единицы последнего разряда из десятичной записи.</a:t>
            </a:r>
          </a:p>
          <a:p>
            <a:r>
              <a:rPr lang="ru-RU" sz="2000" dirty="0" smtClean="0"/>
              <a:t>По умолчании в десятичной записи числа должны содержаться только верные цифры.</a:t>
            </a:r>
          </a:p>
          <a:p>
            <a:r>
              <a:rPr lang="en-US" sz="2000" dirty="0" smtClean="0"/>
              <a:t>X= 43,579+- 0,0001</a:t>
            </a:r>
            <a:r>
              <a:rPr lang="ru-RU" sz="2000" dirty="0"/>
              <a:t> 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en-US" sz="2000" b="1" i="1" u="sng" dirty="0" smtClean="0"/>
              <a:t>43</a:t>
            </a:r>
            <a:r>
              <a:rPr lang="en-US" sz="2000" dirty="0" smtClean="0"/>
              <a:t>,</a:t>
            </a:r>
            <a:r>
              <a:rPr lang="en-US" sz="2000" b="1" i="1" u="sng" dirty="0" smtClean="0"/>
              <a:t>579</a:t>
            </a:r>
            <a:r>
              <a:rPr lang="ru-RU" sz="2000" dirty="0" smtClean="0"/>
              <a:t>0 - </a:t>
            </a:r>
            <a:r>
              <a:rPr lang="ru-RU" sz="2000" b="1" dirty="0" smtClean="0"/>
              <a:t>верные или точные цифры.</a:t>
            </a:r>
          </a:p>
          <a:p>
            <a:r>
              <a:rPr lang="en-US" sz="2000" dirty="0" smtClean="0"/>
              <a:t>X= 43,579</a:t>
            </a:r>
            <a:r>
              <a:rPr lang="ru-RU" sz="2000" dirty="0" smtClean="0"/>
              <a:t>5</a:t>
            </a:r>
            <a:r>
              <a:rPr lang="en-US" sz="2000" dirty="0" smtClean="0"/>
              <a:t>+- 0,0001</a:t>
            </a:r>
            <a:r>
              <a:rPr lang="ru-RU" sz="2000" dirty="0" smtClean="0"/>
              <a:t> 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en-US" sz="2000" b="1" i="1" u="sng" dirty="0" smtClean="0"/>
              <a:t>43</a:t>
            </a:r>
            <a:r>
              <a:rPr lang="en-US" sz="2000" dirty="0" smtClean="0"/>
              <a:t>,</a:t>
            </a:r>
            <a:r>
              <a:rPr lang="en-US" sz="2000" b="1" i="1" u="sng" dirty="0" smtClean="0"/>
              <a:t>579</a:t>
            </a:r>
            <a:r>
              <a:rPr lang="ru-RU" sz="2000" b="1" i="1" u="sng" dirty="0" smtClean="0"/>
              <a:t>5</a:t>
            </a:r>
            <a:r>
              <a:rPr lang="ru-RU" sz="2000" dirty="0" smtClean="0"/>
              <a:t>0 - </a:t>
            </a:r>
            <a:r>
              <a:rPr lang="ru-RU" sz="2000" b="1" dirty="0" smtClean="0"/>
              <a:t>верные или точные цифры.</a:t>
            </a:r>
          </a:p>
          <a:p>
            <a:r>
              <a:rPr lang="en-US" sz="2000" dirty="0" smtClean="0"/>
              <a:t>X= 43,579</a:t>
            </a:r>
            <a:r>
              <a:rPr lang="ru-RU" sz="2000" dirty="0" smtClean="0"/>
              <a:t>4</a:t>
            </a:r>
            <a:r>
              <a:rPr lang="en-US" sz="2000" dirty="0" smtClean="0"/>
              <a:t>+- 0,000</a:t>
            </a:r>
            <a:r>
              <a:rPr lang="ru-RU" sz="2000" dirty="0" smtClean="0"/>
              <a:t>5 </a:t>
            </a:r>
            <a:r>
              <a:rPr lang="en-US" sz="2000" dirty="0" smtClean="0"/>
              <a:t>;</a:t>
            </a:r>
            <a:r>
              <a:rPr lang="ru-RU" sz="2000" dirty="0" smtClean="0"/>
              <a:t> </a:t>
            </a:r>
            <a:r>
              <a:rPr lang="en-US" sz="2000" b="1" i="1" u="sng" dirty="0" smtClean="0"/>
              <a:t>43</a:t>
            </a:r>
            <a:r>
              <a:rPr lang="en-US" sz="2000" dirty="0" smtClean="0"/>
              <a:t>,</a:t>
            </a:r>
            <a:r>
              <a:rPr lang="en-US" sz="2000" b="1" i="1" u="sng" dirty="0" smtClean="0"/>
              <a:t>579</a:t>
            </a:r>
            <a:r>
              <a:rPr lang="ru-RU" sz="2000" i="1" dirty="0" smtClean="0"/>
              <a:t>4</a:t>
            </a:r>
            <a:r>
              <a:rPr lang="ru-RU" sz="2000" dirty="0" smtClean="0"/>
              <a:t>0 - </a:t>
            </a:r>
            <a:r>
              <a:rPr lang="ru-RU" sz="2000" b="1" dirty="0" smtClean="0"/>
              <a:t>верные или точные цифры.</a:t>
            </a:r>
            <a:endParaRPr lang="ru-RU" sz="2000" dirty="0" smtClean="0"/>
          </a:p>
          <a:p>
            <a:r>
              <a:rPr lang="ru-RU" sz="2000" dirty="0" smtClean="0"/>
              <a:t>Цифры не являющиеся верными называют сомнительными</a:t>
            </a:r>
          </a:p>
          <a:p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6336704" cy="80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6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348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Погрешности</vt:lpstr>
      <vt:lpstr>2.1. Классификация погрешностей Распопов 2007</vt:lpstr>
      <vt:lpstr>Зенков2019</vt:lpstr>
      <vt:lpstr>Презентация PowerPoint</vt:lpstr>
      <vt:lpstr>Погрешности</vt:lpstr>
      <vt:lpstr>Относительная погрешность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Погрешности</dc:title>
  <dc:creator>SibNout2020</dc:creator>
  <cp:lastModifiedBy>SibNout2020</cp:lastModifiedBy>
  <cp:revision>24</cp:revision>
  <dcterms:created xsi:type="dcterms:W3CDTF">2021-01-15T06:40:42Z</dcterms:created>
  <dcterms:modified xsi:type="dcterms:W3CDTF">2021-01-20T09:24:39Z</dcterms:modified>
</cp:coreProperties>
</file>