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notesMasterIdLst>
    <p:notesMasterId r:id="rId21"/>
  </p:notesMasterIdLst>
  <p:sldIdLst>
    <p:sldId id="256" r:id="rId2"/>
    <p:sldId id="257" r:id="rId3"/>
    <p:sldId id="258" r:id="rId4"/>
    <p:sldId id="274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7" r:id="rId15"/>
    <p:sldId id="269" r:id="rId16"/>
    <p:sldId id="270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3" d="100"/>
          <a:sy n="93" d="100"/>
        </p:scale>
        <p:origin x="3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DABDA6-1517-4539-8AA3-3825327C8C1B}" type="datetimeFigureOut">
              <a:rPr lang="ru-RU" smtClean="0"/>
              <a:t>11.12.2023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115C-4C2F-41EB-AF51-07DB3D4493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3424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1F53F6D2-801C-4951-99BD-6D5003AEFBC2}" type="datetime1">
              <a:rPr lang="en-US" smtClean="0"/>
              <a:t>12/11/2023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65302-C33B-4966-A03A-D97281DA3A13}" type="datetime1">
              <a:rPr lang="en-US" smtClean="0"/>
              <a:t>12/11/2023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A2751-15A1-4EA9-9D7E-9DA26B7726DC}" type="datetime1">
              <a:rPr lang="en-US" smtClean="0"/>
              <a:t>12/11/2023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A2A10-9D29-4914-B8FE-5B235FFD2879}" type="datetime1">
              <a:rPr lang="en-US" smtClean="0"/>
              <a:t>12/11/2023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1784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tx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7D93F4E0-F7BB-4CA6-B6E6-CBBBCF2BD89F}" type="datetime1">
              <a:rPr lang="en-US" smtClean="0"/>
              <a:t>12/11/2023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6CE5E-77CB-435D-9623-01BFFC352C08}" type="datetime1">
              <a:rPr lang="en-US" smtClean="0"/>
              <a:t>12/11/2023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B72CE-2266-4F0F-86AC-2E375685980F}" type="datetime1">
              <a:rPr lang="en-US" smtClean="0"/>
              <a:t>12/11/2023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CE859-6101-46A8-9E4F-D160190E87CA}" type="datetime1">
              <a:rPr lang="en-US" smtClean="0"/>
              <a:t>12/11/2023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0CFA1-1A26-45B5-9197-A958AB908D0C}" type="datetime1">
              <a:rPr lang="en-US" smtClean="0"/>
              <a:t>12/11/2023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3488-0882-4E7B-88CF-A3F894446391}" type="datetime1">
              <a:rPr lang="en-US" smtClean="0"/>
              <a:t>12/11/2023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56032"/>
          </a:xfr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F7442A27-B0A3-4544-82BD-E2B50F872DA6}" type="datetime1">
              <a:rPr lang="en-US" smtClean="0"/>
              <a:t>12/11/2023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56032"/>
          </a:xfr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A92D9BED-C63D-4349-9EBA-75ED537FF25C}" type="datetime1">
              <a:rPr lang="en-US" smtClean="0"/>
              <a:t>12/11/2023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Законы логики. Равносильные преобразования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dirty="0" smtClean="0"/>
              <a:t>2ИСиП-122 Губанов А.С.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041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642595"/>
            <a:ext cx="10058400" cy="313692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7942" y="956287"/>
            <a:ext cx="10676021" cy="5078753"/>
          </a:xfrm>
        </p:spPr>
        <p:txBody>
          <a:bodyPr>
            <a:noAutofit/>
          </a:bodyPr>
          <a:lstStyle/>
          <a:p>
            <a:pPr indent="0" algn="ctr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ru-RU" altLang="ru-RU" sz="2800" b="1" dirty="0">
                <a:solidFill>
                  <a:schemeClr val="accent1">
                    <a:lumMod val="50000"/>
                  </a:schemeClr>
                </a:solidFill>
              </a:rPr>
              <a:t>7. Законы  исключения  констант:</a:t>
            </a:r>
          </a:p>
          <a:p>
            <a:pPr indent="0" algn="just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ru-RU" altLang="ru-RU" sz="2800" dirty="0"/>
              <a:t>    - для логического сложения:</a:t>
            </a:r>
          </a:p>
          <a:p>
            <a:pPr indent="0" algn="ctr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ru-RU" altLang="ru-RU" sz="2800" dirty="0" smtClean="0"/>
              <a:t>А</a:t>
            </a:r>
            <a:r>
              <a:rPr lang="ru-RU" altLang="ru-RU" sz="2800" dirty="0"/>
              <a:t> ∨ </a:t>
            </a:r>
            <a:r>
              <a:rPr lang="ru-RU" altLang="ru-RU" sz="2800" dirty="0" smtClean="0"/>
              <a:t>1 </a:t>
            </a:r>
            <a:r>
              <a:rPr lang="ru-RU" altLang="ru-RU" sz="2800" dirty="0"/>
              <a:t>= 1,  </a:t>
            </a:r>
            <a:r>
              <a:rPr lang="ru-RU" altLang="ru-RU" sz="2800" dirty="0" smtClean="0"/>
              <a:t>А</a:t>
            </a:r>
            <a:r>
              <a:rPr lang="ru-RU" altLang="ru-RU" sz="2800" dirty="0"/>
              <a:t> ∨ </a:t>
            </a:r>
            <a:r>
              <a:rPr lang="ru-RU" altLang="ru-RU" sz="2800" dirty="0" smtClean="0"/>
              <a:t>0 </a:t>
            </a:r>
            <a:r>
              <a:rPr lang="ru-RU" altLang="ru-RU" sz="2800" dirty="0"/>
              <a:t>= А;</a:t>
            </a:r>
          </a:p>
          <a:p>
            <a:pPr indent="0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ru-RU" altLang="ru-RU" sz="2800" dirty="0"/>
              <a:t>    - для логического умножения:</a:t>
            </a:r>
          </a:p>
          <a:p>
            <a:pPr indent="0" algn="ctr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ru-RU" altLang="ru-RU" sz="2800" dirty="0" smtClean="0"/>
              <a:t>А</a:t>
            </a:r>
            <a:r>
              <a:rPr lang="ru-RU" sz="2800" dirty="0"/>
              <a:t> ⋀ </a:t>
            </a:r>
            <a:r>
              <a:rPr lang="ru-RU" altLang="ru-RU" sz="2800" dirty="0" smtClean="0"/>
              <a:t>1 </a:t>
            </a:r>
            <a:r>
              <a:rPr lang="ru-RU" altLang="ru-RU" sz="2800" dirty="0"/>
              <a:t>= А,  </a:t>
            </a:r>
            <a:r>
              <a:rPr lang="ru-RU" altLang="ru-RU" sz="2800" dirty="0" smtClean="0"/>
              <a:t>А</a:t>
            </a:r>
            <a:r>
              <a:rPr lang="ru-RU" sz="2800" dirty="0"/>
              <a:t> ⋀ </a:t>
            </a:r>
            <a:r>
              <a:rPr lang="ru-RU" altLang="ru-RU" sz="2800" dirty="0" smtClean="0"/>
              <a:t>0 </a:t>
            </a:r>
            <a:r>
              <a:rPr lang="ru-RU" altLang="ru-RU" sz="2800" dirty="0"/>
              <a:t>= 0.</a:t>
            </a:r>
          </a:p>
          <a:p>
            <a:pPr indent="0" algn="ctr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ru-RU" altLang="ru-RU" sz="2800" dirty="0"/>
              <a:t> </a:t>
            </a:r>
          </a:p>
          <a:p>
            <a:pPr indent="0" algn="ctr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ru-RU" altLang="ru-RU" sz="2800" b="1" dirty="0">
                <a:solidFill>
                  <a:schemeClr val="accent1">
                    <a:lumMod val="50000"/>
                  </a:schemeClr>
                </a:solidFill>
              </a:rPr>
              <a:t>8. Закон  противоречия:</a:t>
            </a:r>
          </a:p>
          <a:p>
            <a:pPr indent="0" algn="ctr">
              <a:lnSpc>
                <a:spcPct val="60000"/>
              </a:lnSpc>
              <a:buNone/>
            </a:pPr>
            <a:r>
              <a:rPr lang="ru-RU" altLang="ru-RU" sz="2800" dirty="0"/>
              <a:t>_</a:t>
            </a:r>
          </a:p>
          <a:p>
            <a:pPr indent="0" algn="ctr">
              <a:lnSpc>
                <a:spcPct val="60000"/>
              </a:lnSpc>
              <a:buFont typeface="Arial" panose="020B0604020202020204" pitchFamily="34" charset="0"/>
              <a:buNone/>
            </a:pPr>
            <a:r>
              <a:rPr lang="ru-RU" altLang="ru-RU" sz="2800" dirty="0" smtClean="0"/>
              <a:t>А</a:t>
            </a:r>
            <a:r>
              <a:rPr lang="ru-RU" sz="2800" dirty="0"/>
              <a:t> ⋀ </a:t>
            </a:r>
            <a:r>
              <a:rPr lang="ru-RU" altLang="ru-RU" sz="2800" dirty="0" smtClean="0"/>
              <a:t>А </a:t>
            </a:r>
            <a:r>
              <a:rPr lang="ru-RU" altLang="ru-RU" sz="2800" dirty="0"/>
              <a:t>= 0.</a:t>
            </a:r>
          </a:p>
          <a:p>
            <a:pPr indent="0" algn="just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ru-RU" altLang="ru-RU" sz="2800" dirty="0"/>
              <a:t>Невозможно,  чтобы   противоречащие  высказывания  были  одновременно  истинными.</a:t>
            </a:r>
          </a:p>
          <a:p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846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642595"/>
            <a:ext cx="10058400" cy="313692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7942" y="956287"/>
            <a:ext cx="10676021" cy="5078753"/>
          </a:xfrm>
        </p:spPr>
        <p:txBody>
          <a:bodyPr>
            <a:noAutofit/>
          </a:bodyPr>
          <a:lstStyle/>
          <a:p>
            <a:pPr indent="0" algn="ctr">
              <a:lnSpc>
                <a:spcPct val="90000"/>
              </a:lnSpc>
              <a:buNone/>
            </a:pPr>
            <a:r>
              <a:rPr lang="ru-RU" altLang="ru-RU" sz="2800" b="1" dirty="0">
                <a:solidFill>
                  <a:schemeClr val="accent1">
                    <a:lumMod val="50000"/>
                  </a:schemeClr>
                </a:solidFill>
              </a:rPr>
              <a:t>9. Закон  исключения  третьего:</a:t>
            </a:r>
          </a:p>
          <a:p>
            <a:pPr indent="0" algn="just">
              <a:lnSpc>
                <a:spcPct val="60000"/>
              </a:lnSpc>
              <a:buNone/>
            </a:pPr>
            <a:r>
              <a:rPr lang="ru-RU" altLang="ru-RU" sz="2800" dirty="0"/>
              <a:t>      </a:t>
            </a:r>
            <a:r>
              <a:rPr lang="ru-RU" altLang="ru-RU" sz="2800" dirty="0" smtClean="0"/>
              <a:t>  _</a:t>
            </a:r>
            <a:endParaRPr lang="ru-RU" altLang="ru-RU" sz="2800" dirty="0"/>
          </a:p>
          <a:p>
            <a:pPr indent="0" algn="just">
              <a:lnSpc>
                <a:spcPct val="60000"/>
              </a:lnSpc>
              <a:buNone/>
            </a:pPr>
            <a:r>
              <a:rPr lang="ru-RU" altLang="ru-RU" sz="2800" dirty="0" smtClean="0"/>
              <a:t>А</a:t>
            </a:r>
            <a:r>
              <a:rPr lang="ru-RU" altLang="ru-RU" sz="2800" dirty="0"/>
              <a:t> ∨ </a:t>
            </a:r>
            <a:r>
              <a:rPr lang="ru-RU" altLang="ru-RU" sz="2800" dirty="0" smtClean="0"/>
              <a:t>А </a:t>
            </a:r>
            <a:r>
              <a:rPr lang="ru-RU" altLang="ru-RU" sz="2800" dirty="0"/>
              <a:t>= 1.</a:t>
            </a:r>
          </a:p>
          <a:p>
            <a:pPr indent="0" algn="just">
              <a:lnSpc>
                <a:spcPct val="90000"/>
              </a:lnSpc>
              <a:buNone/>
            </a:pPr>
            <a:r>
              <a:rPr lang="ru-RU" altLang="ru-RU" sz="2800" dirty="0"/>
              <a:t>Из  двух  противоречащих  высказываний  об  одном  и  том  же  предмете  одно </a:t>
            </a:r>
            <a:r>
              <a:rPr lang="ru-RU" altLang="ru-RU" sz="2800" dirty="0" smtClean="0"/>
              <a:t>всегда  </a:t>
            </a:r>
            <a:r>
              <a:rPr lang="ru-RU" altLang="ru-RU" sz="2800" dirty="0"/>
              <a:t>истинно,  а  второе – ложно,   третьего  не  дано.</a:t>
            </a:r>
          </a:p>
          <a:p>
            <a:pPr indent="0" algn="ctr">
              <a:lnSpc>
                <a:spcPct val="90000"/>
              </a:lnSpc>
              <a:buNone/>
            </a:pPr>
            <a:r>
              <a:rPr lang="ru-RU" altLang="ru-RU" sz="2800" dirty="0"/>
              <a:t> </a:t>
            </a:r>
            <a:r>
              <a:rPr lang="ru-RU" altLang="ru-RU" sz="2800" b="1" dirty="0" smtClean="0">
                <a:solidFill>
                  <a:schemeClr val="accent1">
                    <a:lumMod val="50000"/>
                  </a:schemeClr>
                </a:solidFill>
              </a:rPr>
              <a:t>10</a:t>
            </a:r>
            <a:r>
              <a:rPr lang="ru-RU" altLang="ru-RU" sz="2800" b="1" dirty="0">
                <a:solidFill>
                  <a:schemeClr val="accent1">
                    <a:lumMod val="50000"/>
                  </a:schemeClr>
                </a:solidFill>
              </a:rPr>
              <a:t>. Закон  поглощения:</a:t>
            </a:r>
          </a:p>
          <a:p>
            <a:pPr indent="0" algn="just">
              <a:lnSpc>
                <a:spcPct val="90000"/>
              </a:lnSpc>
              <a:buNone/>
            </a:pPr>
            <a:r>
              <a:rPr lang="ru-RU" altLang="ru-RU" sz="2800" dirty="0"/>
              <a:t>    - для логического сложения:</a:t>
            </a:r>
          </a:p>
          <a:p>
            <a:pPr indent="0" algn="just">
              <a:lnSpc>
                <a:spcPct val="90000"/>
              </a:lnSpc>
              <a:buNone/>
            </a:pPr>
            <a:r>
              <a:rPr lang="ru-RU" altLang="ru-RU" sz="2800" dirty="0" smtClean="0"/>
              <a:t>А</a:t>
            </a:r>
            <a:r>
              <a:rPr lang="ru-RU" altLang="ru-RU" sz="2800" dirty="0"/>
              <a:t> ∨</a:t>
            </a:r>
            <a:r>
              <a:rPr lang="ru-RU" sz="2800" dirty="0" smtClean="0"/>
              <a:t> </a:t>
            </a:r>
            <a:r>
              <a:rPr lang="ru-RU" altLang="ru-RU" sz="2800" dirty="0" smtClean="0"/>
              <a:t>(А</a:t>
            </a:r>
            <a:r>
              <a:rPr lang="ru-RU" altLang="ru-RU" sz="2800" dirty="0"/>
              <a:t> </a:t>
            </a:r>
            <a:r>
              <a:rPr lang="ru-RU" sz="2800" dirty="0"/>
              <a:t>⋀</a:t>
            </a:r>
            <a:r>
              <a:rPr lang="ru-RU" altLang="ru-RU" sz="2800" dirty="0" smtClean="0"/>
              <a:t> В</a:t>
            </a:r>
            <a:r>
              <a:rPr lang="ru-RU" altLang="ru-RU" sz="2800" dirty="0"/>
              <a:t>) = А;</a:t>
            </a:r>
          </a:p>
          <a:p>
            <a:pPr indent="0" algn="just">
              <a:lnSpc>
                <a:spcPct val="90000"/>
              </a:lnSpc>
              <a:buNone/>
            </a:pPr>
            <a:r>
              <a:rPr lang="ru-RU" altLang="ru-RU" sz="2800" dirty="0"/>
              <a:t>    - для логического умножения:</a:t>
            </a:r>
          </a:p>
          <a:p>
            <a:pPr indent="0" algn="just">
              <a:lnSpc>
                <a:spcPct val="90000"/>
              </a:lnSpc>
              <a:buNone/>
            </a:pPr>
            <a:r>
              <a:rPr lang="ru-RU" altLang="ru-RU" sz="2800" dirty="0" smtClean="0"/>
              <a:t>А</a:t>
            </a:r>
            <a:r>
              <a:rPr lang="ru-RU" sz="2800" dirty="0"/>
              <a:t> </a:t>
            </a:r>
            <a:r>
              <a:rPr lang="ru-RU" sz="2800" dirty="0" smtClean="0"/>
              <a:t>⋀ </a:t>
            </a:r>
            <a:r>
              <a:rPr lang="ru-RU" altLang="ru-RU" sz="2800" dirty="0" smtClean="0"/>
              <a:t>(А</a:t>
            </a:r>
            <a:r>
              <a:rPr lang="ru-RU" altLang="ru-RU" sz="2800" dirty="0"/>
              <a:t> ∨ </a:t>
            </a:r>
            <a:r>
              <a:rPr lang="ru-RU" altLang="ru-RU" sz="2800" dirty="0" smtClean="0"/>
              <a:t>В</a:t>
            </a:r>
            <a:r>
              <a:rPr lang="ru-RU" altLang="ru-RU" sz="2800" dirty="0"/>
              <a:t>) = А.</a:t>
            </a:r>
          </a:p>
          <a:p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281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642595"/>
            <a:ext cx="10058400" cy="313692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7942" y="956287"/>
            <a:ext cx="10676021" cy="5078753"/>
          </a:xfrm>
        </p:spPr>
        <p:txBody>
          <a:bodyPr>
            <a:noAutofit/>
          </a:bodyPr>
          <a:lstStyle/>
          <a:p>
            <a:pPr indent="0" algn="ctr">
              <a:lnSpc>
                <a:spcPct val="90000"/>
              </a:lnSpc>
              <a:buNone/>
            </a:pPr>
            <a:r>
              <a:rPr lang="ru-RU" altLang="ru-RU" sz="2800" b="1" dirty="0">
                <a:solidFill>
                  <a:schemeClr val="accent1">
                    <a:lumMod val="50000"/>
                  </a:schemeClr>
                </a:solidFill>
              </a:rPr>
              <a:t>11. Закон  исключения  (склеивания): </a:t>
            </a:r>
          </a:p>
          <a:p>
            <a:pPr indent="0" algn="just">
              <a:lnSpc>
                <a:spcPct val="90000"/>
              </a:lnSpc>
              <a:buNone/>
            </a:pPr>
            <a:r>
              <a:rPr lang="ru-RU" altLang="ru-RU" sz="2800" dirty="0" smtClean="0"/>
              <a:t>    </a:t>
            </a:r>
            <a:r>
              <a:rPr lang="ru-RU" altLang="ru-RU" sz="2800" dirty="0"/>
              <a:t>- для логического сложения: </a:t>
            </a:r>
            <a:endParaRPr lang="ru-RU" altLang="ru-RU" sz="2800" dirty="0" smtClean="0"/>
          </a:p>
          <a:p>
            <a:pPr indent="0" algn="just">
              <a:lnSpc>
                <a:spcPct val="60000"/>
              </a:lnSpc>
              <a:buNone/>
            </a:pPr>
            <a:r>
              <a:rPr lang="ru-RU" altLang="ru-RU" sz="2800" dirty="0"/>
              <a:t> </a:t>
            </a:r>
            <a:r>
              <a:rPr lang="ru-RU" altLang="ru-RU" sz="2800" dirty="0" smtClean="0"/>
              <a:t>                               </a:t>
            </a:r>
            <a:r>
              <a:rPr lang="ru-RU" altLang="ru-RU" sz="2800" dirty="0"/>
              <a:t>_</a:t>
            </a:r>
          </a:p>
          <a:p>
            <a:pPr indent="0" algn="just">
              <a:lnSpc>
                <a:spcPct val="60000"/>
              </a:lnSpc>
              <a:buNone/>
            </a:pPr>
            <a:r>
              <a:rPr lang="ru-RU" altLang="ru-RU" sz="2800" dirty="0"/>
              <a:t>(</a:t>
            </a:r>
            <a:r>
              <a:rPr lang="ru-RU" altLang="ru-RU" sz="2800" dirty="0" smtClean="0"/>
              <a:t>А</a:t>
            </a:r>
            <a:r>
              <a:rPr lang="ru-RU" sz="2800" dirty="0"/>
              <a:t> ⋀ </a:t>
            </a:r>
            <a:r>
              <a:rPr lang="ru-RU" altLang="ru-RU" sz="2800" dirty="0" smtClean="0"/>
              <a:t>В</a:t>
            </a:r>
            <a:r>
              <a:rPr lang="ru-RU" altLang="ru-RU" sz="2800" dirty="0"/>
              <a:t>) ∨</a:t>
            </a:r>
            <a:r>
              <a:rPr lang="ru-RU" altLang="ru-RU" sz="2800" dirty="0" smtClean="0"/>
              <a:t>(А</a:t>
            </a:r>
            <a:r>
              <a:rPr lang="ru-RU" sz="2800" dirty="0"/>
              <a:t> ⋀ </a:t>
            </a:r>
            <a:r>
              <a:rPr lang="ru-RU" altLang="ru-RU" sz="2800" dirty="0" smtClean="0"/>
              <a:t>В) =</a:t>
            </a:r>
            <a:r>
              <a:rPr lang="ru-RU" altLang="ru-RU" sz="2800" dirty="0"/>
              <a:t>В;</a:t>
            </a:r>
          </a:p>
          <a:p>
            <a:pPr indent="0" algn="just">
              <a:lnSpc>
                <a:spcPct val="90000"/>
              </a:lnSpc>
              <a:buNone/>
            </a:pPr>
            <a:r>
              <a:rPr lang="ru-RU" altLang="ru-RU" sz="2800" dirty="0"/>
              <a:t>    - для логического умножения: </a:t>
            </a:r>
            <a:endParaRPr lang="ru-RU" altLang="ru-RU" sz="2800" dirty="0" smtClean="0"/>
          </a:p>
          <a:p>
            <a:pPr indent="0" algn="just">
              <a:lnSpc>
                <a:spcPct val="60000"/>
              </a:lnSpc>
              <a:buNone/>
            </a:pPr>
            <a:r>
              <a:rPr lang="ru-RU" altLang="ru-RU" sz="2800" dirty="0"/>
              <a:t> </a:t>
            </a:r>
            <a:r>
              <a:rPr lang="ru-RU" altLang="ru-RU" sz="2800" dirty="0" smtClean="0"/>
              <a:t>                               </a:t>
            </a:r>
            <a:r>
              <a:rPr lang="ru-RU" altLang="ru-RU" sz="2800" dirty="0"/>
              <a:t>_    </a:t>
            </a:r>
          </a:p>
          <a:p>
            <a:pPr indent="0" algn="just">
              <a:lnSpc>
                <a:spcPct val="60000"/>
              </a:lnSpc>
              <a:buNone/>
            </a:pPr>
            <a:r>
              <a:rPr lang="ru-RU" altLang="ru-RU" sz="2800" dirty="0"/>
              <a:t>(</a:t>
            </a:r>
            <a:r>
              <a:rPr lang="ru-RU" altLang="ru-RU" sz="2800" dirty="0" smtClean="0"/>
              <a:t>А</a:t>
            </a:r>
            <a:r>
              <a:rPr lang="ru-RU" altLang="ru-RU" sz="2800" dirty="0"/>
              <a:t> ∨ </a:t>
            </a:r>
            <a:r>
              <a:rPr lang="ru-RU" altLang="ru-RU" sz="2800" dirty="0" smtClean="0"/>
              <a:t>В</a:t>
            </a:r>
            <a:r>
              <a:rPr lang="ru-RU" altLang="ru-RU" sz="2800" dirty="0"/>
              <a:t>) </a:t>
            </a:r>
            <a:r>
              <a:rPr lang="ru-RU" sz="2800" dirty="0" smtClean="0"/>
              <a:t>⋀ </a:t>
            </a:r>
            <a:r>
              <a:rPr lang="ru-RU" altLang="ru-RU" sz="2800" dirty="0" smtClean="0"/>
              <a:t>(А</a:t>
            </a:r>
            <a:r>
              <a:rPr lang="ru-RU" altLang="ru-RU" sz="2800" dirty="0"/>
              <a:t> ∨ </a:t>
            </a:r>
            <a:r>
              <a:rPr lang="ru-RU" altLang="ru-RU" sz="2800" dirty="0" smtClean="0"/>
              <a:t>В</a:t>
            </a:r>
            <a:r>
              <a:rPr lang="ru-RU" altLang="ru-RU" sz="2800" dirty="0"/>
              <a:t>) =В.</a:t>
            </a:r>
          </a:p>
          <a:p>
            <a:pPr indent="0" algn="ctr">
              <a:lnSpc>
                <a:spcPct val="90000"/>
              </a:lnSpc>
              <a:buNone/>
            </a:pPr>
            <a:r>
              <a:rPr lang="ru-RU" altLang="ru-RU" sz="2800" b="1" dirty="0">
                <a:solidFill>
                  <a:schemeClr val="accent1">
                    <a:lumMod val="50000"/>
                  </a:schemeClr>
                </a:solidFill>
              </a:rPr>
              <a:t>12. Закон  контрапозиции  (правило  перевертывания):</a:t>
            </a:r>
          </a:p>
          <a:p>
            <a:pPr indent="0" algn="ctr">
              <a:lnSpc>
                <a:spcPct val="90000"/>
              </a:lnSpc>
              <a:buNone/>
            </a:pPr>
            <a:r>
              <a:rPr lang="ru-RU" altLang="ru-RU" sz="2800" dirty="0"/>
              <a:t>(А </a:t>
            </a:r>
            <a:r>
              <a:rPr lang="ru-RU" altLang="ru-RU" sz="2800" b="1" dirty="0"/>
              <a:t>↔</a:t>
            </a:r>
            <a:r>
              <a:rPr lang="ru-RU" altLang="ru-RU" sz="2800" dirty="0" smtClean="0"/>
              <a:t> </a:t>
            </a:r>
            <a:r>
              <a:rPr lang="ru-RU" altLang="ru-RU" sz="2800" dirty="0"/>
              <a:t>В) = (В </a:t>
            </a:r>
            <a:r>
              <a:rPr lang="ru-RU" altLang="ru-RU" sz="2800" b="1" dirty="0"/>
              <a:t>↔</a:t>
            </a:r>
            <a:r>
              <a:rPr lang="ru-RU" altLang="ru-RU" sz="2800" dirty="0" smtClean="0"/>
              <a:t> </a:t>
            </a:r>
            <a:r>
              <a:rPr lang="ru-RU" altLang="ru-RU" sz="2800" dirty="0"/>
              <a:t>А).</a:t>
            </a:r>
          </a:p>
          <a:p>
            <a:pPr indent="0" algn="just">
              <a:lnSpc>
                <a:spcPct val="90000"/>
              </a:lnSpc>
              <a:buNone/>
            </a:pPr>
            <a:r>
              <a:rPr lang="ru-RU" altLang="ru-RU" sz="2800" dirty="0"/>
              <a:t>Справедливость  приведенных  законов  можно  доказать  табличным  способом:  выписать  все  наборы  значений  А  и  В,  вычислить  на  них  значения  левой  и  правой  частей  доказываемого  выражения  и  убедиться,  что  результирующие  столбцы  совпадут.</a:t>
            </a:r>
          </a:p>
          <a:p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070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4500" y="635000"/>
            <a:ext cx="10680700" cy="321287"/>
          </a:xfrm>
        </p:spPr>
        <p:txBody>
          <a:bodyPr>
            <a:noAutofit/>
          </a:bodyPr>
          <a:lstStyle/>
          <a:p>
            <a:r>
              <a:rPr lang="ru-RU" altLang="ru-RU" sz="2800" dirty="0"/>
              <a:t>Пример 1 .</a:t>
            </a:r>
            <a:br>
              <a:rPr lang="ru-RU" altLang="ru-RU" sz="2800" dirty="0"/>
            </a:b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7942" y="956287"/>
            <a:ext cx="10676021" cy="5078753"/>
          </a:xfrm>
        </p:spPr>
        <p:txBody>
          <a:bodyPr>
            <a:noAutofit/>
          </a:bodyPr>
          <a:lstStyle/>
          <a:p>
            <a:pPr marL="228600" indent="0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ru-RU" altLang="ru-RU" sz="2800" dirty="0" smtClean="0"/>
              <a:t>Упростить </a:t>
            </a:r>
            <a:r>
              <a:rPr lang="ru-RU" altLang="ru-RU" sz="2800" dirty="0"/>
              <a:t>логическое выражение</a:t>
            </a:r>
          </a:p>
          <a:p>
            <a:pPr marL="228600" indent="0">
              <a:lnSpc>
                <a:spcPct val="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ru-RU" altLang="ru-RU" sz="2800" dirty="0"/>
              <a:t>               </a:t>
            </a:r>
            <a:r>
              <a:rPr lang="ru-RU" altLang="ru-RU" sz="2800" dirty="0" smtClean="0"/>
              <a:t>________________</a:t>
            </a:r>
            <a:endParaRPr lang="ru-RU" altLang="ru-RU" sz="2800" dirty="0"/>
          </a:p>
          <a:p>
            <a:pPr marL="228600" indent="0">
              <a:lnSpc>
                <a:spcPct val="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ru-RU" altLang="ru-RU" sz="2800" dirty="0"/>
              <a:t>                                 </a:t>
            </a:r>
            <a:r>
              <a:rPr lang="ru-RU" altLang="ru-RU" sz="2800" dirty="0" smtClean="0"/>
              <a:t>______</a:t>
            </a:r>
          </a:p>
          <a:p>
            <a:pPr marL="228600" indent="0">
              <a:lnSpc>
                <a:spcPct val="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ru-RU" altLang="ru-RU" sz="2800" dirty="0"/>
          </a:p>
          <a:p>
            <a:pPr marL="228600" indent="0">
              <a:lnSpc>
                <a:spcPct val="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ru-RU" altLang="ru-RU" sz="2800" dirty="0"/>
              <a:t>              (А ∨</a:t>
            </a:r>
            <a:r>
              <a:rPr lang="ru-RU" altLang="ru-RU" sz="2800" dirty="0" smtClean="0"/>
              <a:t> </a:t>
            </a:r>
            <a:r>
              <a:rPr lang="ru-RU" altLang="ru-RU" sz="2800" dirty="0"/>
              <a:t>В) →  (В ∨</a:t>
            </a:r>
            <a:r>
              <a:rPr lang="ru-RU" altLang="ru-RU" sz="2800" dirty="0" smtClean="0"/>
              <a:t> </a:t>
            </a:r>
            <a:r>
              <a:rPr lang="ru-RU" altLang="ru-RU" sz="2800" dirty="0"/>
              <a:t>С</a:t>
            </a:r>
            <a:r>
              <a:rPr lang="ru-RU" altLang="ru-RU" sz="2800" dirty="0" smtClean="0"/>
              <a:t>)</a:t>
            </a:r>
            <a:endParaRPr lang="ru-RU" alt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637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4500" y="635000"/>
            <a:ext cx="10680700" cy="321287"/>
          </a:xfrm>
        </p:spPr>
        <p:txBody>
          <a:bodyPr>
            <a:noAutofit/>
          </a:bodyPr>
          <a:lstStyle/>
          <a:p>
            <a:r>
              <a:rPr lang="ru-RU" altLang="ru-RU" sz="2800" dirty="0"/>
              <a:t>Пример 1 .</a:t>
            </a:r>
            <a:br>
              <a:rPr lang="ru-RU" altLang="ru-RU" sz="2800" dirty="0"/>
            </a:b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7942" y="956287"/>
            <a:ext cx="10676021" cy="5078753"/>
          </a:xfrm>
        </p:spPr>
        <p:txBody>
          <a:bodyPr>
            <a:noAutofit/>
          </a:bodyPr>
          <a:lstStyle/>
          <a:p>
            <a:pPr marL="228600" indent="0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ru-RU" altLang="ru-RU" sz="2800" dirty="0" smtClean="0"/>
              <a:t>Упростить </a:t>
            </a:r>
            <a:r>
              <a:rPr lang="ru-RU" altLang="ru-RU" sz="2800" dirty="0"/>
              <a:t>логическое выражение</a:t>
            </a:r>
          </a:p>
          <a:p>
            <a:pPr marL="228600" indent="0">
              <a:lnSpc>
                <a:spcPct val="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ru-RU" altLang="ru-RU" sz="2800" dirty="0"/>
              <a:t>               </a:t>
            </a:r>
            <a:r>
              <a:rPr lang="ru-RU" altLang="ru-RU" sz="2800" dirty="0" smtClean="0"/>
              <a:t>________________</a:t>
            </a:r>
            <a:endParaRPr lang="ru-RU" altLang="ru-RU" sz="2800" dirty="0"/>
          </a:p>
          <a:p>
            <a:pPr marL="228600" indent="0">
              <a:lnSpc>
                <a:spcPct val="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ru-RU" altLang="ru-RU" sz="2800" dirty="0"/>
              <a:t>                                 </a:t>
            </a:r>
            <a:r>
              <a:rPr lang="ru-RU" altLang="ru-RU" sz="2800" dirty="0" smtClean="0"/>
              <a:t>______</a:t>
            </a:r>
          </a:p>
          <a:p>
            <a:pPr marL="228600" indent="0">
              <a:lnSpc>
                <a:spcPct val="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ru-RU" altLang="ru-RU" sz="2800" dirty="0"/>
          </a:p>
          <a:p>
            <a:pPr marL="228600" indent="0">
              <a:lnSpc>
                <a:spcPct val="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ru-RU" altLang="ru-RU" sz="2800" dirty="0"/>
              <a:t>              (А ∨</a:t>
            </a:r>
            <a:r>
              <a:rPr lang="ru-RU" altLang="ru-RU" sz="2800" dirty="0" smtClean="0"/>
              <a:t> </a:t>
            </a:r>
            <a:r>
              <a:rPr lang="ru-RU" altLang="ru-RU" sz="2800" dirty="0"/>
              <a:t>В) →  (В ∨</a:t>
            </a:r>
            <a:r>
              <a:rPr lang="ru-RU" altLang="ru-RU" sz="2800" dirty="0" smtClean="0"/>
              <a:t> </a:t>
            </a:r>
            <a:r>
              <a:rPr lang="ru-RU" altLang="ru-RU" sz="2800" dirty="0"/>
              <a:t>С)</a:t>
            </a:r>
          </a:p>
          <a:p>
            <a:pPr marL="228600" indent="0" algn="just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ru-RU" altLang="ru-RU" sz="2800" dirty="0"/>
              <a:t>Это логическое выражение необходимо привести к нормальной форме:</a:t>
            </a:r>
          </a:p>
          <a:p>
            <a:pPr marL="228600" indent="0" algn="just">
              <a:lnSpc>
                <a:spcPct val="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ru-RU" altLang="ru-RU" sz="2800" dirty="0" smtClean="0"/>
              <a:t>     ________________                    ______</a:t>
            </a:r>
          </a:p>
          <a:p>
            <a:pPr marL="228600" indent="0" algn="just">
              <a:lnSpc>
                <a:spcPct val="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ru-RU" altLang="ru-RU" sz="2800" dirty="0" smtClean="0"/>
              <a:t>                       ______                      ______ </a:t>
            </a:r>
          </a:p>
          <a:p>
            <a:pPr marL="228600" indent="0" algn="just">
              <a:lnSpc>
                <a:spcPct val="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ru-RU" altLang="ru-RU" sz="2800" dirty="0" smtClean="0"/>
              <a:t> </a:t>
            </a:r>
          </a:p>
          <a:p>
            <a:pPr marL="228600" indent="0" algn="just">
              <a:lnSpc>
                <a:spcPct val="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ru-RU" altLang="ru-RU" sz="2800" dirty="0" smtClean="0"/>
              <a:t>1.  (А </a:t>
            </a:r>
            <a:r>
              <a:rPr lang="ru-RU" altLang="ru-RU" sz="2800" dirty="0"/>
              <a:t>∨</a:t>
            </a:r>
            <a:r>
              <a:rPr lang="ru-RU" altLang="ru-RU" sz="2800" dirty="0" smtClean="0"/>
              <a:t> В) → (В </a:t>
            </a:r>
            <a:r>
              <a:rPr lang="ru-RU" altLang="ru-RU" sz="2800" dirty="0"/>
              <a:t>∨</a:t>
            </a:r>
            <a:r>
              <a:rPr lang="en-US" altLang="ru-RU" sz="2800" dirty="0" smtClean="0"/>
              <a:t> </a:t>
            </a:r>
            <a:r>
              <a:rPr lang="ru-RU" altLang="ru-RU" sz="2800" dirty="0" smtClean="0"/>
              <a:t>С) = (А </a:t>
            </a:r>
            <a:r>
              <a:rPr lang="ru-RU" altLang="ru-RU" sz="2800" dirty="0"/>
              <a:t>∨</a:t>
            </a:r>
            <a:r>
              <a:rPr lang="ru-RU" altLang="ru-RU" sz="2800" dirty="0" smtClean="0"/>
              <a:t> В) </a:t>
            </a:r>
            <a:r>
              <a:rPr lang="ru-RU" sz="2800" dirty="0"/>
              <a:t>⋀</a:t>
            </a:r>
            <a:r>
              <a:rPr lang="ru-RU" altLang="ru-RU" sz="2800" dirty="0" smtClean="0"/>
              <a:t>  (В </a:t>
            </a:r>
            <a:r>
              <a:rPr lang="ru-RU" altLang="ru-RU" sz="2800" dirty="0"/>
              <a:t>∨</a:t>
            </a:r>
            <a:r>
              <a:rPr lang="en-US" altLang="ru-RU" sz="2800" dirty="0" smtClean="0"/>
              <a:t> </a:t>
            </a:r>
            <a:r>
              <a:rPr lang="ru-RU" altLang="ru-RU" sz="2800" dirty="0" smtClean="0"/>
              <a:t>С)  импликация и отрицание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8426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4500" y="635000"/>
            <a:ext cx="10680700" cy="321287"/>
          </a:xfrm>
        </p:spPr>
        <p:txBody>
          <a:bodyPr>
            <a:noAutofit/>
          </a:bodyPr>
          <a:lstStyle/>
          <a:p>
            <a:r>
              <a:rPr lang="ru-RU" altLang="ru-RU" sz="2800" dirty="0"/>
              <a:t>Пример 1 .</a:t>
            </a:r>
            <a:br>
              <a:rPr lang="ru-RU" altLang="ru-RU" sz="2800" dirty="0"/>
            </a:b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7942" y="956287"/>
            <a:ext cx="10676021" cy="5078753"/>
          </a:xfrm>
        </p:spPr>
        <p:txBody>
          <a:bodyPr>
            <a:noAutofit/>
          </a:bodyPr>
          <a:lstStyle/>
          <a:p>
            <a:pPr marL="228600" indent="0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ru-RU" altLang="ru-RU" sz="2800" dirty="0" smtClean="0"/>
              <a:t>Упростить </a:t>
            </a:r>
            <a:r>
              <a:rPr lang="ru-RU" altLang="ru-RU" sz="2800" dirty="0"/>
              <a:t>логическое выражение</a:t>
            </a:r>
          </a:p>
          <a:p>
            <a:pPr marL="228600" indent="0">
              <a:lnSpc>
                <a:spcPct val="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ru-RU" altLang="ru-RU" sz="2800" dirty="0"/>
              <a:t>               </a:t>
            </a:r>
            <a:r>
              <a:rPr lang="ru-RU" altLang="ru-RU" sz="2800" dirty="0" smtClean="0"/>
              <a:t>________________</a:t>
            </a:r>
            <a:endParaRPr lang="ru-RU" altLang="ru-RU" sz="2800" dirty="0"/>
          </a:p>
          <a:p>
            <a:pPr marL="228600" indent="0">
              <a:lnSpc>
                <a:spcPct val="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ru-RU" altLang="ru-RU" sz="2800" dirty="0"/>
              <a:t>                                 </a:t>
            </a:r>
            <a:r>
              <a:rPr lang="ru-RU" altLang="ru-RU" sz="2800" dirty="0" smtClean="0"/>
              <a:t>______</a:t>
            </a:r>
          </a:p>
          <a:p>
            <a:pPr marL="228600" indent="0">
              <a:lnSpc>
                <a:spcPct val="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ru-RU" altLang="ru-RU" sz="2800" dirty="0"/>
          </a:p>
          <a:p>
            <a:pPr marL="228600" indent="0">
              <a:lnSpc>
                <a:spcPct val="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ru-RU" altLang="ru-RU" sz="2800" dirty="0"/>
              <a:t>              (А ∨</a:t>
            </a:r>
            <a:r>
              <a:rPr lang="ru-RU" altLang="ru-RU" sz="2800" dirty="0" smtClean="0"/>
              <a:t> </a:t>
            </a:r>
            <a:r>
              <a:rPr lang="ru-RU" altLang="ru-RU" sz="2800" dirty="0"/>
              <a:t>В) →  (В ∨</a:t>
            </a:r>
            <a:r>
              <a:rPr lang="ru-RU" altLang="ru-RU" sz="2800" dirty="0" smtClean="0"/>
              <a:t> </a:t>
            </a:r>
            <a:r>
              <a:rPr lang="ru-RU" altLang="ru-RU" sz="2800" dirty="0"/>
              <a:t>С)</a:t>
            </a:r>
          </a:p>
          <a:p>
            <a:pPr marL="228600" indent="0" algn="just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ru-RU" altLang="ru-RU" sz="2800" dirty="0"/>
              <a:t>Это логическое выражение необходимо привести к нормальной форме:</a:t>
            </a:r>
          </a:p>
          <a:p>
            <a:pPr marL="228600" indent="0" algn="just">
              <a:lnSpc>
                <a:spcPct val="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ru-RU" altLang="ru-RU" sz="2800" dirty="0" smtClean="0"/>
              <a:t>                   ______</a:t>
            </a:r>
          </a:p>
          <a:p>
            <a:pPr marL="228600" indent="0" algn="just">
              <a:lnSpc>
                <a:spcPct val="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ru-RU" altLang="ru-RU" sz="2800" dirty="0" smtClean="0"/>
              <a:t>                   ______                        </a:t>
            </a:r>
          </a:p>
          <a:p>
            <a:pPr marL="228600" indent="0" algn="just">
              <a:lnSpc>
                <a:spcPct val="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ru-RU" altLang="ru-RU" sz="2800" dirty="0" smtClean="0"/>
              <a:t> </a:t>
            </a:r>
          </a:p>
          <a:p>
            <a:pPr marL="228600" indent="0" algn="just">
              <a:lnSpc>
                <a:spcPct val="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ru-RU" altLang="ru-RU" sz="2800" dirty="0" smtClean="0"/>
              <a:t> (А </a:t>
            </a:r>
            <a:r>
              <a:rPr lang="ru-RU" altLang="ru-RU" sz="2800" dirty="0"/>
              <a:t>∨</a:t>
            </a:r>
            <a:r>
              <a:rPr lang="ru-RU" altLang="ru-RU" sz="2800" dirty="0" smtClean="0"/>
              <a:t> В) </a:t>
            </a:r>
            <a:r>
              <a:rPr lang="ru-RU" sz="2800" dirty="0"/>
              <a:t>⋀</a:t>
            </a:r>
            <a:r>
              <a:rPr lang="ru-RU" altLang="ru-RU" sz="2800" dirty="0" smtClean="0"/>
              <a:t>  (В </a:t>
            </a:r>
            <a:r>
              <a:rPr lang="ru-RU" altLang="ru-RU" sz="2800" dirty="0"/>
              <a:t>∨</a:t>
            </a:r>
            <a:r>
              <a:rPr lang="en-US" altLang="ru-RU" sz="2800" dirty="0" smtClean="0"/>
              <a:t> </a:t>
            </a:r>
            <a:r>
              <a:rPr lang="ru-RU" altLang="ru-RU" sz="2800" dirty="0" smtClean="0"/>
              <a:t>С) = (А </a:t>
            </a:r>
            <a:r>
              <a:rPr lang="ru-RU" altLang="ru-RU" sz="2800" dirty="0"/>
              <a:t>∨</a:t>
            </a:r>
            <a:r>
              <a:rPr lang="ru-RU" altLang="ru-RU" sz="2800" dirty="0" smtClean="0"/>
              <a:t> В) </a:t>
            </a:r>
            <a:r>
              <a:rPr lang="ru-RU" sz="2800" dirty="0"/>
              <a:t>⋀</a:t>
            </a:r>
            <a:r>
              <a:rPr lang="ru-RU" altLang="ru-RU" sz="2800" dirty="0" smtClean="0"/>
              <a:t>  (В </a:t>
            </a:r>
            <a:r>
              <a:rPr lang="ru-RU" altLang="ru-RU" sz="2800" dirty="0"/>
              <a:t>∨ </a:t>
            </a:r>
            <a:r>
              <a:rPr lang="ru-RU" altLang="ru-RU" sz="2800" dirty="0" smtClean="0"/>
              <a:t>С)  закон двойного отрицания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1155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4500" y="635000"/>
            <a:ext cx="10680700" cy="321287"/>
          </a:xfrm>
        </p:spPr>
        <p:txBody>
          <a:bodyPr>
            <a:noAutofit/>
          </a:bodyPr>
          <a:lstStyle/>
          <a:p>
            <a:r>
              <a:rPr lang="ru-RU" altLang="ru-RU" sz="2800" dirty="0"/>
              <a:t>Пример 1 .</a:t>
            </a:r>
            <a:br>
              <a:rPr lang="ru-RU" altLang="ru-RU" sz="2800" dirty="0"/>
            </a:b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7942" y="956287"/>
            <a:ext cx="10676021" cy="5078753"/>
          </a:xfrm>
        </p:spPr>
        <p:txBody>
          <a:bodyPr>
            <a:noAutofit/>
          </a:bodyPr>
          <a:lstStyle/>
          <a:p>
            <a:pPr marL="228600" indent="0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ru-RU" altLang="ru-RU" sz="2800" dirty="0" smtClean="0"/>
              <a:t>Упростить </a:t>
            </a:r>
            <a:r>
              <a:rPr lang="ru-RU" altLang="ru-RU" sz="2800" dirty="0"/>
              <a:t>логическое выражение</a:t>
            </a:r>
          </a:p>
          <a:p>
            <a:pPr marL="228600" indent="0">
              <a:lnSpc>
                <a:spcPct val="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ru-RU" altLang="ru-RU" sz="2800" dirty="0"/>
              <a:t>               </a:t>
            </a:r>
            <a:r>
              <a:rPr lang="ru-RU" altLang="ru-RU" sz="2800" dirty="0" smtClean="0"/>
              <a:t>________________</a:t>
            </a:r>
            <a:endParaRPr lang="ru-RU" altLang="ru-RU" sz="2800" dirty="0"/>
          </a:p>
          <a:p>
            <a:pPr marL="228600" indent="0">
              <a:lnSpc>
                <a:spcPct val="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ru-RU" altLang="ru-RU" sz="2800" dirty="0"/>
              <a:t>                                 </a:t>
            </a:r>
            <a:r>
              <a:rPr lang="ru-RU" altLang="ru-RU" sz="2800" dirty="0" smtClean="0"/>
              <a:t>______</a:t>
            </a:r>
          </a:p>
          <a:p>
            <a:pPr marL="228600" indent="0">
              <a:lnSpc>
                <a:spcPct val="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ru-RU" altLang="ru-RU" sz="2800" dirty="0"/>
          </a:p>
          <a:p>
            <a:pPr marL="228600" indent="0">
              <a:lnSpc>
                <a:spcPct val="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ru-RU" altLang="ru-RU" sz="2800" dirty="0"/>
              <a:t>              (А ∨</a:t>
            </a:r>
            <a:r>
              <a:rPr lang="ru-RU" altLang="ru-RU" sz="2800" dirty="0" smtClean="0"/>
              <a:t> </a:t>
            </a:r>
            <a:r>
              <a:rPr lang="ru-RU" altLang="ru-RU" sz="2800" dirty="0"/>
              <a:t>В) →  (В ∨</a:t>
            </a:r>
            <a:r>
              <a:rPr lang="ru-RU" altLang="ru-RU" sz="2800" dirty="0" smtClean="0"/>
              <a:t> </a:t>
            </a:r>
            <a:r>
              <a:rPr lang="ru-RU" altLang="ru-RU" sz="2800" dirty="0"/>
              <a:t>С)</a:t>
            </a:r>
          </a:p>
          <a:p>
            <a:pPr marL="228600" indent="0" algn="just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ru-RU" altLang="ru-RU" sz="2800" dirty="0"/>
              <a:t>Это логическое выражение необходимо привести к нормальной форме</a:t>
            </a:r>
            <a:r>
              <a:rPr lang="ru-RU" altLang="ru-RU" sz="2800" dirty="0" smtClean="0"/>
              <a:t>:              </a:t>
            </a:r>
          </a:p>
          <a:p>
            <a:pPr marL="228600" indent="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ru-RU" altLang="ru-RU" sz="2800" dirty="0" smtClean="0"/>
              <a:t> (А </a:t>
            </a:r>
            <a:r>
              <a:rPr lang="ru-RU" altLang="ru-RU" sz="2800" dirty="0"/>
              <a:t>∨</a:t>
            </a:r>
            <a:r>
              <a:rPr lang="ru-RU" altLang="ru-RU" sz="2800" dirty="0" smtClean="0"/>
              <a:t> В) </a:t>
            </a:r>
            <a:r>
              <a:rPr lang="ru-RU" sz="2800" dirty="0"/>
              <a:t>⋀</a:t>
            </a:r>
            <a:r>
              <a:rPr lang="ru-RU" altLang="ru-RU" sz="2800" dirty="0" smtClean="0"/>
              <a:t> (В </a:t>
            </a:r>
            <a:r>
              <a:rPr lang="ru-RU" altLang="ru-RU" sz="2800" dirty="0"/>
              <a:t>∨</a:t>
            </a:r>
            <a:r>
              <a:rPr lang="en-US" altLang="ru-RU" sz="2800" dirty="0" smtClean="0"/>
              <a:t> </a:t>
            </a:r>
            <a:r>
              <a:rPr lang="ru-RU" altLang="ru-RU" sz="2800" dirty="0" smtClean="0"/>
              <a:t>С) = (А </a:t>
            </a:r>
            <a:r>
              <a:rPr lang="ru-RU" altLang="ru-RU" sz="2800" dirty="0"/>
              <a:t>∨</a:t>
            </a:r>
            <a:r>
              <a:rPr lang="ru-RU" altLang="ru-RU" sz="2800" dirty="0" smtClean="0"/>
              <a:t> В) </a:t>
            </a:r>
            <a:r>
              <a:rPr lang="ru-RU" sz="2800" dirty="0"/>
              <a:t>⋀</a:t>
            </a:r>
            <a:r>
              <a:rPr lang="ru-RU" altLang="ru-RU" sz="2800" dirty="0"/>
              <a:t> </a:t>
            </a:r>
            <a:r>
              <a:rPr lang="ru-RU" altLang="ru-RU" sz="2800" dirty="0" smtClean="0"/>
              <a:t>В </a:t>
            </a:r>
            <a:r>
              <a:rPr lang="ru-RU" altLang="ru-RU" sz="2800" dirty="0"/>
              <a:t>∨</a:t>
            </a:r>
            <a:r>
              <a:rPr lang="ru-RU" altLang="ru-RU" sz="2800" dirty="0" smtClean="0"/>
              <a:t> ( А </a:t>
            </a:r>
            <a:r>
              <a:rPr lang="ru-RU" altLang="ru-RU" sz="2800" dirty="0"/>
              <a:t>∨</a:t>
            </a:r>
            <a:r>
              <a:rPr lang="ru-RU" altLang="ru-RU" sz="2800" dirty="0" smtClean="0"/>
              <a:t> В) </a:t>
            </a:r>
            <a:r>
              <a:rPr lang="ru-RU" sz="2800" dirty="0"/>
              <a:t>⋀</a:t>
            </a:r>
            <a:r>
              <a:rPr lang="ru-RU" altLang="ru-RU" sz="2800" dirty="0"/>
              <a:t> </a:t>
            </a:r>
            <a:r>
              <a:rPr lang="ru-RU" altLang="ru-RU" sz="2800" dirty="0" smtClean="0"/>
              <a:t>С </a:t>
            </a:r>
          </a:p>
          <a:p>
            <a:pPr marL="228600" indent="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ru-RU" altLang="ru-RU" sz="2800" dirty="0" smtClean="0"/>
              <a:t>правило дистрибутивности</a:t>
            </a:r>
          </a:p>
          <a:p>
            <a:pPr marL="228600" indent="0" algn="just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ru-RU" altLang="ru-RU" sz="2800" dirty="0" smtClean="0"/>
              <a:t> </a:t>
            </a:r>
            <a:endParaRPr lang="ru-RU" alt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6682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4500" y="635000"/>
            <a:ext cx="10680700" cy="321287"/>
          </a:xfrm>
        </p:spPr>
        <p:txBody>
          <a:bodyPr>
            <a:noAutofit/>
          </a:bodyPr>
          <a:lstStyle/>
          <a:p>
            <a:r>
              <a:rPr lang="ru-RU" altLang="ru-RU" sz="2800" dirty="0"/>
              <a:t>Пример 1 .</a:t>
            </a:r>
            <a:br>
              <a:rPr lang="ru-RU" altLang="ru-RU" sz="2800" dirty="0"/>
            </a:b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7942" y="956287"/>
            <a:ext cx="10676021" cy="5078753"/>
          </a:xfrm>
        </p:spPr>
        <p:txBody>
          <a:bodyPr>
            <a:noAutofit/>
          </a:bodyPr>
          <a:lstStyle/>
          <a:p>
            <a:pPr marL="228600" indent="0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ru-RU" altLang="ru-RU" sz="2800" dirty="0" smtClean="0"/>
              <a:t>Упростить </a:t>
            </a:r>
            <a:r>
              <a:rPr lang="ru-RU" altLang="ru-RU" sz="2800" dirty="0"/>
              <a:t>логическое выражение</a:t>
            </a:r>
          </a:p>
          <a:p>
            <a:pPr marL="228600" indent="0">
              <a:lnSpc>
                <a:spcPct val="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ru-RU" altLang="ru-RU" sz="2800" dirty="0"/>
              <a:t>               </a:t>
            </a:r>
            <a:r>
              <a:rPr lang="ru-RU" altLang="ru-RU" sz="2800" dirty="0" smtClean="0"/>
              <a:t>________________</a:t>
            </a:r>
            <a:endParaRPr lang="ru-RU" altLang="ru-RU" sz="2800" dirty="0"/>
          </a:p>
          <a:p>
            <a:pPr marL="228600" indent="0">
              <a:lnSpc>
                <a:spcPct val="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ru-RU" altLang="ru-RU" sz="2800" dirty="0"/>
              <a:t>                                 </a:t>
            </a:r>
            <a:r>
              <a:rPr lang="ru-RU" altLang="ru-RU" sz="2800" dirty="0" smtClean="0"/>
              <a:t>______</a:t>
            </a:r>
          </a:p>
          <a:p>
            <a:pPr marL="228600" indent="0">
              <a:lnSpc>
                <a:spcPct val="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ru-RU" altLang="ru-RU" sz="2800" dirty="0"/>
          </a:p>
          <a:p>
            <a:pPr marL="228600" indent="0">
              <a:lnSpc>
                <a:spcPct val="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ru-RU" altLang="ru-RU" sz="2800" dirty="0"/>
              <a:t>              (А ∨</a:t>
            </a:r>
            <a:r>
              <a:rPr lang="ru-RU" altLang="ru-RU" sz="2800" dirty="0" smtClean="0"/>
              <a:t> </a:t>
            </a:r>
            <a:r>
              <a:rPr lang="ru-RU" altLang="ru-RU" sz="2800" dirty="0"/>
              <a:t>В) →  (В ∨</a:t>
            </a:r>
            <a:r>
              <a:rPr lang="ru-RU" altLang="ru-RU" sz="2800" dirty="0" smtClean="0"/>
              <a:t> </a:t>
            </a:r>
            <a:r>
              <a:rPr lang="ru-RU" altLang="ru-RU" sz="2800" dirty="0"/>
              <a:t>С)</a:t>
            </a:r>
          </a:p>
          <a:p>
            <a:pPr marL="228600" indent="0" algn="just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ru-RU" altLang="ru-RU" sz="2800" dirty="0"/>
              <a:t>Это логическое выражение необходимо привести к нормальной форме</a:t>
            </a:r>
            <a:r>
              <a:rPr lang="ru-RU" altLang="ru-RU" sz="2800" dirty="0" smtClean="0"/>
              <a:t>:              </a:t>
            </a:r>
          </a:p>
          <a:p>
            <a:pPr marL="228600" indent="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ru-RU" altLang="ru-RU" sz="2800" dirty="0" smtClean="0"/>
              <a:t>(А </a:t>
            </a:r>
            <a:r>
              <a:rPr lang="ru-RU" altLang="ru-RU" sz="2800" dirty="0"/>
              <a:t>∨</a:t>
            </a:r>
            <a:r>
              <a:rPr lang="ru-RU" altLang="ru-RU" sz="2800" dirty="0" smtClean="0"/>
              <a:t> В) </a:t>
            </a:r>
            <a:r>
              <a:rPr lang="ru-RU" sz="2800" dirty="0"/>
              <a:t>⋀</a:t>
            </a:r>
            <a:r>
              <a:rPr lang="ru-RU" altLang="ru-RU" sz="2800" dirty="0"/>
              <a:t> </a:t>
            </a:r>
            <a:r>
              <a:rPr lang="ru-RU" altLang="ru-RU" sz="2800" dirty="0" smtClean="0"/>
              <a:t>В </a:t>
            </a:r>
            <a:r>
              <a:rPr lang="ru-RU" altLang="ru-RU" sz="2800" dirty="0"/>
              <a:t>∨</a:t>
            </a:r>
            <a:r>
              <a:rPr lang="ru-RU" altLang="ru-RU" sz="2800" dirty="0" smtClean="0"/>
              <a:t> ( А </a:t>
            </a:r>
            <a:r>
              <a:rPr lang="ru-RU" altLang="ru-RU" sz="2800" dirty="0"/>
              <a:t>∨</a:t>
            </a:r>
            <a:r>
              <a:rPr lang="ru-RU" altLang="ru-RU" sz="2800" dirty="0" smtClean="0"/>
              <a:t> В) </a:t>
            </a:r>
            <a:r>
              <a:rPr lang="ru-RU" sz="2800" dirty="0"/>
              <a:t>⋀</a:t>
            </a:r>
            <a:r>
              <a:rPr lang="ru-RU" altLang="ru-RU" sz="2800" dirty="0"/>
              <a:t> </a:t>
            </a:r>
            <a:r>
              <a:rPr lang="ru-RU" altLang="ru-RU" sz="2800" dirty="0" smtClean="0"/>
              <a:t>С = А</a:t>
            </a:r>
            <a:r>
              <a:rPr lang="ru-RU" sz="2800" dirty="0"/>
              <a:t> ⋀</a:t>
            </a:r>
            <a:r>
              <a:rPr lang="ru-RU" altLang="ru-RU" sz="2800" dirty="0" smtClean="0"/>
              <a:t> В</a:t>
            </a:r>
            <a:r>
              <a:rPr lang="ru-RU" altLang="ru-RU" sz="2800" dirty="0"/>
              <a:t> ∨ </a:t>
            </a:r>
            <a:r>
              <a:rPr lang="ru-RU" altLang="ru-RU" sz="2800" dirty="0" smtClean="0"/>
              <a:t>В</a:t>
            </a:r>
            <a:r>
              <a:rPr lang="ru-RU" sz="2800" dirty="0"/>
              <a:t> ⋀</a:t>
            </a:r>
            <a:r>
              <a:rPr lang="ru-RU" altLang="ru-RU" sz="2800" dirty="0" smtClean="0"/>
              <a:t> В </a:t>
            </a:r>
            <a:r>
              <a:rPr lang="ru-RU" altLang="ru-RU" sz="2800" dirty="0"/>
              <a:t>∨</a:t>
            </a:r>
            <a:r>
              <a:rPr lang="ru-RU" altLang="ru-RU" sz="2800" dirty="0" smtClean="0"/>
              <a:t> А</a:t>
            </a:r>
            <a:r>
              <a:rPr lang="ru-RU" sz="2800" dirty="0"/>
              <a:t> ⋀</a:t>
            </a:r>
            <a:r>
              <a:rPr lang="ru-RU" altLang="ru-RU" sz="2800" dirty="0" smtClean="0"/>
              <a:t> С </a:t>
            </a:r>
            <a:r>
              <a:rPr lang="ru-RU" altLang="ru-RU" sz="2800" dirty="0"/>
              <a:t>∨</a:t>
            </a:r>
            <a:r>
              <a:rPr lang="ru-RU" altLang="ru-RU" sz="2800" dirty="0" smtClean="0"/>
              <a:t> В</a:t>
            </a:r>
            <a:r>
              <a:rPr lang="ru-RU" sz="2800" dirty="0"/>
              <a:t> ⋀</a:t>
            </a:r>
            <a:r>
              <a:rPr lang="ru-RU" altLang="ru-RU" sz="2800" dirty="0"/>
              <a:t> </a:t>
            </a:r>
            <a:r>
              <a:rPr lang="ru-RU" altLang="ru-RU" sz="2800" dirty="0" smtClean="0"/>
              <a:t>С      закон      коммутативности и дистрибутивности  производим сокращения А</a:t>
            </a:r>
            <a:r>
              <a:rPr lang="ru-RU" sz="2800" dirty="0"/>
              <a:t> ⋀</a:t>
            </a:r>
            <a:r>
              <a:rPr lang="ru-RU" altLang="ru-RU" sz="2800" dirty="0" smtClean="0"/>
              <a:t> В </a:t>
            </a:r>
            <a:r>
              <a:rPr lang="ru-RU" altLang="ru-RU" sz="2800" dirty="0"/>
              <a:t>∨</a:t>
            </a:r>
            <a:r>
              <a:rPr lang="ru-RU" altLang="ru-RU" sz="2800" dirty="0" smtClean="0"/>
              <a:t> В </a:t>
            </a:r>
            <a:r>
              <a:rPr lang="ru-RU" altLang="ru-RU" sz="2800" dirty="0"/>
              <a:t>∨</a:t>
            </a:r>
            <a:r>
              <a:rPr lang="ru-RU" altLang="ru-RU" sz="2800" dirty="0" smtClean="0"/>
              <a:t> А</a:t>
            </a:r>
            <a:r>
              <a:rPr lang="ru-RU" sz="2800" dirty="0"/>
              <a:t> ⋀</a:t>
            </a:r>
            <a:r>
              <a:rPr lang="ru-RU" altLang="ru-RU" sz="2800" dirty="0" smtClean="0"/>
              <a:t> С </a:t>
            </a:r>
            <a:r>
              <a:rPr lang="ru-RU" altLang="ru-RU" sz="2800" dirty="0"/>
              <a:t>∨ </a:t>
            </a:r>
            <a:r>
              <a:rPr lang="ru-RU" altLang="ru-RU" sz="2800" dirty="0" smtClean="0"/>
              <a:t>В</a:t>
            </a:r>
            <a:r>
              <a:rPr lang="ru-RU" sz="2800" dirty="0"/>
              <a:t> ⋀</a:t>
            </a:r>
            <a:r>
              <a:rPr lang="ru-RU" altLang="ru-RU" sz="2800" dirty="0"/>
              <a:t> </a:t>
            </a:r>
            <a:r>
              <a:rPr lang="ru-RU" altLang="ru-RU" sz="2800" dirty="0" smtClean="0"/>
              <a:t>С</a:t>
            </a:r>
          </a:p>
          <a:p>
            <a:pPr marL="228600" indent="0" algn="just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ru-RU" altLang="ru-RU" sz="2800" dirty="0" smtClean="0"/>
              <a:t> </a:t>
            </a:r>
            <a:endParaRPr lang="ru-RU" alt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1762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4500" y="635000"/>
            <a:ext cx="10680700" cy="321287"/>
          </a:xfrm>
        </p:spPr>
        <p:txBody>
          <a:bodyPr>
            <a:noAutofit/>
          </a:bodyPr>
          <a:lstStyle/>
          <a:p>
            <a:r>
              <a:rPr lang="ru-RU" altLang="ru-RU" sz="2800" dirty="0"/>
              <a:t>Пример 1 .</a:t>
            </a:r>
            <a:br>
              <a:rPr lang="ru-RU" altLang="ru-RU" sz="2800" dirty="0"/>
            </a:b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7942" y="956287"/>
            <a:ext cx="10676021" cy="5078753"/>
          </a:xfrm>
        </p:spPr>
        <p:txBody>
          <a:bodyPr>
            <a:noAutofit/>
          </a:bodyPr>
          <a:lstStyle/>
          <a:p>
            <a:pPr marL="228600" indent="0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ru-RU" altLang="ru-RU" sz="2800" dirty="0" smtClean="0"/>
              <a:t>Упростить </a:t>
            </a:r>
            <a:r>
              <a:rPr lang="ru-RU" altLang="ru-RU" sz="2800" dirty="0"/>
              <a:t>логическое выражение</a:t>
            </a:r>
          </a:p>
          <a:p>
            <a:pPr marL="228600" indent="0">
              <a:lnSpc>
                <a:spcPct val="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ru-RU" altLang="ru-RU" sz="2800" dirty="0"/>
              <a:t>               </a:t>
            </a:r>
            <a:r>
              <a:rPr lang="ru-RU" altLang="ru-RU" sz="2800" dirty="0" smtClean="0"/>
              <a:t>________________</a:t>
            </a:r>
            <a:endParaRPr lang="ru-RU" altLang="ru-RU" sz="2800" dirty="0"/>
          </a:p>
          <a:p>
            <a:pPr marL="228600" indent="0">
              <a:lnSpc>
                <a:spcPct val="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ru-RU" altLang="ru-RU" sz="2800" dirty="0"/>
              <a:t>                                 </a:t>
            </a:r>
            <a:r>
              <a:rPr lang="ru-RU" altLang="ru-RU" sz="2800" dirty="0" smtClean="0"/>
              <a:t>______</a:t>
            </a:r>
          </a:p>
          <a:p>
            <a:pPr marL="228600" indent="0">
              <a:lnSpc>
                <a:spcPct val="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ru-RU" altLang="ru-RU" sz="2800" dirty="0"/>
          </a:p>
          <a:p>
            <a:pPr marL="228600" indent="0">
              <a:lnSpc>
                <a:spcPct val="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ru-RU" altLang="ru-RU" sz="2800" dirty="0"/>
              <a:t>              (А ∨</a:t>
            </a:r>
            <a:r>
              <a:rPr lang="ru-RU" altLang="ru-RU" sz="2800" dirty="0" smtClean="0"/>
              <a:t> </a:t>
            </a:r>
            <a:r>
              <a:rPr lang="ru-RU" altLang="ru-RU" sz="2800" dirty="0"/>
              <a:t>В) →  (В ∨</a:t>
            </a:r>
            <a:r>
              <a:rPr lang="ru-RU" altLang="ru-RU" sz="2800" dirty="0" smtClean="0"/>
              <a:t> </a:t>
            </a:r>
            <a:r>
              <a:rPr lang="ru-RU" altLang="ru-RU" sz="2800" dirty="0"/>
              <a:t>С)</a:t>
            </a:r>
          </a:p>
          <a:p>
            <a:pPr marL="228600" indent="0" algn="just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ru-RU" altLang="ru-RU" sz="2800" dirty="0"/>
              <a:t>Это логическое выражение необходимо привести к нормальной форме</a:t>
            </a:r>
            <a:r>
              <a:rPr lang="ru-RU" altLang="ru-RU" sz="2800" dirty="0" smtClean="0"/>
              <a:t>:              </a:t>
            </a:r>
          </a:p>
          <a:p>
            <a:pPr marL="228600" indent="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ru-RU" altLang="ru-RU" sz="2800" dirty="0" smtClean="0"/>
              <a:t>А</a:t>
            </a:r>
            <a:r>
              <a:rPr lang="ru-RU" sz="2800" dirty="0" smtClean="0"/>
              <a:t> </a:t>
            </a:r>
            <a:r>
              <a:rPr lang="ru-RU" sz="2800" dirty="0"/>
              <a:t>⋀</a:t>
            </a:r>
            <a:r>
              <a:rPr lang="ru-RU" altLang="ru-RU" sz="2800" dirty="0" smtClean="0"/>
              <a:t> В </a:t>
            </a:r>
            <a:r>
              <a:rPr lang="ru-RU" altLang="ru-RU" sz="2800" dirty="0"/>
              <a:t>∨</a:t>
            </a:r>
            <a:r>
              <a:rPr lang="ru-RU" altLang="ru-RU" sz="2800" dirty="0" smtClean="0"/>
              <a:t> В </a:t>
            </a:r>
            <a:r>
              <a:rPr lang="ru-RU" altLang="ru-RU" sz="2800" dirty="0"/>
              <a:t>∨</a:t>
            </a:r>
            <a:r>
              <a:rPr lang="ru-RU" altLang="ru-RU" sz="2800" dirty="0" smtClean="0"/>
              <a:t> А</a:t>
            </a:r>
            <a:r>
              <a:rPr lang="ru-RU" sz="2800" dirty="0"/>
              <a:t> ⋀</a:t>
            </a:r>
            <a:r>
              <a:rPr lang="ru-RU" altLang="ru-RU" sz="2800" dirty="0" smtClean="0"/>
              <a:t> С </a:t>
            </a:r>
            <a:r>
              <a:rPr lang="ru-RU" altLang="ru-RU" sz="2800" dirty="0"/>
              <a:t>∨ </a:t>
            </a:r>
            <a:r>
              <a:rPr lang="ru-RU" altLang="ru-RU" sz="2800" dirty="0" smtClean="0"/>
              <a:t>В</a:t>
            </a:r>
            <a:r>
              <a:rPr lang="ru-RU" sz="2800" dirty="0"/>
              <a:t> ⋀</a:t>
            </a:r>
            <a:r>
              <a:rPr lang="ru-RU" altLang="ru-RU" sz="2800" dirty="0"/>
              <a:t> </a:t>
            </a:r>
            <a:r>
              <a:rPr lang="ru-RU" altLang="ru-RU" sz="2800" dirty="0" smtClean="0"/>
              <a:t>С = В</a:t>
            </a:r>
            <a:r>
              <a:rPr lang="ru-RU" sz="2800" dirty="0"/>
              <a:t> ⋀</a:t>
            </a:r>
            <a:r>
              <a:rPr lang="ru-RU" altLang="ru-RU" sz="2800" dirty="0"/>
              <a:t> </a:t>
            </a:r>
            <a:r>
              <a:rPr lang="ru-RU" altLang="ru-RU" sz="2800" dirty="0" smtClean="0"/>
              <a:t>(А </a:t>
            </a:r>
            <a:r>
              <a:rPr lang="ru-RU" altLang="ru-RU" sz="2800" dirty="0"/>
              <a:t>∨</a:t>
            </a:r>
            <a:r>
              <a:rPr lang="en-US" altLang="ru-RU" sz="2800" dirty="0" smtClean="0"/>
              <a:t> </a:t>
            </a:r>
            <a:r>
              <a:rPr lang="ru-RU" altLang="ru-RU" sz="2800" dirty="0" smtClean="0"/>
              <a:t>1) </a:t>
            </a:r>
            <a:r>
              <a:rPr lang="ru-RU" altLang="ru-RU" sz="2800" dirty="0"/>
              <a:t>∨ </a:t>
            </a:r>
            <a:r>
              <a:rPr lang="ru-RU" altLang="ru-RU" sz="2800" dirty="0" smtClean="0"/>
              <a:t>А</a:t>
            </a:r>
            <a:r>
              <a:rPr lang="ru-RU" sz="2800" dirty="0" smtClean="0"/>
              <a:t> </a:t>
            </a:r>
            <a:r>
              <a:rPr lang="ru-RU" sz="2800" dirty="0"/>
              <a:t>⋀</a:t>
            </a:r>
            <a:r>
              <a:rPr lang="ru-RU" altLang="ru-RU" sz="2800" dirty="0" smtClean="0"/>
              <a:t> С </a:t>
            </a:r>
            <a:r>
              <a:rPr lang="ru-RU" altLang="ru-RU" sz="2800" dirty="0"/>
              <a:t>∨</a:t>
            </a:r>
            <a:r>
              <a:rPr lang="en-US" altLang="ru-RU" sz="2800" dirty="0" smtClean="0"/>
              <a:t> </a:t>
            </a:r>
            <a:r>
              <a:rPr lang="ru-RU" altLang="ru-RU" sz="2800" dirty="0" smtClean="0"/>
              <a:t>В</a:t>
            </a:r>
            <a:r>
              <a:rPr lang="ru-RU" sz="2800" dirty="0"/>
              <a:t> ⋀</a:t>
            </a:r>
            <a:r>
              <a:rPr lang="ru-RU" altLang="ru-RU" sz="2800" dirty="0"/>
              <a:t> </a:t>
            </a:r>
            <a:r>
              <a:rPr lang="ru-RU" altLang="ru-RU" sz="2800" dirty="0" smtClean="0"/>
              <a:t>С  вынесение за скобки </a:t>
            </a:r>
          </a:p>
          <a:p>
            <a:pPr marL="228600" indent="0" algn="just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ru-RU" altLang="ru-RU" sz="2800" dirty="0"/>
              <a:t>В</a:t>
            </a:r>
            <a:r>
              <a:rPr lang="ru-RU" sz="2800" dirty="0"/>
              <a:t> ⋀</a:t>
            </a:r>
            <a:r>
              <a:rPr lang="ru-RU" altLang="ru-RU" sz="2800" dirty="0"/>
              <a:t> (А ∨</a:t>
            </a:r>
            <a:r>
              <a:rPr lang="en-US" altLang="ru-RU" sz="2800" dirty="0"/>
              <a:t> </a:t>
            </a:r>
            <a:r>
              <a:rPr lang="ru-RU" altLang="ru-RU" sz="2800" dirty="0"/>
              <a:t>1) ∨ А</a:t>
            </a:r>
            <a:r>
              <a:rPr lang="ru-RU" sz="2800" dirty="0"/>
              <a:t> ⋀</a:t>
            </a:r>
            <a:r>
              <a:rPr lang="ru-RU" altLang="ru-RU" sz="2800" dirty="0"/>
              <a:t> С ∨</a:t>
            </a:r>
            <a:r>
              <a:rPr lang="en-US" altLang="ru-RU" sz="2800" dirty="0"/>
              <a:t> </a:t>
            </a:r>
            <a:r>
              <a:rPr lang="ru-RU" altLang="ru-RU" sz="2800" dirty="0"/>
              <a:t>В</a:t>
            </a:r>
            <a:r>
              <a:rPr lang="ru-RU" sz="2800" dirty="0"/>
              <a:t> ⋀</a:t>
            </a:r>
            <a:r>
              <a:rPr lang="ru-RU" altLang="ru-RU" sz="2800" dirty="0"/>
              <a:t> С </a:t>
            </a:r>
            <a:r>
              <a:rPr lang="ru-RU" altLang="ru-RU" sz="2800" dirty="0" smtClean="0"/>
              <a:t>= В </a:t>
            </a:r>
            <a:r>
              <a:rPr lang="ru-RU" altLang="ru-RU" sz="2800" dirty="0"/>
              <a:t>∨</a:t>
            </a:r>
            <a:r>
              <a:rPr lang="en-US" altLang="ru-RU" sz="2800" dirty="0" smtClean="0"/>
              <a:t> </a:t>
            </a:r>
            <a:r>
              <a:rPr lang="ru-RU" altLang="ru-RU" sz="2800" dirty="0" smtClean="0"/>
              <a:t>А </a:t>
            </a:r>
            <a:r>
              <a:rPr lang="ru-RU" sz="2800" dirty="0"/>
              <a:t>⋀</a:t>
            </a:r>
            <a:r>
              <a:rPr lang="ru-RU" altLang="ru-RU" sz="2800" dirty="0"/>
              <a:t> </a:t>
            </a:r>
            <a:r>
              <a:rPr lang="ru-RU" altLang="ru-RU" sz="2800" dirty="0" smtClean="0"/>
              <a:t>С </a:t>
            </a:r>
            <a:r>
              <a:rPr lang="ru-RU" altLang="ru-RU" sz="2800" dirty="0"/>
              <a:t>∨</a:t>
            </a:r>
            <a:r>
              <a:rPr lang="ru-RU" altLang="ru-RU" sz="2800" dirty="0" smtClean="0"/>
              <a:t> В</a:t>
            </a:r>
            <a:r>
              <a:rPr lang="ru-RU" sz="2800" dirty="0"/>
              <a:t> ⋀</a:t>
            </a:r>
            <a:r>
              <a:rPr lang="ru-RU" altLang="ru-RU" sz="2800" dirty="0"/>
              <a:t> </a:t>
            </a:r>
            <a:r>
              <a:rPr lang="ru-RU" altLang="ru-RU" sz="2800" dirty="0" smtClean="0"/>
              <a:t>С  упрощаем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8463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4500" y="635000"/>
            <a:ext cx="10680700" cy="321287"/>
          </a:xfrm>
        </p:spPr>
        <p:txBody>
          <a:bodyPr>
            <a:noAutofit/>
          </a:bodyPr>
          <a:lstStyle/>
          <a:p>
            <a:r>
              <a:rPr lang="ru-RU" altLang="ru-RU" sz="2800" dirty="0"/>
              <a:t>Пример 1 .</a:t>
            </a:r>
            <a:br>
              <a:rPr lang="ru-RU" altLang="ru-RU" sz="2800" dirty="0"/>
            </a:b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7942" y="956287"/>
            <a:ext cx="10676021" cy="5078753"/>
          </a:xfrm>
        </p:spPr>
        <p:txBody>
          <a:bodyPr>
            <a:noAutofit/>
          </a:bodyPr>
          <a:lstStyle/>
          <a:p>
            <a:pPr marL="228600" indent="0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ru-RU" altLang="ru-RU" sz="2800" dirty="0" smtClean="0"/>
              <a:t>Упростить </a:t>
            </a:r>
            <a:r>
              <a:rPr lang="ru-RU" altLang="ru-RU" sz="2800" dirty="0"/>
              <a:t>логическое выражение</a:t>
            </a:r>
          </a:p>
          <a:p>
            <a:pPr marL="228600" indent="0">
              <a:lnSpc>
                <a:spcPct val="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ru-RU" altLang="ru-RU" sz="2800" dirty="0"/>
              <a:t>               </a:t>
            </a:r>
            <a:r>
              <a:rPr lang="ru-RU" altLang="ru-RU" sz="2800" dirty="0" smtClean="0"/>
              <a:t>________________</a:t>
            </a:r>
            <a:endParaRPr lang="ru-RU" altLang="ru-RU" sz="2800" dirty="0"/>
          </a:p>
          <a:p>
            <a:pPr marL="228600" indent="0">
              <a:lnSpc>
                <a:spcPct val="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ru-RU" altLang="ru-RU" sz="2800" dirty="0"/>
              <a:t>                                 </a:t>
            </a:r>
            <a:r>
              <a:rPr lang="ru-RU" altLang="ru-RU" sz="2800" dirty="0" smtClean="0"/>
              <a:t>______</a:t>
            </a:r>
          </a:p>
          <a:p>
            <a:pPr marL="228600" indent="0">
              <a:lnSpc>
                <a:spcPct val="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ru-RU" altLang="ru-RU" sz="2800" dirty="0"/>
          </a:p>
          <a:p>
            <a:pPr marL="228600" indent="0">
              <a:lnSpc>
                <a:spcPct val="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ru-RU" altLang="ru-RU" sz="2800" dirty="0"/>
              <a:t>              (А ∨</a:t>
            </a:r>
            <a:r>
              <a:rPr lang="ru-RU" altLang="ru-RU" sz="2800" dirty="0" smtClean="0"/>
              <a:t> </a:t>
            </a:r>
            <a:r>
              <a:rPr lang="ru-RU" altLang="ru-RU" sz="2800" dirty="0"/>
              <a:t>В) →  (В ∨</a:t>
            </a:r>
            <a:r>
              <a:rPr lang="ru-RU" altLang="ru-RU" sz="2800" dirty="0" smtClean="0"/>
              <a:t> </a:t>
            </a:r>
            <a:r>
              <a:rPr lang="ru-RU" altLang="ru-RU" sz="2800" dirty="0"/>
              <a:t>С)</a:t>
            </a:r>
          </a:p>
          <a:p>
            <a:pPr marL="228600" indent="0" algn="just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ru-RU" altLang="ru-RU" sz="2800" dirty="0"/>
              <a:t>Это логическое выражение необходимо привести к нормальной форме</a:t>
            </a:r>
            <a:r>
              <a:rPr lang="ru-RU" altLang="ru-RU" sz="2800" dirty="0" smtClean="0"/>
              <a:t>:              </a:t>
            </a:r>
          </a:p>
          <a:p>
            <a:pPr marL="228600" indent="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ru-RU" altLang="ru-RU" sz="2800" dirty="0" smtClean="0"/>
              <a:t>В </a:t>
            </a:r>
            <a:r>
              <a:rPr lang="ru-RU" altLang="ru-RU" sz="2800" dirty="0"/>
              <a:t>∨</a:t>
            </a:r>
            <a:r>
              <a:rPr lang="en-US" altLang="ru-RU" sz="2800" dirty="0" smtClean="0"/>
              <a:t> </a:t>
            </a:r>
            <a:r>
              <a:rPr lang="ru-RU" altLang="ru-RU" sz="2800" dirty="0" smtClean="0"/>
              <a:t>А </a:t>
            </a:r>
            <a:r>
              <a:rPr lang="ru-RU" sz="2800" dirty="0"/>
              <a:t>⋀</a:t>
            </a:r>
            <a:r>
              <a:rPr lang="ru-RU" altLang="ru-RU" sz="2800" dirty="0"/>
              <a:t> </a:t>
            </a:r>
            <a:r>
              <a:rPr lang="ru-RU" altLang="ru-RU" sz="2800" dirty="0" smtClean="0"/>
              <a:t>С </a:t>
            </a:r>
            <a:r>
              <a:rPr lang="ru-RU" altLang="ru-RU" sz="2800" dirty="0"/>
              <a:t>∨</a:t>
            </a:r>
            <a:r>
              <a:rPr lang="ru-RU" altLang="ru-RU" sz="2800" dirty="0" smtClean="0"/>
              <a:t> В</a:t>
            </a:r>
            <a:r>
              <a:rPr lang="ru-RU" sz="2800" dirty="0"/>
              <a:t> ⋀</a:t>
            </a:r>
            <a:r>
              <a:rPr lang="ru-RU" altLang="ru-RU" sz="2800" dirty="0"/>
              <a:t> </a:t>
            </a:r>
            <a:r>
              <a:rPr lang="ru-RU" altLang="ru-RU" sz="2800" dirty="0" smtClean="0"/>
              <a:t>С  = В </a:t>
            </a:r>
            <a:r>
              <a:rPr lang="ru-RU" sz="2800" dirty="0"/>
              <a:t>⋀</a:t>
            </a:r>
            <a:r>
              <a:rPr lang="en-US" altLang="ru-RU" sz="2800" dirty="0" smtClean="0"/>
              <a:t> </a:t>
            </a:r>
            <a:r>
              <a:rPr lang="ru-RU" altLang="ru-RU" sz="2800" dirty="0" smtClean="0"/>
              <a:t>( 1 </a:t>
            </a:r>
            <a:r>
              <a:rPr lang="ru-RU" altLang="ru-RU" sz="2800" dirty="0"/>
              <a:t>∨</a:t>
            </a:r>
            <a:r>
              <a:rPr lang="ru-RU" altLang="ru-RU" sz="2800" dirty="0" smtClean="0"/>
              <a:t> С) </a:t>
            </a:r>
            <a:r>
              <a:rPr lang="ru-RU" altLang="ru-RU" sz="2800" dirty="0"/>
              <a:t>∨</a:t>
            </a:r>
            <a:r>
              <a:rPr lang="en-US" altLang="ru-RU" sz="2800" dirty="0" smtClean="0"/>
              <a:t> </a:t>
            </a:r>
            <a:r>
              <a:rPr lang="ru-RU" altLang="ru-RU" sz="2800" dirty="0" smtClean="0"/>
              <a:t>А </a:t>
            </a:r>
            <a:r>
              <a:rPr lang="ru-RU" sz="2800" dirty="0"/>
              <a:t>⋀</a:t>
            </a:r>
            <a:r>
              <a:rPr lang="ru-RU" altLang="ru-RU" sz="2800" dirty="0"/>
              <a:t> </a:t>
            </a:r>
            <a:r>
              <a:rPr lang="ru-RU" altLang="ru-RU" sz="2800" dirty="0" smtClean="0"/>
              <a:t>С  группируем и выносим за скобки</a:t>
            </a:r>
          </a:p>
          <a:p>
            <a:pPr marL="228600" indent="0" algn="just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ru-RU" altLang="ru-RU" sz="2800" dirty="0"/>
              <a:t>В </a:t>
            </a:r>
            <a:r>
              <a:rPr lang="ru-RU" sz="2800" dirty="0"/>
              <a:t>⋀</a:t>
            </a:r>
            <a:r>
              <a:rPr lang="en-US" altLang="ru-RU" sz="2800" dirty="0"/>
              <a:t> </a:t>
            </a:r>
            <a:r>
              <a:rPr lang="ru-RU" altLang="ru-RU" sz="2800" dirty="0"/>
              <a:t>( 1 ∨ С) ∨</a:t>
            </a:r>
            <a:r>
              <a:rPr lang="en-US" altLang="ru-RU" sz="2800" dirty="0"/>
              <a:t> </a:t>
            </a:r>
            <a:r>
              <a:rPr lang="ru-RU" altLang="ru-RU" sz="2800" dirty="0"/>
              <a:t>А </a:t>
            </a:r>
            <a:r>
              <a:rPr lang="ru-RU" sz="2800" dirty="0"/>
              <a:t>⋀</a:t>
            </a:r>
            <a:r>
              <a:rPr lang="ru-RU" altLang="ru-RU" sz="2800" dirty="0"/>
              <a:t> С </a:t>
            </a:r>
            <a:r>
              <a:rPr lang="ru-RU" altLang="ru-RU" sz="2800" dirty="0" smtClean="0"/>
              <a:t>= В </a:t>
            </a:r>
            <a:r>
              <a:rPr lang="ru-RU" altLang="ru-RU" sz="2800" dirty="0"/>
              <a:t>∨</a:t>
            </a:r>
            <a:r>
              <a:rPr lang="en-US" altLang="ru-RU" sz="2800" dirty="0" smtClean="0"/>
              <a:t> </a:t>
            </a:r>
            <a:r>
              <a:rPr lang="ru-RU" altLang="ru-RU" sz="2800" dirty="0" smtClean="0"/>
              <a:t>А </a:t>
            </a:r>
            <a:r>
              <a:rPr lang="ru-RU" sz="2800" dirty="0"/>
              <a:t>⋀</a:t>
            </a:r>
            <a:r>
              <a:rPr lang="ru-RU" altLang="ru-RU" sz="2800" dirty="0"/>
              <a:t> </a:t>
            </a:r>
            <a:r>
              <a:rPr lang="ru-RU" altLang="ru-RU" sz="2800" dirty="0" smtClean="0"/>
              <a:t>С упрощаем  </a:t>
            </a:r>
          </a:p>
          <a:p>
            <a:pPr marL="228600" indent="0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ru-RU" altLang="ru-RU" sz="2800" dirty="0" smtClean="0"/>
              <a:t> </a:t>
            </a:r>
          </a:p>
          <a:p>
            <a:pPr marL="228600" indent="0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ru-RU" altLang="ru-RU" sz="2800" dirty="0" smtClean="0"/>
              <a:t>                 Ответ: </a:t>
            </a:r>
            <a:r>
              <a:rPr lang="en-US" altLang="ru-RU" sz="2800" dirty="0" smtClean="0"/>
              <a:t>F</a:t>
            </a:r>
            <a:r>
              <a:rPr lang="ru-RU" altLang="ru-RU" sz="2800" dirty="0" smtClean="0"/>
              <a:t> =  В </a:t>
            </a:r>
            <a:r>
              <a:rPr lang="ru-RU" altLang="ru-RU" sz="2800" dirty="0"/>
              <a:t>∨</a:t>
            </a:r>
            <a:r>
              <a:rPr lang="en-US" altLang="ru-RU" sz="2800" dirty="0" smtClean="0"/>
              <a:t> </a:t>
            </a:r>
            <a:r>
              <a:rPr lang="ru-RU" altLang="ru-RU" sz="2800" dirty="0" smtClean="0"/>
              <a:t>А </a:t>
            </a:r>
            <a:r>
              <a:rPr lang="ru-RU" sz="2800" dirty="0"/>
              <a:t>⋀</a:t>
            </a:r>
            <a:r>
              <a:rPr lang="ru-RU" altLang="ru-RU" sz="2800" dirty="0"/>
              <a:t> </a:t>
            </a:r>
            <a:r>
              <a:rPr lang="ru-RU" altLang="ru-RU" sz="2800" dirty="0" smtClean="0"/>
              <a:t>С   </a:t>
            </a:r>
            <a:endParaRPr lang="ru-RU" alt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305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altLang="ru-RU" b="1" dirty="0">
                <a:solidFill>
                  <a:schemeClr val="accent1">
                    <a:lumMod val="50000"/>
                  </a:schemeClr>
                </a:solidFill>
              </a:rPr>
              <a:t>Логическая равносильность, законы логики.</a:t>
            </a:r>
            <a:r>
              <a:rPr lang="ru-RU" altLang="ru-RU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altLang="ru-RU" sz="2800" dirty="0"/>
              <a:t>Два высказывания </a:t>
            </a:r>
            <a:r>
              <a:rPr lang="ru-RU" altLang="ru-RU" sz="2800" b="1" i="1" dirty="0">
                <a:solidFill>
                  <a:schemeClr val="accent1">
                    <a:lumMod val="50000"/>
                  </a:schemeClr>
                </a:solidFill>
              </a:rPr>
              <a:t>равносильны</a:t>
            </a:r>
            <a:r>
              <a:rPr lang="ru-RU" altLang="ru-RU" sz="2800" dirty="0"/>
              <a:t>, если они одновременно истинны или одновременно ложны</a:t>
            </a:r>
            <a:r>
              <a:rPr lang="ru-RU" altLang="ru-RU" sz="2800" dirty="0" smtClean="0"/>
              <a:t>.</a:t>
            </a:r>
          </a:p>
          <a:p>
            <a:pPr marL="0" indent="0" algn="just">
              <a:buNone/>
            </a:pPr>
            <a:endParaRPr lang="ru-RU" altLang="ru-RU" sz="2800" dirty="0"/>
          </a:p>
          <a:p>
            <a:pPr marL="0" indent="0" algn="just">
              <a:buNone/>
            </a:pPr>
            <a:r>
              <a:rPr lang="ru-RU" altLang="ru-RU" sz="2800" dirty="0"/>
              <a:t>Две формулы </a:t>
            </a:r>
            <a:r>
              <a:rPr lang="ru-RU" altLang="ru-RU" sz="2800" b="1" i="1" dirty="0">
                <a:solidFill>
                  <a:schemeClr val="accent1">
                    <a:lumMod val="50000"/>
                  </a:schemeClr>
                </a:solidFill>
              </a:rPr>
              <a:t>равносильны</a:t>
            </a:r>
            <a:r>
              <a:rPr lang="ru-RU" altLang="ru-RU" sz="2800" dirty="0"/>
              <a:t> если их </a:t>
            </a:r>
            <a:r>
              <a:rPr lang="ru-RU" altLang="ru-RU" sz="2800" dirty="0" err="1"/>
              <a:t>эквиваленция</a:t>
            </a:r>
            <a:r>
              <a:rPr lang="ru-RU" altLang="ru-RU" sz="2800" dirty="0"/>
              <a:t> является тавтологией (общезначима). </a:t>
            </a:r>
            <a:endParaRPr lang="en-US" altLang="ru-RU" sz="2800" i="1" dirty="0"/>
          </a:p>
          <a:p>
            <a:pPr marL="0" indent="0" algn="ctr">
              <a:buNone/>
            </a:pPr>
            <a:r>
              <a:rPr lang="en-US" altLang="ru-RU" sz="2800" b="1" i="1" dirty="0"/>
              <a:t>F</a:t>
            </a:r>
            <a:r>
              <a:rPr lang="ru-RU" altLang="ru-RU" sz="2800" b="1" i="1" dirty="0"/>
              <a:t>1 ↔ </a:t>
            </a:r>
            <a:r>
              <a:rPr lang="en-US" altLang="ru-RU" sz="2800" b="1" i="1" dirty="0"/>
              <a:t>F</a:t>
            </a:r>
            <a:r>
              <a:rPr lang="ru-RU" altLang="ru-RU" sz="2800" b="1" i="1" dirty="0"/>
              <a:t>2 ≡ 1</a:t>
            </a:r>
          </a:p>
          <a:p>
            <a:pPr marL="0" indent="0">
              <a:buNone/>
            </a:pP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194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altLang="ru-RU" b="1" dirty="0">
                <a:solidFill>
                  <a:schemeClr val="accent1">
                    <a:lumMod val="50000"/>
                  </a:schemeClr>
                </a:solidFill>
              </a:rPr>
              <a:t>Логическая равносильность, законы логики.</a:t>
            </a:r>
            <a:r>
              <a:rPr lang="ru-RU" altLang="ru-RU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altLang="ru-RU" sz="2800" b="1" dirty="0">
                <a:solidFill>
                  <a:schemeClr val="accent1">
                    <a:lumMod val="50000"/>
                  </a:schemeClr>
                </a:solidFill>
              </a:rPr>
              <a:t>Равносильность</a:t>
            </a:r>
            <a:r>
              <a:rPr lang="ru-RU" altLang="ru-RU" sz="2800" dirty="0"/>
              <a:t> – это отношение между формулами и как отношение обладает свойствами </a:t>
            </a:r>
            <a:r>
              <a:rPr lang="ru-RU" altLang="ru-RU" sz="2800" b="1" i="1" dirty="0" err="1">
                <a:solidFill>
                  <a:schemeClr val="accent1">
                    <a:lumMod val="50000"/>
                  </a:schemeClr>
                </a:solidFill>
              </a:rPr>
              <a:t>рефлексивности</a:t>
            </a:r>
            <a:r>
              <a:rPr lang="ru-RU" altLang="ru-RU" sz="2800" b="1" i="1" dirty="0">
                <a:solidFill>
                  <a:schemeClr val="accent1">
                    <a:lumMod val="50000"/>
                  </a:schemeClr>
                </a:solidFill>
              </a:rPr>
              <a:t>, симметричности, </a:t>
            </a:r>
            <a:r>
              <a:rPr lang="ru-RU" altLang="ru-RU" sz="2800" b="1" i="1" dirty="0" err="1">
                <a:solidFill>
                  <a:schemeClr val="accent1">
                    <a:lumMod val="50000"/>
                  </a:schemeClr>
                </a:solidFill>
              </a:rPr>
              <a:t>транзинтивности</a:t>
            </a:r>
            <a:r>
              <a:rPr lang="ru-RU" altLang="ru-RU" sz="2800" dirty="0"/>
              <a:t>.</a:t>
            </a:r>
          </a:p>
          <a:p>
            <a:pPr marL="0" indent="0" algn="just">
              <a:buNone/>
            </a:pPr>
            <a:r>
              <a:rPr lang="ru-RU" altLang="ru-RU" sz="2800" dirty="0"/>
              <a:t>Равносильности логики высказываний называют </a:t>
            </a:r>
            <a:r>
              <a:rPr lang="ru-RU" altLang="ru-RU" sz="2800" b="1" i="1" dirty="0">
                <a:solidFill>
                  <a:schemeClr val="accent1">
                    <a:lumMod val="50000"/>
                  </a:schemeClr>
                </a:solidFill>
              </a:rPr>
              <a:t>законами логики</a:t>
            </a:r>
            <a:r>
              <a:rPr lang="ru-RU" altLang="ru-RU" sz="2800" dirty="0"/>
              <a:t>.</a:t>
            </a:r>
          </a:p>
          <a:p>
            <a:pPr marL="0" indent="0" algn="just">
              <a:buNone/>
            </a:pPr>
            <a:r>
              <a:rPr lang="ru-RU" altLang="ru-RU" sz="2800" dirty="0"/>
              <a:t>Основные законы логики и основные тавтологии: законы Аристотеля, де Моргана, идемпотентности.</a:t>
            </a:r>
          </a:p>
          <a:p>
            <a:pPr marL="0" indent="0">
              <a:buNone/>
            </a:pP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579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Определения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altLang="ru-RU" sz="2800" b="1" dirty="0" err="1" smtClean="0">
                <a:solidFill>
                  <a:schemeClr val="accent1">
                    <a:lumMod val="50000"/>
                  </a:schemeClr>
                </a:solidFill>
              </a:rPr>
              <a:t>Рефлексивность</a:t>
            </a:r>
            <a:r>
              <a:rPr lang="ru-RU" altLang="ru-RU" sz="28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ru-RU" altLang="ru-RU" sz="2800" b="1" dirty="0" smtClean="0"/>
              <a:t>– </a:t>
            </a:r>
            <a:r>
              <a:rPr lang="ru-RU" altLang="ru-RU" sz="2800" dirty="0" smtClean="0"/>
              <a:t>бинарное </a:t>
            </a:r>
            <a:r>
              <a:rPr lang="ru-RU" altLang="ru-RU" sz="2800" dirty="0"/>
              <a:t>отношение R на множестве X, при котором всякий элемент этого множества находится в отношении R с самим собой</a:t>
            </a:r>
            <a:r>
              <a:rPr lang="ru-RU" altLang="ru-RU" sz="2800" dirty="0" smtClean="0"/>
              <a:t>.</a:t>
            </a:r>
          </a:p>
          <a:p>
            <a:pPr marL="0" indent="0">
              <a:buNone/>
            </a:pPr>
            <a:r>
              <a:rPr lang="ru-RU" altLang="ru-RU" sz="2800" b="1" i="1" dirty="0" smtClean="0">
                <a:solidFill>
                  <a:schemeClr val="accent1">
                    <a:lumMod val="50000"/>
                  </a:schemeClr>
                </a:solidFill>
              </a:rPr>
              <a:t>Симметричность </a:t>
            </a:r>
            <a:r>
              <a:rPr lang="ru-RU" altLang="ru-RU" sz="2800" b="1" i="1" dirty="0" smtClean="0"/>
              <a:t>–</a:t>
            </a:r>
            <a:r>
              <a:rPr lang="ru-RU" sz="2800" dirty="0" smtClean="0"/>
              <a:t> свойство бинарных </a:t>
            </a:r>
            <a:r>
              <a:rPr lang="ru-RU" sz="2800" dirty="0"/>
              <a:t>отношений, выражающее независимость выполнимости данного отношения для какой-либо пары объектов от порядка, в котором эти объекты входят в пару</a:t>
            </a:r>
            <a:endParaRPr lang="ru-RU" altLang="ru-RU" sz="2800" dirty="0" smtClean="0"/>
          </a:p>
          <a:p>
            <a:pPr marL="0" indent="0">
              <a:buNone/>
            </a:pPr>
            <a:r>
              <a:rPr lang="ru-RU" altLang="ru-RU" sz="2800" b="1" i="1" dirty="0" err="1" smtClean="0">
                <a:solidFill>
                  <a:schemeClr val="accent1">
                    <a:lumMod val="50000"/>
                  </a:schemeClr>
                </a:solidFill>
              </a:rPr>
              <a:t>Транзинтивности</a:t>
            </a:r>
            <a:r>
              <a:rPr lang="ru-RU" altLang="ru-RU" sz="2800" b="1" i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ru-RU" altLang="ru-RU" sz="2800" i="1" dirty="0" smtClean="0"/>
              <a:t>– </a:t>
            </a:r>
            <a:r>
              <a:rPr lang="ru-RU" sz="2800" dirty="0" smtClean="0"/>
              <a:t>свойство </a:t>
            </a:r>
            <a:r>
              <a:rPr lang="ru-RU" sz="2800" dirty="0"/>
              <a:t>бинарного отношения. Бинарное отношение R на множестве X называется </a:t>
            </a:r>
            <a:r>
              <a:rPr lang="ru-RU" sz="2800" dirty="0" err="1" smtClean="0"/>
              <a:t>транзити</a:t>
            </a:r>
            <a:r>
              <a:rPr lang="ru-RU" altLang="ru-RU" sz="2800" dirty="0" err="1"/>
              <a:t>с</a:t>
            </a:r>
            <a:r>
              <a:rPr lang="ru-RU" sz="2800" dirty="0" err="1" smtClean="0"/>
              <a:t>вным</a:t>
            </a:r>
            <a:r>
              <a:rPr lang="ru-RU" sz="2800" dirty="0"/>
              <a:t>, если для любых трёх элементов множества a, b, c выполнение отношений </a:t>
            </a:r>
            <a:r>
              <a:rPr lang="ru-RU" sz="2800" dirty="0" err="1"/>
              <a:t>aRb</a:t>
            </a:r>
            <a:r>
              <a:rPr lang="ru-RU" sz="2800" dirty="0"/>
              <a:t> и </a:t>
            </a:r>
            <a:r>
              <a:rPr lang="ru-RU" sz="2800" dirty="0" err="1"/>
              <a:t>bRc</a:t>
            </a:r>
            <a:r>
              <a:rPr lang="ru-RU" sz="2800" dirty="0"/>
              <a:t> влечёт выполнение отношения </a:t>
            </a:r>
            <a:r>
              <a:rPr lang="ru-RU" sz="2800" dirty="0" err="1"/>
              <a:t>aRc</a:t>
            </a:r>
            <a:r>
              <a:rPr lang="ru-RU" sz="2800" dirty="0"/>
              <a:t>.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557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642595"/>
            <a:ext cx="10058400" cy="313692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7942" y="956287"/>
            <a:ext cx="10676021" cy="5078753"/>
          </a:xfrm>
        </p:spPr>
        <p:txBody>
          <a:bodyPr>
            <a:noAutofit/>
          </a:bodyPr>
          <a:lstStyle/>
          <a:p>
            <a:pPr marL="228600" indent="0" algn="ctr">
              <a:buFont typeface="Arial" panose="020B0604020202020204" pitchFamily="34" charset="0"/>
              <a:buNone/>
            </a:pPr>
            <a:r>
              <a:rPr lang="ru-RU" altLang="ru-RU" sz="2800" b="1" dirty="0">
                <a:solidFill>
                  <a:schemeClr val="accent1">
                    <a:lumMod val="50000"/>
                  </a:schemeClr>
                </a:solidFill>
              </a:rPr>
              <a:t>1. Закон двойного отрицания</a:t>
            </a:r>
            <a:r>
              <a:rPr lang="ru-RU" altLang="ru-RU" sz="2800" b="1" dirty="0" smtClean="0">
                <a:solidFill>
                  <a:schemeClr val="accent1">
                    <a:lumMod val="50000"/>
                  </a:schemeClr>
                </a:solidFill>
              </a:rPr>
              <a:t>:</a:t>
            </a:r>
            <a:endParaRPr lang="ru-RU" altLang="ru-RU" sz="2800" b="1" dirty="0"/>
          </a:p>
          <a:p>
            <a:pPr marL="228600" indent="0" algn="ctr">
              <a:buFont typeface="Arial" panose="020B0604020202020204" pitchFamily="34" charset="0"/>
              <a:buNone/>
            </a:pPr>
            <a:r>
              <a:rPr lang="ru-RU" altLang="ru-RU" sz="2800" dirty="0" smtClean="0"/>
              <a:t>А </a:t>
            </a:r>
            <a:r>
              <a:rPr lang="ru-RU" altLang="ru-RU" sz="2800" dirty="0"/>
              <a:t>= А.</a:t>
            </a:r>
          </a:p>
          <a:p>
            <a:pPr marL="228600" indent="0">
              <a:buFont typeface="Arial" panose="020B0604020202020204" pitchFamily="34" charset="0"/>
              <a:buNone/>
            </a:pPr>
            <a:r>
              <a:rPr lang="ru-RU" altLang="ru-RU" sz="2800" dirty="0"/>
              <a:t>Двойное отрицание исключает отрицание.</a:t>
            </a:r>
          </a:p>
          <a:p>
            <a:pPr marL="228600" indent="0" algn="ctr">
              <a:buFont typeface="Arial" panose="020B0604020202020204" pitchFamily="34" charset="0"/>
              <a:buNone/>
            </a:pPr>
            <a:r>
              <a:rPr lang="ru-RU" altLang="ru-RU" sz="2800" dirty="0"/>
              <a:t> </a:t>
            </a:r>
            <a:r>
              <a:rPr lang="ru-RU" altLang="ru-RU" sz="2800" b="1" dirty="0" smtClean="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ru-RU" altLang="ru-RU" sz="2800" b="1" dirty="0">
                <a:solidFill>
                  <a:schemeClr val="accent1">
                    <a:lumMod val="50000"/>
                  </a:schemeClr>
                </a:solidFill>
              </a:rPr>
              <a:t>. Переместительный  (коммутативный) закон:</a:t>
            </a:r>
          </a:p>
          <a:p>
            <a:pPr marL="228600" indent="0">
              <a:buFont typeface="Arial" panose="020B0604020202020204" pitchFamily="34" charset="0"/>
              <a:buNone/>
            </a:pPr>
            <a:r>
              <a:rPr lang="ru-RU" altLang="ru-RU" sz="2800" dirty="0"/>
              <a:t>- для логического сложения:</a:t>
            </a:r>
          </a:p>
          <a:p>
            <a:pPr marL="228600" indent="0" algn="ctr">
              <a:buFont typeface="Arial" panose="020B0604020202020204" pitchFamily="34" charset="0"/>
              <a:buNone/>
            </a:pPr>
            <a:r>
              <a:rPr lang="ru-RU" altLang="ru-RU" sz="2800" dirty="0" smtClean="0"/>
              <a:t>А</a:t>
            </a:r>
            <a:r>
              <a:rPr lang="ru-RU" altLang="ru-RU" sz="2800" dirty="0"/>
              <a:t> ∨ </a:t>
            </a:r>
            <a:r>
              <a:rPr lang="ru-RU" altLang="ru-RU" sz="2800" dirty="0" smtClean="0"/>
              <a:t>В=В</a:t>
            </a:r>
            <a:r>
              <a:rPr lang="ru-RU" altLang="ru-RU" sz="2800" dirty="0"/>
              <a:t> ∨ </a:t>
            </a:r>
            <a:r>
              <a:rPr lang="ru-RU" altLang="ru-RU" sz="2800" dirty="0" smtClean="0"/>
              <a:t>А</a:t>
            </a:r>
            <a:r>
              <a:rPr lang="ru-RU" altLang="ru-RU" sz="2800" dirty="0"/>
              <a:t>;</a:t>
            </a:r>
          </a:p>
          <a:p>
            <a:pPr marL="228600" indent="0">
              <a:buFont typeface="Arial" panose="020B0604020202020204" pitchFamily="34" charset="0"/>
              <a:buNone/>
            </a:pPr>
            <a:r>
              <a:rPr lang="ru-RU" altLang="ru-RU" sz="2800" dirty="0"/>
              <a:t>- для логического умножения:</a:t>
            </a:r>
          </a:p>
          <a:p>
            <a:pPr marL="228600" indent="0" algn="ctr">
              <a:buFont typeface="Arial" panose="020B0604020202020204" pitchFamily="34" charset="0"/>
              <a:buNone/>
            </a:pPr>
            <a:r>
              <a:rPr lang="ru-RU" altLang="ru-RU" sz="2800" dirty="0" smtClean="0"/>
              <a:t>А</a:t>
            </a:r>
            <a:r>
              <a:rPr lang="ru-RU" sz="2800" dirty="0"/>
              <a:t> ⋀ </a:t>
            </a:r>
            <a:r>
              <a:rPr lang="ru-RU" altLang="ru-RU" sz="2800" dirty="0" smtClean="0"/>
              <a:t>В=В</a:t>
            </a:r>
            <a:r>
              <a:rPr lang="ru-RU" sz="2800" dirty="0"/>
              <a:t> ⋀ </a:t>
            </a:r>
            <a:r>
              <a:rPr lang="ru-RU" altLang="ru-RU" sz="2800" dirty="0" smtClean="0"/>
              <a:t>А</a:t>
            </a:r>
            <a:r>
              <a:rPr lang="ru-RU" altLang="ru-RU" sz="2800" dirty="0"/>
              <a:t>.</a:t>
            </a:r>
          </a:p>
          <a:p>
            <a:pPr marL="228600" indent="0" algn="just">
              <a:buFont typeface="Arial" panose="020B0604020202020204" pitchFamily="34" charset="0"/>
              <a:buNone/>
            </a:pPr>
            <a:r>
              <a:rPr lang="ru-RU" altLang="ru-RU" sz="2800" dirty="0"/>
              <a:t>  Результат операции над высказываниями не зависит от того, в каком порядке берутся эти высказывания.</a:t>
            </a:r>
          </a:p>
          <a:p>
            <a:pPr marL="228600" indent="0" algn="just">
              <a:buFont typeface="Arial" panose="020B0604020202020204" pitchFamily="34" charset="0"/>
              <a:buNone/>
            </a:pPr>
            <a:r>
              <a:rPr lang="ru-RU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515276" y="1520792"/>
            <a:ext cx="340093" cy="1636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=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7330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570189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66800" y="1289785"/>
            <a:ext cx="10058400" cy="4745255"/>
          </a:xfrm>
        </p:spPr>
        <p:txBody>
          <a:bodyPr>
            <a:normAutofit fontScale="92500" lnSpcReduction="20000"/>
          </a:bodyPr>
          <a:lstStyle/>
          <a:p>
            <a:pPr marL="228600" indent="0" algn="ctr">
              <a:buNone/>
            </a:pPr>
            <a:r>
              <a:rPr lang="ru-RU" altLang="ru-RU" sz="3000" b="1" dirty="0" smtClean="0">
                <a:solidFill>
                  <a:schemeClr val="accent1">
                    <a:lumMod val="50000"/>
                  </a:schemeClr>
                </a:solidFill>
              </a:rPr>
              <a:t>3</a:t>
            </a:r>
            <a:r>
              <a:rPr lang="ru-RU" altLang="ru-RU" sz="3000" b="1" dirty="0">
                <a:solidFill>
                  <a:schemeClr val="accent1">
                    <a:lumMod val="50000"/>
                  </a:schemeClr>
                </a:solidFill>
              </a:rPr>
              <a:t>. Сочетательный  (ассоциативный)  закон:</a:t>
            </a:r>
          </a:p>
          <a:p>
            <a:pPr marL="228600" indent="0">
              <a:buNone/>
            </a:pPr>
            <a:r>
              <a:rPr lang="ru-RU" altLang="ru-RU" sz="3000" dirty="0" smtClean="0"/>
              <a:t>    </a:t>
            </a:r>
            <a:r>
              <a:rPr lang="ru-RU" altLang="ru-RU" sz="3000" dirty="0"/>
              <a:t>- для логического сложения:</a:t>
            </a:r>
          </a:p>
          <a:p>
            <a:pPr marL="228600" indent="0">
              <a:buNone/>
            </a:pPr>
            <a:r>
              <a:rPr lang="ru-RU" altLang="ru-RU" sz="3000" dirty="0"/>
              <a:t>(</a:t>
            </a:r>
            <a:r>
              <a:rPr lang="ru-RU" altLang="ru-RU" sz="3000" dirty="0" smtClean="0"/>
              <a:t>А</a:t>
            </a:r>
            <a:r>
              <a:rPr lang="ru-RU" altLang="ru-RU" sz="3200" dirty="0"/>
              <a:t> ∨ </a:t>
            </a:r>
            <a:r>
              <a:rPr lang="ru-RU" altLang="ru-RU" sz="3000" dirty="0" smtClean="0"/>
              <a:t>В)</a:t>
            </a:r>
            <a:r>
              <a:rPr lang="ru-RU" altLang="ru-RU" sz="3200" dirty="0"/>
              <a:t> ∨ </a:t>
            </a:r>
            <a:r>
              <a:rPr lang="ru-RU" altLang="ru-RU" sz="3000" dirty="0" smtClean="0"/>
              <a:t>С </a:t>
            </a:r>
            <a:r>
              <a:rPr lang="ru-RU" altLang="ru-RU" sz="3000" dirty="0"/>
              <a:t>= </a:t>
            </a:r>
            <a:r>
              <a:rPr lang="ru-RU" altLang="ru-RU" sz="3000" dirty="0" smtClean="0"/>
              <a:t>А</a:t>
            </a:r>
            <a:r>
              <a:rPr lang="ru-RU" altLang="ru-RU" sz="3200" dirty="0"/>
              <a:t> </a:t>
            </a:r>
            <a:r>
              <a:rPr lang="ru-RU" altLang="ru-RU" sz="3200" dirty="0" smtClean="0"/>
              <a:t>∨ </a:t>
            </a:r>
            <a:r>
              <a:rPr lang="ru-RU" altLang="ru-RU" sz="3000" dirty="0" smtClean="0"/>
              <a:t>(В</a:t>
            </a:r>
            <a:r>
              <a:rPr lang="ru-RU" altLang="ru-RU" sz="3200" dirty="0"/>
              <a:t> ∨ </a:t>
            </a:r>
            <a:r>
              <a:rPr lang="ru-RU" altLang="ru-RU" sz="3000" dirty="0" smtClean="0"/>
              <a:t>С);</a:t>
            </a:r>
          </a:p>
          <a:p>
            <a:pPr marL="228600" indent="0">
              <a:buNone/>
            </a:pPr>
            <a:endParaRPr lang="ru-RU" altLang="ru-RU" sz="3000" dirty="0"/>
          </a:p>
          <a:p>
            <a:pPr marL="228600" indent="0">
              <a:buNone/>
            </a:pPr>
            <a:r>
              <a:rPr lang="ru-RU" altLang="ru-RU" sz="3000" dirty="0"/>
              <a:t>    - для логического умножения:</a:t>
            </a:r>
          </a:p>
          <a:p>
            <a:pPr marL="228600" indent="0">
              <a:buNone/>
            </a:pPr>
            <a:r>
              <a:rPr lang="ru-RU" altLang="ru-RU" sz="3000" dirty="0" smtClean="0"/>
              <a:t>(А</a:t>
            </a:r>
            <a:r>
              <a:rPr lang="ru-RU" sz="3200" dirty="0"/>
              <a:t> ⋀ </a:t>
            </a:r>
            <a:r>
              <a:rPr lang="ru-RU" altLang="ru-RU" sz="3000" dirty="0" smtClean="0"/>
              <a:t>В) </a:t>
            </a:r>
            <a:r>
              <a:rPr lang="ru-RU" sz="3200" dirty="0" smtClean="0"/>
              <a:t>⋀ </a:t>
            </a:r>
            <a:r>
              <a:rPr lang="ru-RU" altLang="ru-RU" sz="3000" dirty="0" smtClean="0"/>
              <a:t>С = А</a:t>
            </a:r>
            <a:r>
              <a:rPr lang="ru-RU" sz="3200" dirty="0"/>
              <a:t> ⋀</a:t>
            </a:r>
            <a:r>
              <a:rPr lang="ru-RU" altLang="ru-RU" sz="3000" dirty="0" smtClean="0"/>
              <a:t>(В</a:t>
            </a:r>
            <a:r>
              <a:rPr lang="ru-RU" sz="3200" dirty="0"/>
              <a:t> ⋀ </a:t>
            </a:r>
            <a:r>
              <a:rPr lang="ru-RU" altLang="ru-RU" sz="3000" dirty="0" smtClean="0"/>
              <a:t>С).</a:t>
            </a:r>
          </a:p>
          <a:p>
            <a:pPr marL="228600" indent="0">
              <a:buNone/>
            </a:pPr>
            <a:endParaRPr lang="ru-RU" altLang="ru-RU" sz="3000" dirty="0"/>
          </a:p>
          <a:p>
            <a:pPr marL="228600" indent="0">
              <a:buNone/>
            </a:pPr>
            <a:r>
              <a:rPr lang="ru-RU" altLang="ru-RU" sz="3000" dirty="0"/>
              <a:t>При одинаковых знаках скобки можно ставить произвольно или вообще опускать.</a:t>
            </a:r>
          </a:p>
          <a:p>
            <a:pPr marL="228600" indent="0">
              <a:buNone/>
            </a:pPr>
            <a:r>
              <a:rPr lang="ru-RU" altLang="ru-RU" sz="3000" dirty="0"/>
              <a:t> 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233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642595"/>
            <a:ext cx="10058400" cy="313692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7942" y="956287"/>
            <a:ext cx="10676021" cy="5078753"/>
          </a:xfrm>
        </p:spPr>
        <p:txBody>
          <a:bodyPr>
            <a:noAutofit/>
          </a:bodyPr>
          <a:lstStyle/>
          <a:p>
            <a:pPr indent="0" algn="ctr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ru-RU" altLang="ru-RU" sz="2800" b="1" dirty="0">
                <a:solidFill>
                  <a:schemeClr val="accent1">
                    <a:lumMod val="50000"/>
                  </a:schemeClr>
                </a:solidFill>
              </a:rPr>
              <a:t>4. Распределительный  (дистрибутивный)  закон:</a:t>
            </a:r>
          </a:p>
          <a:p>
            <a:pPr indent="0" algn="ctr">
              <a:lnSpc>
                <a:spcPct val="80000"/>
              </a:lnSpc>
              <a:buFont typeface="Arial" panose="020B0604020202020204" pitchFamily="34" charset="0"/>
              <a:buNone/>
            </a:pPr>
            <a:endParaRPr lang="ru-RU" altLang="ru-RU" sz="2800" dirty="0"/>
          </a:p>
          <a:p>
            <a:pPr indent="0" algn="just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ru-RU" altLang="ru-RU" sz="2800" dirty="0"/>
              <a:t>    - для логического сложения:</a:t>
            </a:r>
          </a:p>
          <a:p>
            <a:pPr indent="0" algn="ctr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ru-RU" altLang="ru-RU" sz="2800" dirty="0"/>
              <a:t>(</a:t>
            </a:r>
            <a:r>
              <a:rPr lang="ru-RU" altLang="ru-RU" sz="2800" dirty="0" smtClean="0"/>
              <a:t>А</a:t>
            </a:r>
            <a:r>
              <a:rPr lang="ru-RU" altLang="ru-RU" sz="2800" dirty="0"/>
              <a:t> ∨ </a:t>
            </a:r>
            <a:r>
              <a:rPr lang="ru-RU" altLang="ru-RU" sz="2800" dirty="0" smtClean="0"/>
              <a:t>В</a:t>
            </a:r>
            <a:r>
              <a:rPr lang="ru-RU" altLang="ru-RU" sz="2800" dirty="0"/>
              <a:t>) </a:t>
            </a:r>
            <a:r>
              <a:rPr lang="ru-RU" sz="2800" dirty="0"/>
              <a:t>⋀ </a:t>
            </a:r>
            <a:r>
              <a:rPr lang="ru-RU" altLang="ru-RU" sz="2800" dirty="0" smtClean="0"/>
              <a:t>С </a:t>
            </a:r>
            <a:r>
              <a:rPr lang="ru-RU" altLang="ru-RU" sz="2800" dirty="0"/>
              <a:t>= (</a:t>
            </a:r>
            <a:r>
              <a:rPr lang="ru-RU" altLang="ru-RU" sz="2800" dirty="0" smtClean="0"/>
              <a:t>А</a:t>
            </a:r>
            <a:r>
              <a:rPr lang="ru-RU" sz="2800" dirty="0"/>
              <a:t> ⋀ </a:t>
            </a:r>
            <a:r>
              <a:rPr lang="ru-RU" altLang="ru-RU" sz="2800" dirty="0" smtClean="0"/>
              <a:t>С</a:t>
            </a:r>
            <a:r>
              <a:rPr lang="ru-RU" altLang="ru-RU" sz="2800" dirty="0"/>
              <a:t>) ∨</a:t>
            </a:r>
            <a:r>
              <a:rPr lang="ru-RU" altLang="ru-RU" sz="2800" dirty="0" smtClean="0"/>
              <a:t>(В</a:t>
            </a:r>
            <a:r>
              <a:rPr lang="ru-RU" sz="2800" dirty="0"/>
              <a:t> ⋀ </a:t>
            </a:r>
            <a:r>
              <a:rPr lang="ru-RU" altLang="ru-RU" sz="2800" dirty="0" smtClean="0"/>
              <a:t>С);</a:t>
            </a:r>
          </a:p>
          <a:p>
            <a:pPr indent="0" algn="ctr">
              <a:lnSpc>
                <a:spcPct val="80000"/>
              </a:lnSpc>
              <a:buFont typeface="Arial" panose="020B0604020202020204" pitchFamily="34" charset="0"/>
              <a:buNone/>
            </a:pPr>
            <a:endParaRPr lang="ru-RU" altLang="ru-RU" sz="2800" dirty="0"/>
          </a:p>
          <a:p>
            <a:pPr indent="0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ru-RU" altLang="ru-RU" sz="2800" dirty="0"/>
              <a:t>    - для логического умножения:</a:t>
            </a:r>
          </a:p>
          <a:p>
            <a:pPr indent="0" algn="ctr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ru-RU" altLang="ru-RU" sz="2800" dirty="0"/>
              <a:t>(</a:t>
            </a:r>
            <a:r>
              <a:rPr lang="ru-RU" altLang="ru-RU" sz="2800" dirty="0" smtClean="0"/>
              <a:t>А</a:t>
            </a:r>
            <a:r>
              <a:rPr lang="ru-RU" sz="2800" dirty="0"/>
              <a:t> ⋀ </a:t>
            </a:r>
            <a:r>
              <a:rPr lang="ru-RU" altLang="ru-RU" sz="2800" dirty="0" smtClean="0"/>
              <a:t>В</a:t>
            </a:r>
            <a:r>
              <a:rPr lang="ru-RU" altLang="ru-RU" sz="2800" dirty="0"/>
              <a:t>) ∨</a:t>
            </a:r>
            <a:r>
              <a:rPr lang="en-US" altLang="ru-RU" sz="2800" dirty="0" smtClean="0"/>
              <a:t> </a:t>
            </a:r>
            <a:r>
              <a:rPr lang="ru-RU" altLang="ru-RU" sz="2800" dirty="0"/>
              <a:t>С = (</a:t>
            </a:r>
            <a:r>
              <a:rPr lang="ru-RU" altLang="ru-RU" sz="2800" dirty="0" smtClean="0"/>
              <a:t>А</a:t>
            </a:r>
            <a:r>
              <a:rPr lang="ru-RU" altLang="ru-RU" sz="2800" dirty="0"/>
              <a:t> ∨ </a:t>
            </a:r>
            <a:r>
              <a:rPr lang="ru-RU" altLang="ru-RU" sz="2800" dirty="0" smtClean="0"/>
              <a:t>С</a:t>
            </a:r>
            <a:r>
              <a:rPr lang="ru-RU" altLang="ru-RU" sz="2800" dirty="0"/>
              <a:t>) </a:t>
            </a:r>
            <a:r>
              <a:rPr lang="ru-RU" sz="2800" dirty="0" smtClean="0"/>
              <a:t>⋀ </a:t>
            </a:r>
            <a:r>
              <a:rPr lang="ru-RU" altLang="ru-RU" sz="2800" dirty="0" smtClean="0"/>
              <a:t>(В</a:t>
            </a:r>
            <a:r>
              <a:rPr lang="ru-RU" altLang="ru-RU" sz="2800" dirty="0"/>
              <a:t> ∨ </a:t>
            </a:r>
            <a:r>
              <a:rPr lang="ru-RU" altLang="ru-RU" sz="2800" dirty="0" smtClean="0"/>
              <a:t>С).</a:t>
            </a:r>
          </a:p>
          <a:p>
            <a:pPr indent="0" algn="ctr">
              <a:lnSpc>
                <a:spcPct val="80000"/>
              </a:lnSpc>
              <a:buFont typeface="Arial" panose="020B0604020202020204" pitchFamily="34" charset="0"/>
              <a:buNone/>
            </a:pPr>
            <a:endParaRPr lang="ru-RU" altLang="ru-RU" sz="2800" dirty="0"/>
          </a:p>
          <a:p>
            <a:pPr indent="0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ru-RU" altLang="ru-RU" sz="2800" dirty="0"/>
              <a:t>Определяет правило выноса общего высказывания за скобку.</a:t>
            </a:r>
          </a:p>
          <a:p>
            <a:pPr marL="228600" indent="0" algn="just">
              <a:buFont typeface="Arial" panose="020B0604020202020204" pitchFamily="34" charset="0"/>
              <a:buNone/>
            </a:pPr>
            <a:r>
              <a:rPr lang="ru-RU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583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642595"/>
            <a:ext cx="10058400" cy="313692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7942" y="956287"/>
            <a:ext cx="10676021" cy="5078753"/>
          </a:xfrm>
        </p:spPr>
        <p:txBody>
          <a:bodyPr>
            <a:noAutofit/>
          </a:bodyPr>
          <a:lstStyle/>
          <a:p>
            <a:pPr indent="0" algn="ctr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ru-RU" altLang="ru-RU" sz="2800" b="1" dirty="0">
                <a:solidFill>
                  <a:schemeClr val="accent1">
                    <a:lumMod val="50000"/>
                  </a:schemeClr>
                </a:solidFill>
              </a:rPr>
              <a:t>5. Закон  общей  инверсии  (законы  де  Моргана</a:t>
            </a:r>
            <a:r>
              <a:rPr lang="ru-RU" altLang="ru-RU" sz="2800" b="1" dirty="0" smtClean="0">
                <a:solidFill>
                  <a:schemeClr val="accent1">
                    <a:lumMod val="50000"/>
                  </a:schemeClr>
                </a:solidFill>
              </a:rPr>
              <a:t>):</a:t>
            </a:r>
          </a:p>
          <a:p>
            <a:pPr indent="0" algn="ctr">
              <a:lnSpc>
                <a:spcPct val="90000"/>
              </a:lnSpc>
              <a:buFont typeface="Arial" panose="020B0604020202020204" pitchFamily="34" charset="0"/>
              <a:buNone/>
            </a:pPr>
            <a:endParaRPr lang="ru-RU" altLang="ru-RU" sz="2800" b="1" dirty="0">
              <a:solidFill>
                <a:schemeClr val="accent1">
                  <a:lumMod val="50000"/>
                </a:schemeClr>
              </a:solidFill>
            </a:endParaRPr>
          </a:p>
          <a:p>
            <a:pPr indent="0" algn="just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ru-RU" altLang="ru-RU" sz="2800" dirty="0"/>
              <a:t>    - для логического сложения:</a:t>
            </a:r>
          </a:p>
          <a:p>
            <a:pPr indent="0" algn="just">
              <a:lnSpc>
                <a:spcPct val="60000"/>
              </a:lnSpc>
              <a:buFont typeface="Arial" panose="020B0604020202020204" pitchFamily="34" charset="0"/>
              <a:buNone/>
            </a:pPr>
            <a:r>
              <a:rPr lang="ru-RU" altLang="ru-RU" sz="2800" dirty="0"/>
              <a:t>                             </a:t>
            </a:r>
            <a:r>
              <a:rPr lang="ru-RU" altLang="ru-RU" sz="2800" dirty="0" smtClean="0"/>
              <a:t>                 _____   __   __</a:t>
            </a:r>
            <a:endParaRPr lang="ru-RU" altLang="ru-RU" sz="2800" dirty="0"/>
          </a:p>
          <a:p>
            <a:pPr indent="0" algn="ctr">
              <a:lnSpc>
                <a:spcPct val="60000"/>
              </a:lnSpc>
              <a:buFont typeface="Arial" panose="020B0604020202020204" pitchFamily="34" charset="0"/>
              <a:buNone/>
            </a:pPr>
            <a:r>
              <a:rPr lang="ru-RU" altLang="ru-RU" sz="2800" dirty="0" smtClean="0"/>
              <a:t>А</a:t>
            </a:r>
            <a:r>
              <a:rPr lang="ru-RU" altLang="ru-RU" sz="2800" dirty="0"/>
              <a:t> ∨ </a:t>
            </a:r>
            <a:r>
              <a:rPr lang="ru-RU" altLang="ru-RU" sz="2800" dirty="0" smtClean="0"/>
              <a:t>В </a:t>
            </a:r>
            <a:r>
              <a:rPr lang="ru-RU" altLang="ru-RU" sz="2800" dirty="0"/>
              <a:t>= </a:t>
            </a:r>
            <a:r>
              <a:rPr lang="ru-RU" altLang="ru-RU" sz="2800" dirty="0" smtClean="0"/>
              <a:t>А</a:t>
            </a:r>
            <a:r>
              <a:rPr lang="ru-RU" sz="2800" dirty="0"/>
              <a:t> ⋀ </a:t>
            </a:r>
            <a:r>
              <a:rPr lang="ru-RU" altLang="ru-RU" sz="2800" dirty="0" smtClean="0"/>
              <a:t>В</a:t>
            </a:r>
            <a:r>
              <a:rPr lang="ru-RU" altLang="ru-RU" sz="2800" dirty="0"/>
              <a:t>;</a:t>
            </a:r>
          </a:p>
          <a:p>
            <a:pPr indent="0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ru-RU" altLang="ru-RU" sz="2800" dirty="0"/>
              <a:t>    - для логического умножения:</a:t>
            </a:r>
          </a:p>
          <a:p>
            <a:pPr indent="0">
              <a:lnSpc>
                <a:spcPct val="60000"/>
              </a:lnSpc>
              <a:buFont typeface="Arial" panose="020B0604020202020204" pitchFamily="34" charset="0"/>
              <a:buNone/>
            </a:pPr>
            <a:r>
              <a:rPr lang="ru-RU" altLang="ru-RU" sz="2800" dirty="0"/>
              <a:t> </a:t>
            </a:r>
            <a:r>
              <a:rPr lang="ru-RU" altLang="ru-RU" sz="2800" dirty="0" smtClean="0"/>
              <a:t>                                             _____   __   __ </a:t>
            </a:r>
          </a:p>
          <a:p>
            <a:pPr indent="0" algn="ctr">
              <a:lnSpc>
                <a:spcPct val="60000"/>
              </a:lnSpc>
              <a:buFont typeface="Arial" panose="020B0604020202020204" pitchFamily="34" charset="0"/>
              <a:buNone/>
            </a:pPr>
            <a:r>
              <a:rPr lang="ru-RU" altLang="ru-RU" sz="2800" dirty="0" smtClean="0"/>
              <a:t>А</a:t>
            </a:r>
            <a:r>
              <a:rPr lang="ru-RU" sz="2800" dirty="0" smtClean="0"/>
              <a:t> ⋀ </a:t>
            </a:r>
            <a:r>
              <a:rPr lang="ru-RU" altLang="ru-RU" sz="2800" dirty="0" smtClean="0"/>
              <a:t>В = А</a:t>
            </a:r>
            <a:r>
              <a:rPr lang="ru-RU" sz="2800" dirty="0"/>
              <a:t> </a:t>
            </a:r>
            <a:r>
              <a:rPr lang="ru-RU" altLang="ru-RU" sz="2800" dirty="0"/>
              <a:t>∨</a:t>
            </a:r>
            <a:r>
              <a:rPr lang="ru-RU" sz="2800" dirty="0" smtClean="0"/>
              <a:t> </a:t>
            </a:r>
            <a:r>
              <a:rPr lang="ru-RU" altLang="ru-RU" sz="2800" dirty="0" smtClean="0"/>
              <a:t>В.</a:t>
            </a:r>
          </a:p>
          <a:p>
            <a:pPr marL="228600" indent="0" algn="just">
              <a:buFont typeface="Arial" panose="020B0604020202020204" pitchFamily="34" charset="0"/>
              <a:buNone/>
            </a:pPr>
            <a:r>
              <a:rPr lang="ru-RU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79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642595"/>
            <a:ext cx="10058400" cy="313692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7942" y="956287"/>
            <a:ext cx="10676021" cy="5078753"/>
          </a:xfrm>
        </p:spPr>
        <p:txBody>
          <a:bodyPr>
            <a:noAutofit/>
          </a:bodyPr>
          <a:lstStyle/>
          <a:p>
            <a:pPr indent="0" algn="ctr">
              <a:buFont typeface="Arial" panose="020B0604020202020204" pitchFamily="34" charset="0"/>
              <a:buNone/>
            </a:pPr>
            <a:r>
              <a:rPr lang="ru-RU" altLang="ru-RU" sz="2800" b="1" dirty="0">
                <a:solidFill>
                  <a:schemeClr val="accent1">
                    <a:lumMod val="50000"/>
                  </a:schemeClr>
                </a:solidFill>
              </a:rPr>
              <a:t>6. Закон  идемпотентности 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ru-RU" altLang="ru-RU" sz="2800" dirty="0" smtClean="0"/>
              <a:t> </a:t>
            </a:r>
            <a:r>
              <a:rPr lang="ru-RU" altLang="ru-RU" sz="2800" dirty="0"/>
              <a:t>(от  латинских  слов  </a:t>
            </a:r>
            <a:r>
              <a:rPr lang="en-US" altLang="ru-RU" sz="2800" dirty="0"/>
              <a:t>idem</a:t>
            </a:r>
            <a:r>
              <a:rPr lang="ru-RU" altLang="ru-RU" sz="2800" dirty="0"/>
              <a:t> – тот  же  самый  и  </a:t>
            </a:r>
            <a:r>
              <a:rPr lang="en-US" altLang="ru-RU" sz="2800" dirty="0" err="1" smtClean="0"/>
              <a:t>potens</a:t>
            </a:r>
            <a:r>
              <a:rPr lang="ru-RU" altLang="ru-RU" sz="2800" dirty="0" smtClean="0"/>
              <a:t> </a:t>
            </a:r>
            <a:r>
              <a:rPr lang="ru-RU" altLang="ru-RU" sz="2800" dirty="0"/>
              <a:t>– сильный; </a:t>
            </a:r>
            <a:r>
              <a:rPr lang="ru-RU" altLang="ru-RU" sz="2800" dirty="0" smtClean="0"/>
              <a:t>дословно </a:t>
            </a:r>
            <a:r>
              <a:rPr lang="ru-RU" altLang="ru-RU" sz="2800" dirty="0"/>
              <a:t>– равносильный):</a:t>
            </a:r>
          </a:p>
          <a:p>
            <a:pPr indent="0" algn="just">
              <a:buFont typeface="Arial" panose="020B0604020202020204" pitchFamily="34" charset="0"/>
              <a:buNone/>
            </a:pPr>
            <a:r>
              <a:rPr lang="ru-RU" altLang="ru-RU" sz="2800" dirty="0"/>
              <a:t>    - для логического сложения:</a:t>
            </a:r>
          </a:p>
          <a:p>
            <a:pPr indent="0" algn="ctr">
              <a:buFont typeface="Arial" panose="020B0604020202020204" pitchFamily="34" charset="0"/>
              <a:buNone/>
            </a:pPr>
            <a:r>
              <a:rPr lang="ru-RU" altLang="ru-RU" sz="2800" dirty="0" smtClean="0"/>
              <a:t>А</a:t>
            </a:r>
            <a:r>
              <a:rPr lang="ru-RU" altLang="ru-RU" sz="2800" dirty="0"/>
              <a:t> ∨ </a:t>
            </a:r>
            <a:r>
              <a:rPr lang="ru-RU" altLang="ru-RU" sz="2800" dirty="0" smtClean="0"/>
              <a:t>А </a:t>
            </a:r>
            <a:r>
              <a:rPr lang="ru-RU" altLang="ru-RU" sz="2800" dirty="0"/>
              <a:t>= А;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ru-RU" altLang="ru-RU" sz="2800" dirty="0"/>
              <a:t>    - для логического умножения:</a:t>
            </a:r>
          </a:p>
          <a:p>
            <a:pPr indent="0" algn="ctr">
              <a:buFont typeface="Arial" panose="020B0604020202020204" pitchFamily="34" charset="0"/>
              <a:buNone/>
            </a:pPr>
            <a:r>
              <a:rPr lang="ru-RU" altLang="ru-RU" sz="2800" dirty="0" smtClean="0"/>
              <a:t>А</a:t>
            </a:r>
            <a:r>
              <a:rPr lang="ru-RU" sz="2800" dirty="0"/>
              <a:t> ⋀ </a:t>
            </a:r>
            <a:r>
              <a:rPr lang="ru-RU" altLang="ru-RU" sz="2800" dirty="0" smtClean="0"/>
              <a:t>А </a:t>
            </a:r>
            <a:r>
              <a:rPr lang="ru-RU" altLang="ru-RU" sz="2800" dirty="0"/>
              <a:t>= А.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ru-RU" altLang="ru-RU" sz="2800" dirty="0"/>
              <a:t>Закон  означает  отсутствие  показателей  степени</a:t>
            </a:r>
            <a:r>
              <a:rPr lang="ru-RU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6475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авон">
  <a:themeElements>
    <a:clrScheme name="Savon">
      <a:dk1>
        <a:sysClr val="windowText" lastClr="000000"/>
      </a:dk1>
      <a:lt1>
        <a:sysClr val="window" lastClr="FFFFFF"/>
      </a:lt1>
      <a:dk2>
        <a:srgbClr val="736059"/>
      </a:dk2>
      <a:lt2>
        <a:srgbClr val="E7E0C7"/>
      </a:lt2>
      <a:accent1>
        <a:srgbClr val="92B0C8"/>
      </a:accent1>
      <a:accent2>
        <a:srgbClr val="E37C3D"/>
      </a:accent2>
      <a:accent3>
        <a:srgbClr val="A5AB81"/>
      </a:accent3>
      <a:accent4>
        <a:srgbClr val="E9B635"/>
      </a:accent4>
      <a:accent5>
        <a:srgbClr val="7BA79D"/>
      </a:accent5>
      <a:accent6>
        <a:srgbClr val="968C8C"/>
      </a:accent6>
      <a:hlink>
        <a:srgbClr val="F7A115"/>
      </a:hlink>
      <a:folHlink>
        <a:srgbClr val="969696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3F20CFC1-E34F-405B-AA49-5BE0E194F1B3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TM03457510[[fn=Савон]]</Template>
  <TotalTime>100</TotalTime>
  <Words>1035</Words>
  <Application>Microsoft Office PowerPoint</Application>
  <PresentationFormat>Широкоэкранный</PresentationFormat>
  <Paragraphs>176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4" baseType="lpstr">
      <vt:lpstr>Arial</vt:lpstr>
      <vt:lpstr>Calibri</vt:lpstr>
      <vt:lpstr>Garamond</vt:lpstr>
      <vt:lpstr>Times New Roman</vt:lpstr>
      <vt:lpstr>Савон</vt:lpstr>
      <vt:lpstr>Законы логики. Равносильные преобразования</vt:lpstr>
      <vt:lpstr>Логическая равносильность, законы логики. </vt:lpstr>
      <vt:lpstr>Логическая равносильность, законы логики. </vt:lpstr>
      <vt:lpstr>Определения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Пример 1 . </vt:lpstr>
      <vt:lpstr>Пример 1 . </vt:lpstr>
      <vt:lpstr>Пример 1 . </vt:lpstr>
      <vt:lpstr>Пример 1 . </vt:lpstr>
      <vt:lpstr>Пример 1 . </vt:lpstr>
      <vt:lpstr>Пример 1 . </vt:lpstr>
      <vt:lpstr>Пример 1 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Законы логики. Равносильные преобразования</dc:title>
  <dc:creator>Екатерина Воробьёва</dc:creator>
  <cp:lastModifiedBy>AcerG5</cp:lastModifiedBy>
  <cp:revision>12</cp:revision>
  <dcterms:created xsi:type="dcterms:W3CDTF">2021-01-14T17:09:03Z</dcterms:created>
  <dcterms:modified xsi:type="dcterms:W3CDTF">2023-12-11T07:54:24Z</dcterms:modified>
</cp:coreProperties>
</file>