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26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DDB6426-4369-4A8F-B8CA-3D929638C32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366189D-F7EA-4EFA-8FCF-CA7FE1E5E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89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6426-4369-4A8F-B8CA-3D929638C32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189D-F7EA-4EFA-8FCF-CA7FE1E5E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82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DB6426-4369-4A8F-B8CA-3D929638C32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66189D-F7EA-4EFA-8FCF-CA7FE1E5E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303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DB6426-4369-4A8F-B8CA-3D929638C32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66189D-F7EA-4EFA-8FCF-CA7FE1E5E9D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166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DB6426-4369-4A8F-B8CA-3D929638C32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66189D-F7EA-4EFA-8FCF-CA7FE1E5E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08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6426-4369-4A8F-B8CA-3D929638C32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189D-F7EA-4EFA-8FCF-CA7FE1E5E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132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6426-4369-4A8F-B8CA-3D929638C32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189D-F7EA-4EFA-8FCF-CA7FE1E5E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791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6426-4369-4A8F-B8CA-3D929638C32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189D-F7EA-4EFA-8FCF-CA7FE1E5E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08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DB6426-4369-4A8F-B8CA-3D929638C32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66189D-F7EA-4EFA-8FCF-CA7FE1E5E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56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6426-4369-4A8F-B8CA-3D929638C32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189D-F7EA-4EFA-8FCF-CA7FE1E5E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67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DB6426-4369-4A8F-B8CA-3D929638C32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66189D-F7EA-4EFA-8FCF-CA7FE1E5E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32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6426-4369-4A8F-B8CA-3D929638C32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189D-F7EA-4EFA-8FCF-CA7FE1E5E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02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6426-4369-4A8F-B8CA-3D929638C32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189D-F7EA-4EFA-8FCF-CA7FE1E5E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03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6426-4369-4A8F-B8CA-3D929638C32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189D-F7EA-4EFA-8FCF-CA7FE1E5E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5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6426-4369-4A8F-B8CA-3D929638C32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189D-F7EA-4EFA-8FCF-CA7FE1E5E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4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6426-4369-4A8F-B8CA-3D929638C32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189D-F7EA-4EFA-8FCF-CA7FE1E5E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37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6426-4369-4A8F-B8CA-3D929638C32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189D-F7EA-4EFA-8FCF-CA7FE1E5E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31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6426-4369-4A8F-B8CA-3D929638C32B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6189D-F7EA-4EFA-8FCF-CA7FE1E5E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650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C0842-7482-3441-1E1B-876C86568E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GETMAC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79E771-5C5F-363E-3A1C-1FD578A8F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3632200"/>
            <a:ext cx="9782175" cy="1244600"/>
          </a:xfrm>
        </p:spPr>
        <p:txBody>
          <a:bodyPr>
            <a:normAutofit/>
          </a:bodyPr>
          <a:lstStyle/>
          <a:p>
            <a:r>
              <a:rPr lang="ru-RU" sz="2800" dirty="0"/>
              <a:t>Отображение адреса сетевого адаптера</a:t>
            </a:r>
          </a:p>
          <a:p>
            <a:r>
              <a:rPr lang="ru-RU" sz="2800" dirty="0"/>
              <a:t>Подготовил</a:t>
            </a:r>
            <a:r>
              <a:rPr lang="en-US" sz="2800" dirty="0"/>
              <a:t>: </a:t>
            </a:r>
            <a:r>
              <a:rPr lang="ru-RU" sz="2800" dirty="0"/>
              <a:t>Солуянов Александр 3ПКС-420</a:t>
            </a:r>
          </a:p>
        </p:txBody>
      </p:sp>
    </p:spTree>
    <p:extLst>
      <p:ext uri="{BB962C8B-B14F-4D97-AF65-F5344CB8AC3E}">
        <p14:creationId xmlns:p14="http://schemas.microsoft.com/office/powerpoint/2010/main" val="20644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8984C2-E78D-183D-1EB6-871C08FB56C4}"/>
              </a:ext>
            </a:extLst>
          </p:cNvPr>
          <p:cNvSpPr txBox="1"/>
          <p:nvPr/>
        </p:nvSpPr>
        <p:spPr>
          <a:xfrm>
            <a:off x="1384300" y="371678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 err="1">
                <a:latin typeface="+mj-lt"/>
                <a:ea typeface="+mj-ea"/>
                <a:cs typeface="+mj-cs"/>
              </a:rPr>
              <a:t>Что</a:t>
            </a:r>
            <a:r>
              <a:rPr lang="en-US" sz="4000" cap="all" dirty="0">
                <a:latin typeface="+mj-lt"/>
                <a:ea typeface="+mj-ea"/>
                <a:cs typeface="+mj-cs"/>
              </a:rPr>
              <a:t> </a:t>
            </a:r>
            <a:r>
              <a:rPr lang="en-US" sz="4000" cap="all" dirty="0" err="1">
                <a:latin typeface="+mj-lt"/>
                <a:ea typeface="+mj-ea"/>
                <a:cs typeface="+mj-cs"/>
              </a:rPr>
              <a:t>такое</a:t>
            </a:r>
            <a:r>
              <a:rPr lang="en-US" sz="4000" cap="all" dirty="0">
                <a:latin typeface="+mj-lt"/>
                <a:ea typeface="+mj-ea"/>
                <a:cs typeface="+mj-cs"/>
              </a:rPr>
              <a:t> </a:t>
            </a:r>
            <a:r>
              <a:rPr lang="en-US" sz="4000" b="1" cap="all" dirty="0">
                <a:latin typeface="+mj-lt"/>
                <a:ea typeface="+mj-ea"/>
                <a:cs typeface="+mj-cs"/>
              </a:rPr>
              <a:t>GETMAC</a:t>
            </a:r>
          </a:p>
        </p:txBody>
      </p:sp>
      <p:pic>
        <p:nvPicPr>
          <p:cNvPr id="1026" name="Picture 2" descr="Девушка работает за компьютером в офисе | Премиум Фото">
            <a:extLst>
              <a:ext uri="{FF2B5EF4-FFF2-40B4-BE49-F238E27FC236}">
                <a16:creationId xmlns:a16="http://schemas.microsoft.com/office/drawing/2014/main" id="{D08B9A34-9B5E-4704-EEDE-22484BC66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r="2802"/>
          <a:stretch/>
        </p:blipFill>
        <p:spPr bwMode="auto">
          <a:xfrm>
            <a:off x="685800" y="2501159"/>
            <a:ext cx="4521200" cy="34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A44601-5E11-ED8F-05F3-DF6FB1589F2D}"/>
              </a:ext>
            </a:extLst>
          </p:cNvPr>
          <p:cNvSpPr txBox="1"/>
          <p:nvPr/>
        </p:nvSpPr>
        <p:spPr>
          <a:xfrm>
            <a:off x="5689600" y="2194560"/>
            <a:ext cx="58166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Утилита</a:t>
            </a:r>
            <a:r>
              <a:rPr lang="en-US" sz="2400" dirty="0"/>
              <a:t> </a:t>
            </a:r>
            <a:r>
              <a:rPr lang="en-US" sz="2400" b="1" dirty="0"/>
              <a:t>GETMAC</a:t>
            </a:r>
            <a:r>
              <a:rPr lang="en-US" sz="2400" dirty="0"/>
              <a:t> </a:t>
            </a:r>
            <a:r>
              <a:rPr lang="en-US" sz="2400" dirty="0" err="1"/>
              <a:t>присутствует</a:t>
            </a:r>
            <a:r>
              <a:rPr lang="en-US" sz="2400" dirty="0"/>
              <a:t> в ОС Windows, </a:t>
            </a:r>
            <a:r>
              <a:rPr lang="en-US" sz="2400" dirty="0" err="1"/>
              <a:t>начиная</a:t>
            </a:r>
            <a:r>
              <a:rPr lang="en-US" sz="2400" dirty="0"/>
              <a:t> с </a:t>
            </a:r>
            <a:r>
              <a:rPr lang="en-US" sz="2400" b="1" dirty="0"/>
              <a:t>Windows XP Professional</a:t>
            </a:r>
            <a:r>
              <a:rPr lang="en-US" sz="2400" dirty="0"/>
              <a:t>, и </a:t>
            </a:r>
            <a:r>
              <a:rPr lang="en-US" sz="2400" dirty="0" err="1"/>
              <a:t>предназначена</a:t>
            </a:r>
            <a:r>
              <a:rPr lang="en-US" sz="2400" dirty="0"/>
              <a:t> </a:t>
            </a:r>
            <a:r>
              <a:rPr lang="en-US" sz="2400" dirty="0" err="1"/>
              <a:t>для</a:t>
            </a:r>
            <a:r>
              <a:rPr lang="en-US" sz="2400" dirty="0"/>
              <a:t> </a:t>
            </a:r>
            <a:r>
              <a:rPr lang="en-US" sz="2400" dirty="0" err="1"/>
              <a:t>отображения</a:t>
            </a:r>
            <a:r>
              <a:rPr lang="en-US" sz="2400" dirty="0"/>
              <a:t> MAC-</a:t>
            </a:r>
            <a:r>
              <a:rPr lang="en-US" sz="2400" dirty="0" err="1"/>
              <a:t>адресов</a:t>
            </a:r>
            <a:r>
              <a:rPr lang="en-US" sz="2400" dirty="0"/>
              <a:t> (</a:t>
            </a:r>
            <a:r>
              <a:rPr lang="en-US" sz="2400" dirty="0" err="1"/>
              <a:t>физических</a:t>
            </a:r>
            <a:r>
              <a:rPr lang="en-US" sz="2400" dirty="0"/>
              <a:t> </a:t>
            </a:r>
            <a:r>
              <a:rPr lang="en-US" sz="2400" dirty="0" err="1"/>
              <a:t>или</a:t>
            </a:r>
            <a:r>
              <a:rPr lang="en-US" sz="2400" dirty="0"/>
              <a:t> </a:t>
            </a:r>
            <a:r>
              <a:rPr lang="en-US" sz="2400" dirty="0" err="1"/>
              <a:t>аппаратных</a:t>
            </a:r>
            <a:r>
              <a:rPr lang="en-US" sz="2400" dirty="0"/>
              <a:t> </a:t>
            </a:r>
            <a:r>
              <a:rPr lang="en-US" sz="2400" dirty="0" err="1"/>
              <a:t>адресов</a:t>
            </a:r>
            <a:r>
              <a:rPr lang="en-US" sz="2400" dirty="0"/>
              <a:t>) </a:t>
            </a:r>
            <a:r>
              <a:rPr lang="en-US" sz="2400" dirty="0" err="1"/>
              <a:t>сетевых</a:t>
            </a:r>
            <a:r>
              <a:rPr lang="en-US" sz="2400" dirty="0"/>
              <a:t> </a:t>
            </a:r>
            <a:r>
              <a:rPr lang="en-US" sz="2400" dirty="0" err="1"/>
              <a:t>адаптеров</a:t>
            </a:r>
            <a:r>
              <a:rPr lang="en-US" sz="2400" dirty="0"/>
              <a:t> </a:t>
            </a:r>
            <a:r>
              <a:rPr lang="en-US" sz="2400" b="1" dirty="0" err="1"/>
              <a:t>локального</a:t>
            </a:r>
            <a:r>
              <a:rPr lang="en-US" sz="2400" dirty="0"/>
              <a:t> </a:t>
            </a:r>
            <a:r>
              <a:rPr lang="en-US" sz="2400" dirty="0" err="1"/>
              <a:t>или</a:t>
            </a:r>
            <a:r>
              <a:rPr lang="en-US" sz="2400" dirty="0"/>
              <a:t> </a:t>
            </a:r>
            <a:r>
              <a:rPr lang="en-US" sz="2400" b="1" dirty="0" err="1"/>
              <a:t>удаленного</a:t>
            </a:r>
            <a:r>
              <a:rPr lang="en-US" sz="2400" dirty="0"/>
              <a:t> </a:t>
            </a:r>
            <a:r>
              <a:rPr lang="en-US" sz="2400" dirty="0" err="1"/>
              <a:t>компьютера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162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D0CDBD-2995-951A-0979-0F93EE4428FC}"/>
              </a:ext>
            </a:extLst>
          </p:cNvPr>
          <p:cNvSpPr txBox="1"/>
          <p:nvPr/>
        </p:nvSpPr>
        <p:spPr>
          <a:xfrm>
            <a:off x="500418" y="777797"/>
            <a:ext cx="111911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MAC-</a:t>
            </a:r>
            <a:r>
              <a:rPr lang="ru-RU" sz="3200" dirty="0"/>
              <a:t>адрес представляет собой уникальный адрес длиной 6 байт, присваиваемый каждому сетевому устройству при производстве. В среде операционных систем семейства </a:t>
            </a:r>
            <a:r>
              <a:rPr lang="en-US" sz="3200" dirty="0"/>
              <a:t>Windows</a:t>
            </a:r>
            <a:r>
              <a:rPr lang="ru-RU" sz="3200" dirty="0"/>
              <a:t> принято отображение </a:t>
            </a:r>
            <a:r>
              <a:rPr lang="en-US" sz="3200" dirty="0"/>
              <a:t>MAC-</a:t>
            </a:r>
            <a:r>
              <a:rPr lang="ru-RU" sz="3200" dirty="0"/>
              <a:t>адреса в виде 16-ричных чисел каждого из байтов, разделяемых символов</a:t>
            </a:r>
            <a:r>
              <a:rPr lang="en-US" sz="3200" dirty="0"/>
              <a:t>: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420393-074B-BA8B-8803-19D64C5011F7}"/>
              </a:ext>
            </a:extLst>
          </p:cNvPr>
          <p:cNvSpPr txBox="1"/>
          <p:nvPr/>
        </p:nvSpPr>
        <p:spPr>
          <a:xfrm>
            <a:off x="2533933" y="4531057"/>
            <a:ext cx="7124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00-00-19-</a:t>
            </a:r>
            <a:r>
              <a:rPr lang="en-US" sz="4400" b="1" dirty="0"/>
              <a:t>DF-C0-12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314486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3085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088" name="Picture 3087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3090" name="Rectangle 3089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В Литве усилились кибератаки на финансовые учреждения - 02.01.2023, Sputnik  Литва">
            <a:extLst>
              <a:ext uri="{FF2B5EF4-FFF2-40B4-BE49-F238E27FC236}">
                <a16:creationId xmlns:a16="http://schemas.microsoft.com/office/drawing/2014/main" id="{C225B92A-7AA8-78CE-2003-0CE4B1B82C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5" b="3325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5FD876-4BA5-98C4-09BC-DF2CF7259414}"/>
              </a:ext>
            </a:extLst>
          </p:cNvPr>
          <p:cNvSpPr txBox="1"/>
          <p:nvPr/>
        </p:nvSpPr>
        <p:spPr>
          <a:xfrm>
            <a:off x="213360" y="3221569"/>
            <a:ext cx="11755120" cy="4148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cap="all" dirty="0">
                <a:latin typeface="+mj-lt"/>
                <a:ea typeface="+mj-ea"/>
                <a:cs typeface="+mj-cs"/>
              </a:rPr>
              <a:t>GETMAC [/S </a:t>
            </a:r>
            <a:r>
              <a:rPr lang="en-US" sz="4200" cap="all" dirty="0" err="1">
                <a:latin typeface="+mj-lt"/>
                <a:ea typeface="+mj-ea"/>
                <a:cs typeface="+mj-cs"/>
              </a:rPr>
              <a:t>система</a:t>
            </a:r>
            <a:r>
              <a:rPr lang="en-US" sz="4200" cap="all" dirty="0">
                <a:latin typeface="+mj-lt"/>
                <a:ea typeface="+mj-ea"/>
                <a:cs typeface="+mj-cs"/>
              </a:rPr>
              <a:t> [/U </a:t>
            </a:r>
            <a:r>
              <a:rPr lang="en-US" sz="4200" cap="all" dirty="0" err="1">
                <a:latin typeface="+mj-lt"/>
                <a:ea typeface="+mj-ea"/>
                <a:cs typeface="+mj-cs"/>
              </a:rPr>
              <a:t>пользователь</a:t>
            </a:r>
            <a:r>
              <a:rPr lang="en-US" sz="4200" cap="all" dirty="0">
                <a:latin typeface="+mj-lt"/>
                <a:ea typeface="+mj-ea"/>
                <a:cs typeface="+mj-cs"/>
              </a:rPr>
              <a:t> [/P </a:t>
            </a:r>
            <a:r>
              <a:rPr lang="en-US" sz="4200" cap="all" dirty="0" err="1">
                <a:latin typeface="+mj-lt"/>
                <a:ea typeface="+mj-ea"/>
                <a:cs typeface="+mj-cs"/>
              </a:rPr>
              <a:t>пароль</a:t>
            </a:r>
            <a:r>
              <a:rPr lang="en-US" sz="4200" cap="all" dirty="0">
                <a:latin typeface="+mj-lt"/>
                <a:ea typeface="+mj-ea"/>
                <a:cs typeface="+mj-cs"/>
              </a:rPr>
              <a:t>]]] [/FO </a:t>
            </a:r>
            <a:r>
              <a:rPr lang="en-US" sz="4200" cap="all" dirty="0" err="1">
                <a:latin typeface="+mj-lt"/>
                <a:ea typeface="+mj-ea"/>
                <a:cs typeface="+mj-cs"/>
              </a:rPr>
              <a:t>формат</a:t>
            </a:r>
            <a:r>
              <a:rPr lang="en-US" sz="4200" cap="all" dirty="0">
                <a:latin typeface="+mj-lt"/>
                <a:ea typeface="+mj-ea"/>
                <a:cs typeface="+mj-cs"/>
              </a:rPr>
              <a:t>] [/NH] [/V]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0D11FCA-E791-56BB-5969-3329983DC1B3}"/>
              </a:ext>
            </a:extLst>
          </p:cNvPr>
          <p:cNvSpPr txBox="1">
            <a:spLocks/>
          </p:cNvSpPr>
          <p:nvPr/>
        </p:nvSpPr>
        <p:spPr>
          <a:xfrm>
            <a:off x="213360" y="621497"/>
            <a:ext cx="8610600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/>
              <a:t>Пример командной строки</a:t>
            </a:r>
          </a:p>
        </p:txBody>
      </p:sp>
    </p:spTree>
    <p:extLst>
      <p:ext uri="{BB962C8B-B14F-4D97-AF65-F5344CB8AC3E}">
        <p14:creationId xmlns:p14="http://schemas.microsoft.com/office/powerpoint/2010/main" val="171881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0" name="Picture 4109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112" name="Rectangle 4111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GitHub - GhostofGoes/getmac: Platform-independent pure-Python module to get  a MAC address">
            <a:extLst>
              <a:ext uri="{FF2B5EF4-FFF2-40B4-BE49-F238E27FC236}">
                <a16:creationId xmlns:a16="http://schemas.microsoft.com/office/drawing/2014/main" id="{D7EA39A5-A13B-0E42-3BE9-D88B2958FA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 bwMode="auto">
          <a:xfrm>
            <a:off x="20" y="0"/>
            <a:ext cx="12191980" cy="717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4113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373376-C907-B831-DFBC-556BCF5C073B}"/>
              </a:ext>
            </a:extLst>
          </p:cNvPr>
          <p:cNvSpPr txBox="1"/>
          <p:nvPr/>
        </p:nvSpPr>
        <p:spPr>
          <a:xfrm>
            <a:off x="685800" y="1761108"/>
            <a:ext cx="10820400" cy="4893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</a:rPr>
              <a:t>/S </a:t>
            </a:r>
            <a:r>
              <a:rPr lang="en-US" sz="1600" dirty="0" err="1">
                <a:solidFill>
                  <a:srgbClr val="FFFF00"/>
                </a:solidFill>
              </a:rPr>
              <a:t>система</a:t>
            </a:r>
            <a:r>
              <a:rPr lang="en-US" sz="1600" dirty="0">
                <a:solidFill>
                  <a:srgbClr val="FFFF00"/>
                </a:solidFill>
              </a:rPr>
              <a:t> – </a:t>
            </a:r>
            <a:r>
              <a:rPr lang="en-US" sz="1600" dirty="0" err="1">
                <a:solidFill>
                  <a:srgbClr val="FFFF00"/>
                </a:solidFill>
              </a:rPr>
              <a:t>Адрес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или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имя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удаленного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компьютера</a:t>
            </a:r>
            <a:r>
              <a:rPr lang="en-US" sz="1600" dirty="0">
                <a:solidFill>
                  <a:srgbClr val="FFFF00"/>
                </a:solidFill>
              </a:rPr>
              <a:t>, к </a:t>
            </a:r>
            <a:r>
              <a:rPr lang="en-US" sz="1600" dirty="0" err="1">
                <a:solidFill>
                  <a:srgbClr val="FFFF00"/>
                </a:solidFill>
              </a:rPr>
              <a:t>которому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выполняется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подключение</a:t>
            </a:r>
            <a:r>
              <a:rPr lang="en-US" sz="1600" dirty="0">
                <a:solidFill>
                  <a:srgbClr val="FFFF00"/>
                </a:solidFill>
              </a:rPr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00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</a:rPr>
              <a:t>/U </a:t>
            </a:r>
            <a:r>
              <a:rPr lang="en-US" sz="1600" dirty="0" err="1">
                <a:solidFill>
                  <a:srgbClr val="FFFF00"/>
                </a:solidFill>
              </a:rPr>
              <a:t>домен</a:t>
            </a:r>
            <a:r>
              <a:rPr lang="en-US" sz="1600" dirty="0">
                <a:solidFill>
                  <a:srgbClr val="FFFF00"/>
                </a:solidFill>
              </a:rPr>
              <a:t>\</a:t>
            </a:r>
            <a:r>
              <a:rPr lang="en-US" sz="1600" dirty="0" err="1">
                <a:solidFill>
                  <a:srgbClr val="FFFF00"/>
                </a:solidFill>
              </a:rPr>
              <a:t>пользователь</a:t>
            </a:r>
            <a:r>
              <a:rPr lang="en-US" sz="1600" dirty="0">
                <a:solidFill>
                  <a:srgbClr val="FFFF00"/>
                </a:solidFill>
              </a:rPr>
              <a:t> – </a:t>
            </a:r>
            <a:r>
              <a:rPr lang="en-US" sz="1600" dirty="0" err="1">
                <a:solidFill>
                  <a:srgbClr val="FFFF00"/>
                </a:solidFill>
              </a:rPr>
              <a:t>Пользовательский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контекст</a:t>
            </a:r>
            <a:r>
              <a:rPr lang="en-US" sz="1600" dirty="0">
                <a:solidFill>
                  <a:srgbClr val="FFFF00"/>
                </a:solidFill>
              </a:rPr>
              <a:t>, в </a:t>
            </a:r>
            <a:r>
              <a:rPr lang="en-US" sz="1600" dirty="0" err="1">
                <a:solidFill>
                  <a:srgbClr val="FFFF00"/>
                </a:solidFill>
              </a:rPr>
              <a:t>котором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будет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выполняться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команда</a:t>
            </a:r>
            <a:r>
              <a:rPr lang="en-US" sz="1600" dirty="0">
                <a:solidFill>
                  <a:srgbClr val="FFFF00"/>
                </a:solidFill>
              </a:rPr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00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</a:rPr>
              <a:t>/P </a:t>
            </a:r>
            <a:r>
              <a:rPr lang="en-US" sz="1600" dirty="0" err="1">
                <a:solidFill>
                  <a:srgbClr val="FFFF00"/>
                </a:solidFill>
              </a:rPr>
              <a:t>пароль</a:t>
            </a:r>
            <a:r>
              <a:rPr lang="en-US" sz="1600" dirty="0">
                <a:solidFill>
                  <a:srgbClr val="FFFF00"/>
                </a:solidFill>
              </a:rPr>
              <a:t> – </a:t>
            </a:r>
            <a:r>
              <a:rPr lang="en-US" sz="1600" dirty="0" err="1">
                <a:solidFill>
                  <a:srgbClr val="FFFF00"/>
                </a:solidFill>
              </a:rPr>
              <a:t>Пароль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этого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пользовательского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контекста</a:t>
            </a:r>
            <a:r>
              <a:rPr lang="en-US" sz="1600" dirty="0">
                <a:solidFill>
                  <a:srgbClr val="FFFF00"/>
                </a:solidFill>
              </a:rPr>
              <a:t>. </a:t>
            </a:r>
            <a:r>
              <a:rPr lang="en-US" sz="1600" dirty="0" err="1">
                <a:solidFill>
                  <a:srgbClr val="FFFF00"/>
                </a:solidFill>
              </a:rPr>
              <a:t>Выполняется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запрос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пароля</a:t>
            </a:r>
            <a:r>
              <a:rPr lang="en-US" sz="1600" dirty="0">
                <a:solidFill>
                  <a:srgbClr val="FFFF00"/>
                </a:solidFill>
              </a:rPr>
              <a:t>, </a:t>
            </a:r>
            <a:r>
              <a:rPr lang="en-US" sz="1600" dirty="0" err="1">
                <a:solidFill>
                  <a:srgbClr val="FFFF00"/>
                </a:solidFill>
              </a:rPr>
              <a:t>если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он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не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задан</a:t>
            </a:r>
            <a:r>
              <a:rPr lang="en-US" sz="1600" dirty="0">
                <a:solidFill>
                  <a:srgbClr val="FFFF00"/>
                </a:solidFill>
              </a:rPr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00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</a:rPr>
              <a:t>/FO </a:t>
            </a:r>
            <a:r>
              <a:rPr lang="en-US" sz="1600" dirty="0" err="1">
                <a:solidFill>
                  <a:srgbClr val="FFFF00"/>
                </a:solidFill>
              </a:rPr>
              <a:t>формат</a:t>
            </a:r>
            <a:r>
              <a:rPr lang="en-US" sz="1600" dirty="0">
                <a:solidFill>
                  <a:srgbClr val="FFFF00"/>
                </a:solidFill>
              </a:rPr>
              <a:t> – </a:t>
            </a:r>
            <a:r>
              <a:rPr lang="en-US" sz="1600" dirty="0" err="1">
                <a:solidFill>
                  <a:srgbClr val="FFFF00"/>
                </a:solidFill>
              </a:rPr>
              <a:t>Формат</a:t>
            </a:r>
            <a:r>
              <a:rPr lang="en-US" sz="1600" dirty="0">
                <a:solidFill>
                  <a:srgbClr val="FFFF00"/>
                </a:solidFill>
              </a:rPr>
              <a:t>, в </a:t>
            </a:r>
            <a:r>
              <a:rPr lang="en-US" sz="1600" dirty="0" err="1">
                <a:solidFill>
                  <a:srgbClr val="FFFF00"/>
                </a:solidFill>
              </a:rPr>
              <a:t>котором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следует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отображать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результаты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запроса</a:t>
            </a:r>
            <a:r>
              <a:rPr lang="en-US" sz="1600" dirty="0">
                <a:solidFill>
                  <a:srgbClr val="FFFF00"/>
                </a:solidFill>
              </a:rPr>
              <a:t>. </a:t>
            </a:r>
            <a:r>
              <a:rPr lang="en-US" sz="1600" dirty="0" err="1">
                <a:solidFill>
                  <a:srgbClr val="FFFF00"/>
                </a:solidFill>
              </a:rPr>
              <a:t>Допустимые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форматы</a:t>
            </a:r>
            <a:r>
              <a:rPr lang="en-US" sz="1600" dirty="0">
                <a:solidFill>
                  <a:srgbClr val="FFFF00"/>
                </a:solidFill>
              </a:rPr>
              <a:t>: «TABLE», «LIST», «CSV».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00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</a:rPr>
              <a:t>/NH – </a:t>
            </a:r>
            <a:r>
              <a:rPr lang="en-US" sz="1600" dirty="0" err="1">
                <a:solidFill>
                  <a:srgbClr val="FFFF00"/>
                </a:solidFill>
              </a:rPr>
              <a:t>указывает</a:t>
            </a:r>
            <a:r>
              <a:rPr lang="en-US" sz="1600" dirty="0">
                <a:solidFill>
                  <a:srgbClr val="FFFF00"/>
                </a:solidFill>
              </a:rPr>
              <a:t>, </a:t>
            </a:r>
            <a:r>
              <a:rPr lang="en-US" sz="1600" dirty="0" err="1">
                <a:solidFill>
                  <a:srgbClr val="FFFF00"/>
                </a:solidFill>
              </a:rPr>
              <a:t>что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строка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заголовка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столбцов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не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должна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отображаться</a:t>
            </a:r>
            <a:r>
              <a:rPr lang="en-US" sz="1600" dirty="0">
                <a:solidFill>
                  <a:srgbClr val="FFFF00"/>
                </a:solidFill>
              </a:rPr>
              <a:t> в </a:t>
            </a:r>
            <a:r>
              <a:rPr lang="en-US" sz="1600" dirty="0" err="1">
                <a:solidFill>
                  <a:srgbClr val="FFFF00"/>
                </a:solidFill>
              </a:rPr>
              <a:t>результирующем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файле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форматов</a:t>
            </a:r>
            <a:r>
              <a:rPr lang="en-US" sz="1600" dirty="0">
                <a:solidFill>
                  <a:srgbClr val="FFFF00"/>
                </a:solidFill>
              </a:rPr>
              <a:t> TABLE и CSV.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00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</a:rPr>
              <a:t>/V – </a:t>
            </a:r>
            <a:r>
              <a:rPr lang="en-US" sz="1600" dirty="0" err="1">
                <a:solidFill>
                  <a:srgbClr val="FFFF00"/>
                </a:solidFill>
              </a:rPr>
              <a:t>режим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отображения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подробной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информации</a:t>
            </a:r>
            <a:r>
              <a:rPr lang="en-US" sz="1600" dirty="0">
                <a:solidFill>
                  <a:srgbClr val="FFFF00"/>
                </a:solidFill>
              </a:rPr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00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</a:rPr>
              <a:t>/? – </a:t>
            </a:r>
            <a:r>
              <a:rPr lang="en-US" sz="1600" dirty="0" err="1">
                <a:solidFill>
                  <a:srgbClr val="FFFF00"/>
                </a:solidFill>
              </a:rPr>
              <a:t>Вывод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краткой</a:t>
            </a:r>
            <a:r>
              <a:rPr lang="en-US" sz="1600" dirty="0">
                <a:solidFill>
                  <a:srgbClr val="FFFF00"/>
                </a:solidFill>
              </a:rPr>
              <a:t>  </a:t>
            </a:r>
            <a:r>
              <a:rPr lang="en-US" sz="1600" dirty="0" err="1">
                <a:solidFill>
                  <a:srgbClr val="FFFF00"/>
                </a:solidFill>
              </a:rPr>
              <a:t>информации</a:t>
            </a:r>
            <a:r>
              <a:rPr lang="en-US" sz="1600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5827345-E85F-37F0-6558-97FFDC1B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720" y="468080"/>
            <a:ext cx="887984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Параметры</a:t>
            </a:r>
            <a:r>
              <a:rPr lang="en-US" dirty="0"/>
              <a:t> </a:t>
            </a:r>
            <a:r>
              <a:rPr lang="en-US" dirty="0" err="1"/>
              <a:t>командной</a:t>
            </a:r>
            <a:r>
              <a:rPr lang="en-US" dirty="0"/>
              <a:t> </a:t>
            </a:r>
            <a:r>
              <a:rPr lang="en-US" dirty="0" err="1"/>
              <a:t>строки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0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Изображение выглядит как Красочность, синий, Цвет электрик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A18F0E32-1841-E7B4-D602-1161ABE89E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t="10422" b="53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F61E3-CDCB-46B9-8CDE-F6330080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Пример</a:t>
            </a:r>
            <a:r>
              <a:rPr lang="en-US" dirty="0"/>
              <a:t> </a:t>
            </a:r>
            <a:r>
              <a:rPr lang="en-US" dirty="0" err="1"/>
              <a:t>использования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0CBC3D-022B-5254-796F-A672A67ED807}"/>
              </a:ext>
            </a:extLst>
          </p:cNvPr>
          <p:cNvSpPr txBox="1"/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highlight>
                  <a:srgbClr val="008080"/>
                </a:highlight>
              </a:rPr>
              <a:t>GETMAC/FO csv </a:t>
            </a:r>
            <a:r>
              <a:rPr lang="en-US" sz="1500"/>
              <a:t>– выдать информацию об аппаратных адресах всех сетевых адаптеров на данном компьютеров в формате CSV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highlight>
                  <a:srgbClr val="008080"/>
                </a:highlight>
              </a:rPr>
              <a:t>GETMAC /S SERVER /FO LIST /V </a:t>
            </a:r>
            <a:r>
              <a:rPr lang="en-US" sz="1500"/>
              <a:t>– отобразить информацию о MAC-адресах удаленного компьютера с именем SERVER в виде подробного списка. При подключении к удаленному компьютеру используется учетная запись текущего пользователя.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highlight>
                  <a:srgbClr val="008080"/>
                </a:highlight>
              </a:rPr>
              <a:t>GETMAC /S SERVER /U domain \P password /FO list /V </a:t>
            </a:r>
            <a:r>
              <a:rPr lang="en-US" sz="1500"/>
              <a:t>– то же, что и в предыдущем примере, но при доступе к удаленному компьютеру используются указанные имя пользователя и пароль.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highlight>
                  <a:srgbClr val="008080"/>
                </a:highlight>
              </a:rPr>
              <a:t>GETMAC /S SERVER /U domain\user /P password /FO table /NH </a:t>
            </a:r>
            <a:r>
              <a:rPr lang="en-US" sz="1500"/>
              <a:t>– то же, что и в предыдущем примере, но вместо имени удаленного компьютера используется MAC-адрес, и выводится информация в виде таблицы без полей заголовка.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highlight>
                  <a:srgbClr val="008080"/>
                </a:highlight>
              </a:rPr>
              <a:t>GETMAC /FO LIST /V &gt; C:\mymac.txt </a:t>
            </a:r>
            <a:r>
              <a:rPr lang="en-US" sz="1500"/>
              <a:t>– выдать подробную информацию о МАС-адресах сетевых адаптеров данного компьютера в виде списка с записью результатов в текстовый файл C:\memac.txt</a:t>
            </a:r>
          </a:p>
        </p:txBody>
      </p:sp>
    </p:spTree>
    <p:extLst>
      <p:ext uri="{BB962C8B-B14F-4D97-AF65-F5344CB8AC3E}">
        <p14:creationId xmlns:p14="http://schemas.microsoft.com/office/powerpoint/2010/main" val="346735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36C7F-C06E-9970-2140-1DBD65B0C5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EA5F6-2DE8-DC67-CF6F-1CE5C2CA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Пример результатов выполнения команды</a:t>
            </a:r>
            <a:r>
              <a:rPr lang="en-US" dirty="0"/>
              <a:t>: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7B98C3-848B-CC42-36D4-064576F594F7}"/>
              </a:ext>
            </a:extLst>
          </p:cNvPr>
          <p:cNvSpPr txBox="1"/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Подключение</a:t>
            </a:r>
            <a:r>
              <a:rPr lang="en-US" sz="2400" dirty="0"/>
              <a:t>: 192.168.1.10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Сетевой</a:t>
            </a:r>
            <a:r>
              <a:rPr lang="en-US" sz="2400" dirty="0"/>
              <a:t> </a:t>
            </a:r>
            <a:r>
              <a:rPr lang="en-US" sz="2400" dirty="0" err="1"/>
              <a:t>адаптер</a:t>
            </a:r>
            <a:r>
              <a:rPr lang="en-US" sz="2400" dirty="0"/>
              <a:t>: Intel 8255x-based PCI Ethernet Adapter (10/100)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Физический</a:t>
            </a:r>
            <a:r>
              <a:rPr lang="en-US" sz="2400" dirty="0"/>
              <a:t> </a:t>
            </a:r>
            <a:r>
              <a:rPr lang="en-US" sz="2400" dirty="0" err="1"/>
              <a:t>адрес</a:t>
            </a:r>
            <a:r>
              <a:rPr lang="en-US" sz="2400" dirty="0"/>
              <a:t>: 00-02-B3-48-14-8D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Имя</a:t>
            </a:r>
            <a:r>
              <a:rPr lang="en-US" sz="2400" dirty="0"/>
              <a:t> </a:t>
            </a:r>
            <a:r>
              <a:rPr lang="en-US" sz="2400" dirty="0" err="1"/>
              <a:t>транспорта</a:t>
            </a:r>
            <a:r>
              <a:rPr lang="en-US" sz="2400" dirty="0"/>
              <a:t>: \Device\</a:t>
            </a:r>
            <a:r>
              <a:rPr lang="en-US" sz="2400" dirty="0" err="1"/>
              <a:t>Tcpip</a:t>
            </a:r>
            <a:r>
              <a:rPr lang="en-US" sz="2400" dirty="0"/>
              <a:t>_{5D7D68AD-3627-408C-8366-0D8922-B67CAB}</a:t>
            </a:r>
          </a:p>
        </p:txBody>
      </p:sp>
    </p:spTree>
    <p:extLst>
      <p:ext uri="{BB962C8B-B14F-4D97-AF65-F5344CB8AC3E}">
        <p14:creationId xmlns:p14="http://schemas.microsoft.com/office/powerpoint/2010/main" val="3991460930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56</TotalTime>
  <Words>426</Words>
  <Application>Microsoft Office PowerPoint</Application>
  <PresentationFormat>Широкоэкранный</PresentationFormat>
  <Paragraphs>41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След самолета</vt:lpstr>
      <vt:lpstr>GETMAC</vt:lpstr>
      <vt:lpstr>Презентация PowerPoint</vt:lpstr>
      <vt:lpstr>Презентация PowerPoint</vt:lpstr>
      <vt:lpstr>Презентация PowerPoint</vt:lpstr>
      <vt:lpstr>Параметры командной строки</vt:lpstr>
      <vt:lpstr>Пример использования</vt:lpstr>
      <vt:lpstr>Пример результатов выполнения команды: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GETMAC</dc:title>
  <dc:creator>Солуянов Александр Валерьевич</dc:creator>
  <cp:lastModifiedBy>Солуянов Александр Валерьевич</cp:lastModifiedBy>
  <cp:revision>1</cp:revision>
  <dcterms:created xsi:type="dcterms:W3CDTF">2023-05-14T23:12:55Z</dcterms:created>
  <dcterms:modified xsi:type="dcterms:W3CDTF">2023-05-15T00:09:07Z</dcterms:modified>
</cp:coreProperties>
</file>