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ontserrat Semi-Bold" charset="1" panose="00000700000000000000"/>
      <p:regular r:id="rId10"/>
    </p:embeddedFont>
    <p:embeddedFont>
      <p:font typeface="Montserrat Semi-Bold Bold" charset="1" panose="00000800000000000000"/>
      <p:regular r:id="rId11"/>
    </p:embeddedFont>
    <p:embeddedFont>
      <p:font typeface="Montserrat Semi-Bold Italics" charset="1" panose="00000700000000000000"/>
      <p:regular r:id="rId12"/>
    </p:embeddedFont>
    <p:embeddedFont>
      <p:font typeface="Montserrat Semi-Bold Bold Italics" charset="1" panose="00000800000000000000"/>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
      <p:font typeface="Didact Gothic"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2848547" y="4608991"/>
            <a:ext cx="10245141" cy="1499453"/>
            <a:chOff x="0" y="0"/>
            <a:chExt cx="13660188" cy="1999270"/>
          </a:xfrm>
        </p:grpSpPr>
        <p:sp>
          <p:nvSpPr>
            <p:cNvPr name="TextBox 3" id="3"/>
            <p:cNvSpPr txBox="true"/>
            <p:nvPr/>
          </p:nvSpPr>
          <p:spPr>
            <a:xfrm rot="0">
              <a:off x="0" y="-327678"/>
              <a:ext cx="13660188" cy="1308210"/>
            </a:xfrm>
            <a:prstGeom prst="rect">
              <a:avLst/>
            </a:prstGeom>
          </p:spPr>
          <p:txBody>
            <a:bodyPr anchor="t" rtlCol="false" tIns="0" lIns="0" bIns="0" rIns="0">
              <a:spAutoFit/>
            </a:bodyPr>
            <a:lstStyle/>
            <a:p>
              <a:pPr>
                <a:lnSpc>
                  <a:spcPts val="6485"/>
                </a:lnSpc>
              </a:pPr>
              <a:r>
                <a:rPr lang="en-US" sz="8106">
                  <a:solidFill>
                    <a:srgbClr val="FFFFFF"/>
                  </a:solidFill>
                  <a:latin typeface="Montserrat Semi-Bold Bold"/>
                </a:rPr>
                <a:t>Команда route</a:t>
              </a:r>
            </a:p>
          </p:txBody>
        </p:sp>
        <p:sp>
          <p:nvSpPr>
            <p:cNvPr name="TextBox 4" id="4"/>
            <p:cNvSpPr txBox="true"/>
            <p:nvPr/>
          </p:nvSpPr>
          <p:spPr>
            <a:xfrm rot="0">
              <a:off x="0" y="1321727"/>
              <a:ext cx="7003471" cy="813209"/>
            </a:xfrm>
            <a:prstGeom prst="rect">
              <a:avLst/>
            </a:prstGeom>
          </p:spPr>
          <p:txBody>
            <a:bodyPr anchor="t" rtlCol="false" tIns="0" lIns="0" bIns="0" rIns="0">
              <a:spAutoFit/>
            </a:bodyPr>
            <a:lstStyle/>
            <a:p>
              <a:pPr>
                <a:lnSpc>
                  <a:spcPts val="5167"/>
                </a:lnSpc>
                <a:spcBef>
                  <a:spcPct val="0"/>
                </a:spcBef>
              </a:pPr>
            </a:p>
          </p:txBody>
        </p:sp>
      </p:grpSp>
      <p:sp>
        <p:nvSpPr>
          <p:cNvPr name="AutoShape 5" id="5"/>
          <p:cNvSpPr/>
          <p:nvPr/>
        </p:nvSpPr>
        <p:spPr>
          <a:xfrm rot="0">
            <a:off x="1646084" y="-96446"/>
            <a:ext cx="9525" cy="10623253"/>
          </a:xfrm>
          <a:prstGeom prst="rect">
            <a:avLst/>
          </a:prstGeom>
          <a:solidFill>
            <a:srgbClr val="FFFFFF">
              <a:alpha val="29804"/>
            </a:srgbClr>
          </a:solidFill>
        </p:spPr>
      </p:sp>
      <p:grpSp>
        <p:nvGrpSpPr>
          <p:cNvPr name="Group 6" id="6"/>
          <p:cNvGrpSpPr/>
          <p:nvPr/>
        </p:nvGrpSpPr>
        <p:grpSpPr>
          <a:xfrm rot="-5400000">
            <a:off x="-160652" y="5065925"/>
            <a:ext cx="1948417" cy="155149"/>
            <a:chOff x="0" y="0"/>
            <a:chExt cx="1913890" cy="152400"/>
          </a:xfrm>
        </p:grpSpPr>
        <p:sp>
          <p:nvSpPr>
            <p:cNvPr name="Freeform 7" id="7"/>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8" id="8"/>
          <p:cNvSpPr txBox="true"/>
          <p:nvPr/>
        </p:nvSpPr>
        <p:spPr>
          <a:xfrm rot="0">
            <a:off x="13992960" y="8219946"/>
            <a:ext cx="3266340" cy="1543977"/>
          </a:xfrm>
          <a:prstGeom prst="rect">
            <a:avLst/>
          </a:prstGeom>
        </p:spPr>
        <p:txBody>
          <a:bodyPr anchor="t" rtlCol="false" tIns="0" lIns="0" bIns="0" rIns="0">
            <a:spAutoFit/>
          </a:bodyPr>
          <a:lstStyle/>
          <a:p>
            <a:pPr>
              <a:lnSpc>
                <a:spcPts val="3079"/>
              </a:lnSpc>
            </a:pPr>
            <a:r>
              <a:rPr lang="en-US" sz="2199" spc="219">
                <a:solidFill>
                  <a:srgbClr val="FFFFFF"/>
                </a:solidFill>
                <a:latin typeface="Montserrat Semi-Bold"/>
              </a:rPr>
              <a:t>3ПКС-220</a:t>
            </a:r>
          </a:p>
          <a:p>
            <a:pPr>
              <a:lnSpc>
                <a:spcPts val="3079"/>
              </a:lnSpc>
            </a:pPr>
            <a:r>
              <a:rPr lang="en-US" sz="2199" spc="219">
                <a:solidFill>
                  <a:srgbClr val="FFFFFF"/>
                </a:solidFill>
                <a:latin typeface="Montserrat Semi-Bold"/>
              </a:rPr>
              <a:t>ГЛАЗКОВ Н.</a:t>
            </a:r>
          </a:p>
          <a:p>
            <a:pPr>
              <a:lnSpc>
                <a:spcPts val="3079"/>
              </a:lnSpc>
            </a:pPr>
            <a:r>
              <a:rPr lang="en-US" sz="2199" spc="219">
                <a:solidFill>
                  <a:srgbClr val="FFFFFF"/>
                </a:solidFill>
                <a:latin typeface="Montserrat Semi-Bold"/>
              </a:rPr>
              <a:t>ЛУКЬЯНЧИКОВ Н.</a:t>
            </a:r>
          </a:p>
          <a:p>
            <a:pPr>
              <a:lnSpc>
                <a:spcPts val="3079"/>
              </a:lnSpc>
              <a:spcBef>
                <a:spcPct val="0"/>
              </a:spcBef>
            </a:pPr>
            <a:r>
              <a:rPr lang="en-US" sz="2199" spc="219">
                <a:solidFill>
                  <a:srgbClr val="FFFFFF"/>
                </a:solidFill>
                <a:latin typeface="Montserrat Semi-Bold"/>
              </a:rPr>
              <a:t>ГУЩИНА М.</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D0C0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150247" cy="91592"/>
            <a:chOff x="0" y="0"/>
            <a:chExt cx="1913890" cy="152400"/>
          </a:xfrm>
        </p:grpSpPr>
        <p:sp>
          <p:nvSpPr>
            <p:cNvPr name="Freeform 3" id="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pic>
        <p:nvPicPr>
          <p:cNvPr name="Picture 4" id="4"/>
          <p:cNvPicPr>
            <a:picLocks noChangeAspect="true"/>
          </p:cNvPicPr>
          <p:nvPr/>
        </p:nvPicPr>
        <p:blipFill>
          <a:blip r:embed="rId2"/>
          <a:srcRect l="0" t="0" r="0" b="0"/>
          <a:stretch>
            <a:fillRect/>
          </a:stretch>
        </p:blipFill>
        <p:spPr>
          <a:xfrm flipH="false" flipV="false" rot="0">
            <a:off x="1028700" y="1819326"/>
            <a:ext cx="7177885" cy="6779114"/>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10347381" y="1819326"/>
            <a:ext cx="6467554" cy="6779114"/>
          </a:xfrm>
          <a:prstGeom prst="rect">
            <a:avLst/>
          </a:prstGeom>
        </p:spPr>
      </p:pic>
      <p:sp>
        <p:nvSpPr>
          <p:cNvPr name="TextBox 6" id="6"/>
          <p:cNvSpPr txBox="true"/>
          <p:nvPr/>
        </p:nvSpPr>
        <p:spPr>
          <a:xfrm rot="0">
            <a:off x="1028700" y="219240"/>
            <a:ext cx="4532303" cy="618956"/>
          </a:xfrm>
          <a:prstGeom prst="rect">
            <a:avLst/>
          </a:prstGeom>
        </p:spPr>
        <p:txBody>
          <a:bodyPr anchor="t" rtlCol="false" tIns="0" lIns="0" bIns="0" rIns="0">
            <a:spAutoFit/>
          </a:bodyPr>
          <a:lstStyle/>
          <a:p>
            <a:pPr>
              <a:lnSpc>
                <a:spcPts val="5039"/>
              </a:lnSpc>
            </a:pPr>
            <a:r>
              <a:rPr lang="en-US" sz="4199">
                <a:solidFill>
                  <a:srgbClr val="E6E6E6"/>
                </a:solidFill>
                <a:latin typeface="Montserrat Semi-Bold"/>
              </a:rPr>
              <a:t>Примеры</a:t>
            </a:r>
          </a:p>
        </p:txBody>
      </p:sp>
      <p:sp>
        <p:nvSpPr>
          <p:cNvPr name="TextBox 7" id="7"/>
          <p:cNvSpPr txBox="true"/>
          <p:nvPr/>
        </p:nvSpPr>
        <p:spPr>
          <a:xfrm rot="0">
            <a:off x="1028700" y="1272679"/>
            <a:ext cx="14355771" cy="356160"/>
          </a:xfrm>
          <a:prstGeom prst="rect">
            <a:avLst/>
          </a:prstGeom>
        </p:spPr>
        <p:txBody>
          <a:bodyPr anchor="t" rtlCol="false" tIns="0" lIns="0" bIns="0" rIns="0">
            <a:spAutoFit/>
          </a:bodyPr>
          <a:lstStyle/>
          <a:p>
            <a:pPr>
              <a:lnSpc>
                <a:spcPts val="2940"/>
              </a:lnSpc>
            </a:pPr>
            <a:r>
              <a:rPr lang="en-US" sz="2100">
                <a:solidFill>
                  <a:srgbClr val="E6E6E6"/>
                </a:solidFill>
                <a:latin typeface="Montserrat Semi-Bold Bold"/>
              </a:rPr>
              <a:t>route print - отображает все содержимое таблицы маршрутизации IP.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D0C0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150247" cy="91592"/>
            <a:chOff x="0" y="0"/>
            <a:chExt cx="1913890" cy="152400"/>
          </a:xfrm>
        </p:grpSpPr>
        <p:sp>
          <p:nvSpPr>
            <p:cNvPr name="Freeform 3" id="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pic>
        <p:nvPicPr>
          <p:cNvPr name="Picture 4" id="4"/>
          <p:cNvPicPr>
            <a:picLocks noChangeAspect="true"/>
          </p:cNvPicPr>
          <p:nvPr/>
        </p:nvPicPr>
        <p:blipFill>
          <a:blip r:embed="rId2"/>
          <a:srcRect l="0" t="0" r="0" b="0"/>
          <a:stretch>
            <a:fillRect/>
          </a:stretch>
        </p:blipFill>
        <p:spPr>
          <a:xfrm flipH="false" flipV="false" rot="0">
            <a:off x="1028700" y="2105076"/>
            <a:ext cx="10007875" cy="7153224"/>
          </a:xfrm>
          <a:prstGeom prst="rect">
            <a:avLst/>
          </a:prstGeom>
        </p:spPr>
      </p:pic>
      <p:sp>
        <p:nvSpPr>
          <p:cNvPr name="TextBox 5" id="5"/>
          <p:cNvSpPr txBox="true"/>
          <p:nvPr/>
        </p:nvSpPr>
        <p:spPr>
          <a:xfrm rot="0">
            <a:off x="1028700" y="219240"/>
            <a:ext cx="4532303" cy="618956"/>
          </a:xfrm>
          <a:prstGeom prst="rect">
            <a:avLst/>
          </a:prstGeom>
        </p:spPr>
        <p:txBody>
          <a:bodyPr anchor="t" rtlCol="false" tIns="0" lIns="0" bIns="0" rIns="0">
            <a:spAutoFit/>
          </a:bodyPr>
          <a:lstStyle/>
          <a:p>
            <a:pPr>
              <a:lnSpc>
                <a:spcPts val="5039"/>
              </a:lnSpc>
            </a:pPr>
            <a:r>
              <a:rPr lang="en-US" sz="4199">
                <a:solidFill>
                  <a:srgbClr val="E6E6E6"/>
                </a:solidFill>
                <a:latin typeface="Montserrat Semi-Bold"/>
              </a:rPr>
              <a:t>Примеры</a:t>
            </a:r>
          </a:p>
        </p:txBody>
      </p:sp>
      <p:sp>
        <p:nvSpPr>
          <p:cNvPr name="TextBox 6" id="6"/>
          <p:cNvSpPr txBox="true"/>
          <p:nvPr/>
        </p:nvSpPr>
        <p:spPr>
          <a:xfrm rot="0">
            <a:off x="1028700" y="1272679"/>
            <a:ext cx="14355771" cy="356160"/>
          </a:xfrm>
          <a:prstGeom prst="rect">
            <a:avLst/>
          </a:prstGeom>
        </p:spPr>
        <p:txBody>
          <a:bodyPr anchor="t" rtlCol="false" tIns="0" lIns="0" bIns="0" rIns="0">
            <a:spAutoFit/>
          </a:bodyPr>
          <a:lstStyle/>
          <a:p>
            <a:pPr>
              <a:lnSpc>
                <a:spcPts val="2940"/>
              </a:lnSpc>
            </a:pPr>
            <a:r>
              <a:rPr lang="en-US" sz="2100">
                <a:solidFill>
                  <a:srgbClr val="E6E6E6"/>
                </a:solidFill>
                <a:latin typeface="Montserrat Semi-Bold Bold"/>
              </a:rPr>
              <a:t>route print 10.* - отображает в таблице маршрутизации IP маршруты, начинающиеся с 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D0C0C"/>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150247" cy="91592"/>
            <a:chOff x="0" y="0"/>
            <a:chExt cx="1913890" cy="152400"/>
          </a:xfrm>
        </p:grpSpPr>
        <p:sp>
          <p:nvSpPr>
            <p:cNvPr name="Freeform 3" id="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pic>
        <p:nvPicPr>
          <p:cNvPr name="Picture 4" id="4"/>
          <p:cNvPicPr>
            <a:picLocks noChangeAspect="true"/>
          </p:cNvPicPr>
          <p:nvPr/>
        </p:nvPicPr>
        <p:blipFill>
          <a:blip r:embed="rId2"/>
          <a:srcRect l="0" t="0" r="0" b="0"/>
          <a:stretch>
            <a:fillRect/>
          </a:stretch>
        </p:blipFill>
        <p:spPr>
          <a:xfrm flipH="false" flipV="false" rot="0">
            <a:off x="1028700" y="1819326"/>
            <a:ext cx="7709103" cy="8188557"/>
          </a:xfrm>
          <a:prstGeom prst="rect">
            <a:avLst/>
          </a:prstGeom>
        </p:spPr>
      </p:pic>
      <p:sp>
        <p:nvSpPr>
          <p:cNvPr name="TextBox 5" id="5"/>
          <p:cNvSpPr txBox="true"/>
          <p:nvPr/>
        </p:nvSpPr>
        <p:spPr>
          <a:xfrm rot="0">
            <a:off x="1028700" y="219240"/>
            <a:ext cx="4532303" cy="618956"/>
          </a:xfrm>
          <a:prstGeom prst="rect">
            <a:avLst/>
          </a:prstGeom>
        </p:spPr>
        <p:txBody>
          <a:bodyPr anchor="t" rtlCol="false" tIns="0" lIns="0" bIns="0" rIns="0">
            <a:spAutoFit/>
          </a:bodyPr>
          <a:lstStyle/>
          <a:p>
            <a:pPr>
              <a:lnSpc>
                <a:spcPts val="5039"/>
              </a:lnSpc>
            </a:pPr>
            <a:r>
              <a:rPr lang="en-US" sz="4199">
                <a:solidFill>
                  <a:srgbClr val="E6E6E6"/>
                </a:solidFill>
                <a:latin typeface="Montserrat Semi-Bold"/>
              </a:rPr>
              <a:t>Примеры</a:t>
            </a:r>
          </a:p>
        </p:txBody>
      </p:sp>
      <p:sp>
        <p:nvSpPr>
          <p:cNvPr name="TextBox 6" id="6"/>
          <p:cNvSpPr txBox="true"/>
          <p:nvPr/>
        </p:nvSpPr>
        <p:spPr>
          <a:xfrm rot="0">
            <a:off x="1028700" y="1272679"/>
            <a:ext cx="14355771" cy="356160"/>
          </a:xfrm>
          <a:prstGeom prst="rect">
            <a:avLst/>
          </a:prstGeom>
        </p:spPr>
        <p:txBody>
          <a:bodyPr anchor="t" rtlCol="false" tIns="0" lIns="0" bIns="0" rIns="0">
            <a:spAutoFit/>
          </a:bodyPr>
          <a:lstStyle/>
          <a:p>
            <a:pPr>
              <a:lnSpc>
                <a:spcPts val="2940"/>
              </a:lnSpc>
            </a:pPr>
            <a:r>
              <a:rPr lang="en-US" sz="2100">
                <a:solidFill>
                  <a:srgbClr val="E6E6E6"/>
                </a:solidFill>
                <a:latin typeface="Montserrat Semi-Bold Bold"/>
              </a:rPr>
              <a:t>route print -4 - выводит на экран маршруты из таблицы IP-маршрутизации ipv4.</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1028700" y="719222"/>
            <a:ext cx="3143357"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a:rPr>
              <a:t>Источники</a:t>
            </a:r>
          </a:p>
        </p:txBody>
      </p:sp>
      <p:sp>
        <p:nvSpPr>
          <p:cNvPr name="AutoShape 3" id="3"/>
          <p:cNvSpPr/>
          <p:nvPr/>
        </p:nvSpPr>
        <p:spPr>
          <a:xfrm rot="5400000">
            <a:off x="9139233" y="-6862420"/>
            <a:ext cx="9534" cy="18288000"/>
          </a:xfrm>
          <a:prstGeom prst="rect">
            <a:avLst/>
          </a:prstGeom>
          <a:solidFill>
            <a:srgbClr val="FFFFFF"/>
          </a:solidFill>
        </p:spPr>
      </p:sp>
      <p:sp>
        <p:nvSpPr>
          <p:cNvPr name="AutoShape 4" id="4"/>
          <p:cNvSpPr/>
          <p:nvPr/>
        </p:nvSpPr>
        <p:spPr>
          <a:xfrm rot="0">
            <a:off x="5500137" y="0"/>
            <a:ext cx="9525" cy="10623253"/>
          </a:xfrm>
          <a:prstGeom prst="rect">
            <a:avLst/>
          </a:prstGeom>
          <a:solidFill>
            <a:srgbClr val="FFFFFF"/>
          </a:solidFill>
        </p:spPr>
      </p:sp>
      <p:sp>
        <p:nvSpPr>
          <p:cNvPr name="TextBox 5" id="5"/>
          <p:cNvSpPr txBox="true"/>
          <p:nvPr/>
        </p:nvSpPr>
        <p:spPr>
          <a:xfrm rot="0">
            <a:off x="1028700" y="1730877"/>
            <a:ext cx="15257814" cy="373778"/>
          </a:xfrm>
          <a:prstGeom prst="rect">
            <a:avLst/>
          </a:prstGeom>
        </p:spPr>
        <p:txBody>
          <a:bodyPr anchor="t" rtlCol="false" tIns="0" lIns="0" bIns="0" rIns="0">
            <a:spAutoFit/>
          </a:bodyPr>
          <a:lstStyle/>
          <a:p>
            <a:pPr algn="l" marL="0" indent="0" lvl="0">
              <a:lnSpc>
                <a:spcPts val="3018"/>
              </a:lnSpc>
              <a:spcBef>
                <a:spcPct val="0"/>
              </a:spcBef>
            </a:pPr>
            <a:r>
              <a:rPr lang="en-US" sz="2156">
                <a:solidFill>
                  <a:srgbClr val="000000"/>
                </a:solidFill>
                <a:latin typeface="Montserrat Semi-Bold Bold"/>
              </a:rPr>
              <a:t>https://learn.microsoft.com/en-us/windows-server/administration/windows-commands/route_ws2008</a:t>
            </a:r>
          </a:p>
        </p:txBody>
      </p:sp>
      <p:grpSp>
        <p:nvGrpSpPr>
          <p:cNvPr name="Group 6" id="6"/>
          <p:cNvGrpSpPr/>
          <p:nvPr/>
        </p:nvGrpSpPr>
        <p:grpSpPr>
          <a:xfrm rot="0">
            <a:off x="1028700" y="1338178"/>
            <a:ext cx="1150247" cy="91592"/>
            <a:chOff x="0" y="0"/>
            <a:chExt cx="1913890" cy="152400"/>
          </a:xfrm>
        </p:grpSpPr>
        <p:sp>
          <p:nvSpPr>
            <p:cNvPr name="Freeform 7" id="7"/>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8" id="8"/>
          <p:cNvSpPr txBox="true"/>
          <p:nvPr/>
        </p:nvSpPr>
        <p:spPr>
          <a:xfrm rot="0">
            <a:off x="1028700" y="2238722"/>
            <a:ext cx="15257814" cy="373778"/>
          </a:xfrm>
          <a:prstGeom prst="rect">
            <a:avLst/>
          </a:prstGeom>
        </p:spPr>
        <p:txBody>
          <a:bodyPr anchor="t" rtlCol="false" tIns="0" lIns="0" bIns="0" rIns="0">
            <a:spAutoFit/>
          </a:bodyPr>
          <a:lstStyle/>
          <a:p>
            <a:pPr algn="l" marL="0" indent="0" lvl="0">
              <a:lnSpc>
                <a:spcPts val="3018"/>
              </a:lnSpc>
              <a:spcBef>
                <a:spcPct val="0"/>
              </a:spcBef>
            </a:pPr>
            <a:r>
              <a:rPr lang="en-US" sz="2156">
                <a:solidFill>
                  <a:srgbClr val="000000"/>
                </a:solidFill>
                <a:latin typeface="Montserrat Semi-Bold Bold"/>
              </a:rPr>
              <a:t>http://cmd4win.ru/administrirovanie-seti/diagnostika-sety/54-route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grpSp>
        <p:nvGrpSpPr>
          <p:cNvPr name="Group 2" id="2"/>
          <p:cNvGrpSpPr/>
          <p:nvPr/>
        </p:nvGrpSpPr>
        <p:grpSpPr>
          <a:xfrm rot="0">
            <a:off x="14144272" y="1519920"/>
            <a:ext cx="1948417" cy="155149"/>
            <a:chOff x="0" y="0"/>
            <a:chExt cx="1913890" cy="152400"/>
          </a:xfrm>
        </p:grpSpPr>
        <p:sp>
          <p:nvSpPr>
            <p:cNvPr name="Freeform 3" id="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grpSp>
        <p:nvGrpSpPr>
          <p:cNvPr name="Group 4" id="4"/>
          <p:cNvGrpSpPr/>
          <p:nvPr/>
        </p:nvGrpSpPr>
        <p:grpSpPr>
          <a:xfrm rot="0">
            <a:off x="11269688" y="4693520"/>
            <a:ext cx="6617158" cy="3983649"/>
            <a:chOff x="0" y="0"/>
            <a:chExt cx="1742790" cy="1049192"/>
          </a:xfrm>
        </p:grpSpPr>
        <p:sp>
          <p:nvSpPr>
            <p:cNvPr name="Freeform 5" id="5"/>
            <p:cNvSpPr/>
            <p:nvPr/>
          </p:nvSpPr>
          <p:spPr>
            <a:xfrm>
              <a:off x="0" y="0"/>
              <a:ext cx="1742791" cy="1049192"/>
            </a:xfrm>
            <a:custGeom>
              <a:avLst/>
              <a:gdLst/>
              <a:ahLst/>
              <a:cxnLst/>
              <a:rect r="r" b="b" t="t" l="l"/>
              <a:pathLst>
                <a:path h="1049192" w="1742791">
                  <a:moveTo>
                    <a:pt x="59669" y="0"/>
                  </a:moveTo>
                  <a:lnTo>
                    <a:pt x="1683122" y="0"/>
                  </a:lnTo>
                  <a:cubicBezTo>
                    <a:pt x="1716076" y="0"/>
                    <a:pt x="1742791" y="26715"/>
                    <a:pt x="1742791" y="59669"/>
                  </a:cubicBezTo>
                  <a:lnTo>
                    <a:pt x="1742791" y="989523"/>
                  </a:lnTo>
                  <a:cubicBezTo>
                    <a:pt x="1742791" y="1022477"/>
                    <a:pt x="1716076" y="1049192"/>
                    <a:pt x="1683122" y="1049192"/>
                  </a:cubicBezTo>
                  <a:lnTo>
                    <a:pt x="59669" y="1049192"/>
                  </a:lnTo>
                  <a:cubicBezTo>
                    <a:pt x="26715" y="1049192"/>
                    <a:pt x="0" y="1022477"/>
                    <a:pt x="0" y="989523"/>
                  </a:cubicBezTo>
                  <a:lnTo>
                    <a:pt x="0" y="59669"/>
                  </a:lnTo>
                  <a:cubicBezTo>
                    <a:pt x="0" y="26715"/>
                    <a:pt x="26715" y="0"/>
                    <a:pt x="59669" y="0"/>
                  </a:cubicBezTo>
                  <a:close/>
                </a:path>
              </a:pathLst>
            </a:custGeom>
            <a:solidFill>
              <a:srgbClr val="BF2D00">
                <a:alpha val="80784"/>
              </a:srgbClr>
            </a:solidFill>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3079"/>
                </a:lnSpc>
              </a:pPr>
            </a:p>
          </p:txBody>
        </p:sp>
      </p:grpSp>
      <p:sp>
        <p:nvSpPr>
          <p:cNvPr name="AutoShape 7" id="7"/>
          <p:cNvSpPr/>
          <p:nvPr/>
        </p:nvSpPr>
        <p:spPr>
          <a:xfrm rot="5400000">
            <a:off x="8971111" y="-49064"/>
            <a:ext cx="9525" cy="18624253"/>
          </a:xfrm>
          <a:prstGeom prst="rect">
            <a:avLst/>
          </a:prstGeom>
          <a:solidFill>
            <a:srgbClr val="FFFFFF"/>
          </a:solidFill>
        </p:spPr>
      </p:sp>
      <p:pic>
        <p:nvPicPr>
          <p:cNvPr name="Picture 8" id="8"/>
          <p:cNvPicPr>
            <a:picLocks noChangeAspect="true"/>
          </p:cNvPicPr>
          <p:nvPr/>
        </p:nvPicPr>
        <p:blipFill>
          <a:blip r:embed="rId2"/>
          <a:srcRect l="0" t="0" r="0" b="0"/>
          <a:stretch>
            <a:fillRect/>
          </a:stretch>
        </p:blipFill>
        <p:spPr>
          <a:xfrm flipH="false" flipV="false" rot="0">
            <a:off x="1514098" y="5999830"/>
            <a:ext cx="9320153" cy="1932607"/>
          </a:xfrm>
          <a:prstGeom prst="rect">
            <a:avLst/>
          </a:prstGeom>
        </p:spPr>
      </p:pic>
      <p:sp>
        <p:nvSpPr>
          <p:cNvPr name="TextBox 9" id="9"/>
          <p:cNvSpPr txBox="true"/>
          <p:nvPr/>
        </p:nvSpPr>
        <p:spPr>
          <a:xfrm rot="0">
            <a:off x="1514098" y="1538970"/>
            <a:ext cx="5901371" cy="352355"/>
          </a:xfrm>
          <a:prstGeom prst="rect">
            <a:avLst/>
          </a:prstGeom>
        </p:spPr>
        <p:txBody>
          <a:bodyPr anchor="t" rtlCol="false" tIns="0" lIns="0" bIns="0" rIns="0">
            <a:spAutoFit/>
          </a:bodyPr>
          <a:lstStyle/>
          <a:p>
            <a:pPr>
              <a:lnSpc>
                <a:spcPts val="2879"/>
              </a:lnSpc>
            </a:pPr>
            <a:r>
              <a:rPr lang="en-US" sz="2400" spc="240">
                <a:solidFill>
                  <a:srgbClr val="000000"/>
                </a:solidFill>
                <a:latin typeface="Montserrat Semi-Bold"/>
              </a:rPr>
              <a:t>КОМАНДА ROUTE(МАРШРУТ) - </a:t>
            </a:r>
          </a:p>
        </p:txBody>
      </p:sp>
      <p:sp>
        <p:nvSpPr>
          <p:cNvPr name="TextBox 10" id="10"/>
          <p:cNvSpPr txBox="true"/>
          <p:nvPr/>
        </p:nvSpPr>
        <p:spPr>
          <a:xfrm rot="0">
            <a:off x="1514098" y="2833390"/>
            <a:ext cx="7804021" cy="2809103"/>
          </a:xfrm>
          <a:prstGeom prst="rect">
            <a:avLst/>
          </a:prstGeom>
        </p:spPr>
        <p:txBody>
          <a:bodyPr anchor="t" rtlCol="false" tIns="0" lIns="0" bIns="0" rIns="0">
            <a:spAutoFit/>
          </a:bodyPr>
          <a:lstStyle/>
          <a:p>
            <a:pPr>
              <a:lnSpc>
                <a:spcPts val="3711"/>
              </a:lnSpc>
            </a:pPr>
            <a:r>
              <a:rPr lang="en-US" sz="3093">
                <a:solidFill>
                  <a:srgbClr val="000000"/>
                </a:solidFill>
                <a:latin typeface="Montserrat Semi-Bold Bold"/>
              </a:rPr>
              <a:t>отображает и изменяет записи в локальной таблице маршрутизации IP. Если используется без параметров, маршрут отображает справку в командной строке.</a:t>
            </a:r>
          </a:p>
        </p:txBody>
      </p:sp>
      <p:sp>
        <p:nvSpPr>
          <p:cNvPr name="TextBox 11" id="11"/>
          <p:cNvSpPr txBox="true"/>
          <p:nvPr/>
        </p:nvSpPr>
        <p:spPr>
          <a:xfrm rot="0">
            <a:off x="11470779" y="4856925"/>
            <a:ext cx="6416067" cy="4208892"/>
          </a:xfrm>
          <a:prstGeom prst="rect">
            <a:avLst/>
          </a:prstGeom>
        </p:spPr>
        <p:txBody>
          <a:bodyPr anchor="t" rtlCol="false" tIns="0" lIns="0" bIns="0" rIns="0">
            <a:spAutoFit/>
          </a:bodyPr>
          <a:lstStyle/>
          <a:p>
            <a:pPr>
              <a:lnSpc>
                <a:spcPts val="3711"/>
              </a:lnSpc>
            </a:pPr>
            <a:r>
              <a:rPr lang="en-US" sz="3093">
                <a:solidFill>
                  <a:srgbClr val="000000"/>
                </a:solidFill>
                <a:latin typeface="Montserrat Semi-Bold Bold"/>
              </a:rPr>
              <a:t>Важно!</a:t>
            </a:r>
          </a:p>
          <a:p>
            <a:pPr>
              <a:lnSpc>
                <a:spcPts val="3711"/>
              </a:lnSpc>
            </a:pPr>
            <a:r>
              <a:rPr lang="en-US" sz="3093">
                <a:solidFill>
                  <a:srgbClr val="000000"/>
                </a:solidFill>
                <a:latin typeface="Montserrat Semi-Bold Bold"/>
              </a:rPr>
              <a:t>Эта команда доступна, только если протокол Internet Protocol (TCP/IP) установлен в качестве компонента в свойствах сетевого адаптера в разделе Сетевые подключения.</a:t>
            </a:r>
          </a:p>
          <a:p>
            <a:pPr>
              <a:lnSpc>
                <a:spcPts val="3711"/>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D0C0D"/>
        </a:solidFill>
      </p:bgPr>
    </p:bg>
    <p:spTree>
      <p:nvGrpSpPr>
        <p:cNvPr id="1" name=""/>
        <p:cNvGrpSpPr/>
        <p:nvPr/>
      </p:nvGrpSpPr>
      <p:grpSpPr>
        <a:xfrm>
          <a:off x="0" y="0"/>
          <a:ext cx="0" cy="0"/>
          <a:chOff x="0" y="0"/>
          <a:chExt cx="0" cy="0"/>
        </a:xfrm>
      </p:grpSpPr>
      <p:sp>
        <p:nvSpPr>
          <p:cNvPr name="TextBox 2" id="2"/>
          <p:cNvSpPr txBox="true"/>
          <p:nvPr/>
        </p:nvSpPr>
        <p:spPr>
          <a:xfrm rot="0">
            <a:off x="529093" y="2042534"/>
            <a:ext cx="10107884" cy="972018"/>
          </a:xfrm>
          <a:prstGeom prst="rect">
            <a:avLst/>
          </a:prstGeom>
        </p:spPr>
        <p:txBody>
          <a:bodyPr anchor="t" rtlCol="false" tIns="0" lIns="0" bIns="0" rIns="0">
            <a:spAutoFit/>
          </a:bodyPr>
          <a:lstStyle/>
          <a:p>
            <a:pPr>
              <a:lnSpc>
                <a:spcPts val="2597"/>
              </a:lnSpc>
            </a:pPr>
            <a:r>
              <a:rPr lang="en-US" sz="2164">
                <a:solidFill>
                  <a:srgbClr val="FFFFFF"/>
                </a:solidFill>
                <a:latin typeface="Montserrat Semi-Bold Bold"/>
              </a:rPr>
              <a:t>ROUTE [-f] [-p] [-4|-6] &lt;команда&gt; [&lt;назначение&gt;]</a:t>
            </a:r>
          </a:p>
          <a:p>
            <a:pPr>
              <a:lnSpc>
                <a:spcPts val="2597"/>
              </a:lnSpc>
            </a:pPr>
            <a:r>
              <a:rPr lang="en-US" sz="2164">
                <a:solidFill>
                  <a:srgbClr val="FFFFFF"/>
                </a:solidFill>
                <a:latin typeface="Montserrat Semi-Bold Bold"/>
              </a:rPr>
              <a:t>                  [MASK &lt;маска_сети&gt;]  [&lt;шлюз&gt;] [METRIC &lt;метрика&gt;]</a:t>
            </a:r>
          </a:p>
          <a:p>
            <a:pPr>
              <a:lnSpc>
                <a:spcPts val="2597"/>
              </a:lnSpc>
              <a:spcBef>
                <a:spcPct val="0"/>
              </a:spcBef>
            </a:pPr>
            <a:r>
              <a:rPr lang="en-US" sz="2164">
                <a:solidFill>
                  <a:srgbClr val="FFFFFF"/>
                </a:solidFill>
                <a:latin typeface="Montserrat Semi-Bold Bold"/>
              </a:rPr>
              <a:t>                  [IF &lt;интерфейс&gt;]</a:t>
            </a:r>
          </a:p>
        </p:txBody>
      </p:sp>
      <p:sp>
        <p:nvSpPr>
          <p:cNvPr name="TextBox 3" id="3"/>
          <p:cNvSpPr txBox="true"/>
          <p:nvPr/>
        </p:nvSpPr>
        <p:spPr>
          <a:xfrm rot="0">
            <a:off x="529093" y="430599"/>
            <a:ext cx="10298924" cy="1856868"/>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Синтаксис и параметры утилиты ROUTE</a:t>
            </a:r>
          </a:p>
          <a:p>
            <a:pPr>
              <a:lnSpc>
                <a:spcPts val="5040"/>
              </a:lnSpc>
            </a:pPr>
          </a:p>
        </p:txBody>
      </p:sp>
      <p:sp>
        <p:nvSpPr>
          <p:cNvPr name="TextBox 4" id="4"/>
          <p:cNvSpPr txBox="true"/>
          <p:nvPr/>
        </p:nvSpPr>
        <p:spPr>
          <a:xfrm rot="0">
            <a:off x="529093" y="3319352"/>
            <a:ext cx="6684222" cy="7199661"/>
          </a:xfrm>
          <a:prstGeom prst="rect">
            <a:avLst/>
          </a:prstGeom>
        </p:spPr>
        <p:txBody>
          <a:bodyPr anchor="t" rtlCol="false" tIns="0" lIns="0" bIns="0" rIns="0">
            <a:spAutoFit/>
          </a:bodyPr>
          <a:lstStyle/>
          <a:p>
            <a:pPr>
              <a:lnSpc>
                <a:spcPts val="2755"/>
              </a:lnSpc>
            </a:pPr>
            <a:r>
              <a:rPr lang="en-US" sz="2296">
                <a:solidFill>
                  <a:srgbClr val="E6E6E6"/>
                </a:solidFill>
                <a:latin typeface="Montserrat Semi-Bold Bold"/>
              </a:rPr>
              <a:t>Параметры:</a:t>
            </a:r>
          </a:p>
          <a:p>
            <a:pPr>
              <a:lnSpc>
                <a:spcPts val="2755"/>
              </a:lnSpc>
            </a:pPr>
            <a:r>
              <a:rPr lang="en-US" sz="2296">
                <a:solidFill>
                  <a:srgbClr val="E6E6E6"/>
                </a:solidFill>
                <a:latin typeface="Montserrat Semi-Bold Bold"/>
              </a:rPr>
              <a:t>/f</a:t>
            </a:r>
          </a:p>
          <a:p>
            <a:pPr>
              <a:lnSpc>
                <a:spcPts val="2755"/>
              </a:lnSpc>
            </a:pPr>
            <a:r>
              <a:rPr lang="en-US" sz="2296">
                <a:solidFill>
                  <a:srgbClr val="E6E6E6"/>
                </a:solidFill>
                <a:latin typeface="Montserrat Semi-Bold Bold"/>
              </a:rPr>
              <a:t>/p</a:t>
            </a:r>
          </a:p>
          <a:p>
            <a:pPr>
              <a:lnSpc>
                <a:spcPts val="2755"/>
              </a:lnSpc>
            </a:pPr>
            <a:r>
              <a:rPr lang="en-US" sz="2296">
                <a:solidFill>
                  <a:srgbClr val="E6E6E6"/>
                </a:solidFill>
                <a:latin typeface="Montserrat Semi-Bold Bold"/>
              </a:rPr>
              <a:t>-4</a:t>
            </a:r>
          </a:p>
          <a:p>
            <a:pPr>
              <a:lnSpc>
                <a:spcPts val="2755"/>
              </a:lnSpc>
            </a:pPr>
            <a:r>
              <a:rPr lang="en-US" sz="2296">
                <a:solidFill>
                  <a:srgbClr val="E6E6E6"/>
                </a:solidFill>
                <a:latin typeface="Montserrat Semi-Bold Bold"/>
              </a:rPr>
              <a:t>-6</a:t>
            </a:r>
          </a:p>
          <a:p>
            <a:pPr>
              <a:lnSpc>
                <a:spcPts val="2755"/>
              </a:lnSpc>
            </a:pPr>
            <a:r>
              <a:rPr lang="en-US" sz="2296">
                <a:solidFill>
                  <a:srgbClr val="E6E6E6"/>
                </a:solidFill>
                <a:latin typeface="Montserrat Semi-Bold Bold"/>
              </a:rPr>
              <a:t>&lt;команда&gt; одна из следующих команд:</a:t>
            </a:r>
          </a:p>
          <a:p>
            <a:pPr marL="495795" indent="-247897" lvl="1">
              <a:lnSpc>
                <a:spcPts val="2755"/>
              </a:lnSpc>
              <a:buFont typeface="Arial"/>
              <a:buChar char="•"/>
            </a:pPr>
            <a:r>
              <a:rPr lang="en-US" sz="2296">
                <a:solidFill>
                  <a:srgbClr val="E6E6E6"/>
                </a:solidFill>
                <a:latin typeface="Montserrat Semi-Bold"/>
              </a:rPr>
              <a:t>PRINT</a:t>
            </a:r>
          </a:p>
          <a:p>
            <a:pPr marL="495795" indent="-247897" lvl="1">
              <a:lnSpc>
                <a:spcPts val="2755"/>
              </a:lnSpc>
              <a:buFont typeface="Arial"/>
              <a:buChar char="•"/>
            </a:pPr>
            <a:r>
              <a:rPr lang="en-US" sz="2296">
                <a:solidFill>
                  <a:srgbClr val="E6E6E6"/>
                </a:solidFill>
                <a:latin typeface="Montserrat Semi-Bold"/>
              </a:rPr>
              <a:t>ADD</a:t>
            </a:r>
          </a:p>
          <a:p>
            <a:pPr marL="495795" indent="-247897" lvl="1">
              <a:lnSpc>
                <a:spcPts val="2755"/>
              </a:lnSpc>
              <a:buFont typeface="Arial"/>
              <a:buChar char="•"/>
            </a:pPr>
            <a:r>
              <a:rPr lang="en-US" sz="2296">
                <a:solidFill>
                  <a:srgbClr val="E6E6E6"/>
                </a:solidFill>
                <a:latin typeface="Montserrat Semi-Bold"/>
              </a:rPr>
              <a:t>DELETE</a:t>
            </a:r>
          </a:p>
          <a:p>
            <a:pPr marL="495795" indent="-247897" lvl="1">
              <a:lnSpc>
                <a:spcPts val="2755"/>
              </a:lnSpc>
              <a:buFont typeface="Arial"/>
              <a:buChar char="•"/>
            </a:pPr>
            <a:r>
              <a:rPr lang="en-US" sz="2296">
                <a:solidFill>
                  <a:srgbClr val="E6E6E6"/>
                </a:solidFill>
                <a:latin typeface="Montserrat Semi-Bold"/>
              </a:rPr>
              <a:t>CHANGE</a:t>
            </a:r>
          </a:p>
          <a:p>
            <a:pPr>
              <a:lnSpc>
                <a:spcPts val="2755"/>
              </a:lnSpc>
            </a:pPr>
            <a:r>
              <a:rPr lang="en-US" sz="2296">
                <a:solidFill>
                  <a:srgbClr val="E6E6E6"/>
                </a:solidFill>
                <a:latin typeface="Montserrat Semi-Bold"/>
              </a:rPr>
              <a:t>&lt;назначение&gt;</a:t>
            </a:r>
          </a:p>
          <a:p>
            <a:pPr>
              <a:lnSpc>
                <a:spcPts val="2755"/>
              </a:lnSpc>
            </a:pPr>
            <a:r>
              <a:rPr lang="en-US" sz="2296">
                <a:solidFill>
                  <a:srgbClr val="E6E6E6"/>
                </a:solidFill>
                <a:latin typeface="Montserrat Semi-Bold"/>
              </a:rPr>
              <a:t>MASK</a:t>
            </a:r>
          </a:p>
          <a:p>
            <a:pPr>
              <a:lnSpc>
                <a:spcPts val="2755"/>
              </a:lnSpc>
            </a:pPr>
            <a:r>
              <a:rPr lang="en-US" sz="2296">
                <a:solidFill>
                  <a:srgbClr val="E6E6E6"/>
                </a:solidFill>
                <a:latin typeface="Montserrat Semi-Bold"/>
              </a:rPr>
              <a:t>&lt;маска_сети&gt;</a:t>
            </a:r>
          </a:p>
          <a:p>
            <a:pPr>
              <a:lnSpc>
                <a:spcPts val="2755"/>
              </a:lnSpc>
            </a:pPr>
            <a:r>
              <a:rPr lang="en-US" sz="2296">
                <a:solidFill>
                  <a:srgbClr val="E6E6E6"/>
                </a:solidFill>
                <a:latin typeface="Montserrat Semi-Bold"/>
              </a:rPr>
              <a:t>&lt;шлюз&gt;</a:t>
            </a:r>
          </a:p>
          <a:p>
            <a:pPr>
              <a:lnSpc>
                <a:spcPts val="2755"/>
              </a:lnSpc>
            </a:pPr>
            <a:r>
              <a:rPr lang="en-US" sz="2296">
                <a:solidFill>
                  <a:srgbClr val="E6E6E6"/>
                </a:solidFill>
                <a:latin typeface="Montserrat Semi-Bold"/>
              </a:rPr>
              <a:t>&lt;интерфейс&gt;</a:t>
            </a:r>
          </a:p>
          <a:p>
            <a:pPr>
              <a:lnSpc>
                <a:spcPts val="2755"/>
              </a:lnSpc>
            </a:pPr>
            <a:r>
              <a:rPr lang="en-US" sz="2296">
                <a:solidFill>
                  <a:srgbClr val="E6E6E6"/>
                </a:solidFill>
                <a:latin typeface="Montserrat Semi-Bold"/>
              </a:rPr>
              <a:t>METRIC</a:t>
            </a:r>
          </a:p>
          <a:p>
            <a:pPr>
              <a:lnSpc>
                <a:spcPts val="2755"/>
              </a:lnSpc>
            </a:pPr>
            <a:r>
              <a:rPr lang="en-US" sz="2296">
                <a:solidFill>
                  <a:srgbClr val="E6E6E6"/>
                </a:solidFill>
                <a:latin typeface="Montserrat Semi-Bold"/>
              </a:rPr>
              <a:t>NETWORKS</a:t>
            </a:r>
          </a:p>
          <a:p>
            <a:pPr>
              <a:lnSpc>
                <a:spcPts val="2755"/>
              </a:lnSpc>
            </a:pPr>
            <a:r>
              <a:rPr lang="en-US" sz="2296">
                <a:solidFill>
                  <a:srgbClr val="E6E6E6"/>
                </a:solidFill>
                <a:latin typeface="Montserrat Semi-Bold"/>
              </a:rPr>
              <a:t>HOSTS</a:t>
            </a:r>
          </a:p>
          <a:p>
            <a:pPr>
              <a:lnSpc>
                <a:spcPts val="2755"/>
              </a:lnSpc>
            </a:pPr>
            <a:r>
              <a:rPr lang="en-US" sz="2296">
                <a:solidFill>
                  <a:srgbClr val="E6E6E6"/>
                </a:solidFill>
                <a:latin typeface="Montserrat Semi-Bold"/>
              </a:rPr>
              <a:t>подстановочный знак  "*" или "?"</a:t>
            </a:r>
          </a:p>
          <a:p>
            <a:pPr>
              <a:lnSpc>
                <a:spcPts val="2755"/>
              </a:lnSpc>
            </a:pPr>
          </a:p>
          <a:p>
            <a:pPr>
              <a:lnSpc>
                <a:spcPts val="275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749412" y="388751"/>
            <a:ext cx="394730"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a:rPr>
              <a:t>/f</a:t>
            </a:r>
          </a:p>
        </p:txBody>
      </p:sp>
      <p:sp>
        <p:nvSpPr>
          <p:cNvPr name="TextBox 3" id="3"/>
          <p:cNvSpPr txBox="true"/>
          <p:nvPr/>
        </p:nvSpPr>
        <p:spPr>
          <a:xfrm rot="0">
            <a:off x="739285" y="1229657"/>
            <a:ext cx="16790380" cy="2789960"/>
          </a:xfrm>
          <a:prstGeom prst="rect">
            <a:avLst/>
          </a:prstGeom>
        </p:spPr>
        <p:txBody>
          <a:bodyPr anchor="t" rtlCol="false" tIns="0" lIns="0" bIns="0" rIns="0">
            <a:spAutoFit/>
          </a:bodyPr>
          <a:lstStyle/>
          <a:p>
            <a:pPr>
              <a:lnSpc>
                <a:spcPts val="3162"/>
              </a:lnSpc>
            </a:pPr>
            <a:r>
              <a:rPr lang="en-US" sz="2258">
                <a:solidFill>
                  <a:srgbClr val="000000"/>
                </a:solidFill>
                <a:latin typeface="Montserrat Semi-Bold Bold"/>
              </a:rPr>
              <a:t>Очищает таблицу маршрутизации от всех записей, которые не являются маршрутами хоста (маршруты с маской сети 255.255.255.255), сетевым маршрутом с обратной связью (маршруты с назначением 127.0.0.0 и маской сети 255.0.0.0) или маршрутом многоадресной рассылки (маршруты с назначением 224.0.0.0 и маской сети 240.0.0.0). Если это используется в сочетании с одной из команд (например, добавить, изменить или удалить), таблица очищается перед выполнением команды.</a:t>
            </a:r>
          </a:p>
          <a:p>
            <a:pPr>
              <a:lnSpc>
                <a:spcPts val="3162"/>
              </a:lnSpc>
            </a:pPr>
          </a:p>
          <a:p>
            <a:pPr>
              <a:lnSpc>
                <a:spcPts val="3162"/>
              </a:lnSpc>
            </a:pPr>
          </a:p>
        </p:txBody>
      </p:sp>
      <p:grpSp>
        <p:nvGrpSpPr>
          <p:cNvPr name="Group 4" id="4"/>
          <p:cNvGrpSpPr/>
          <p:nvPr/>
        </p:nvGrpSpPr>
        <p:grpSpPr>
          <a:xfrm rot="0">
            <a:off x="701834" y="1028700"/>
            <a:ext cx="1222764" cy="97367"/>
            <a:chOff x="0" y="0"/>
            <a:chExt cx="1913890" cy="152400"/>
          </a:xfrm>
        </p:grpSpPr>
        <p:sp>
          <p:nvSpPr>
            <p:cNvPr name="Freeform 5" id="5"/>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6" id="6"/>
          <p:cNvSpPr txBox="true"/>
          <p:nvPr/>
        </p:nvSpPr>
        <p:spPr>
          <a:xfrm rot="0">
            <a:off x="749412" y="3280265"/>
            <a:ext cx="563804"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a:rPr>
              <a:t>/p</a:t>
            </a:r>
          </a:p>
        </p:txBody>
      </p:sp>
      <p:grpSp>
        <p:nvGrpSpPr>
          <p:cNvPr name="Group 7" id="7"/>
          <p:cNvGrpSpPr/>
          <p:nvPr/>
        </p:nvGrpSpPr>
        <p:grpSpPr>
          <a:xfrm rot="0">
            <a:off x="739285" y="3970934"/>
            <a:ext cx="1222764" cy="97367"/>
            <a:chOff x="0" y="0"/>
            <a:chExt cx="1913890" cy="152400"/>
          </a:xfrm>
        </p:grpSpPr>
        <p:sp>
          <p:nvSpPr>
            <p:cNvPr name="Freeform 8" id="8"/>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9" id="9"/>
          <p:cNvSpPr txBox="true"/>
          <p:nvPr/>
        </p:nvSpPr>
        <p:spPr>
          <a:xfrm rot="0">
            <a:off x="701834" y="4268326"/>
            <a:ext cx="16790380" cy="3189919"/>
          </a:xfrm>
          <a:prstGeom prst="rect">
            <a:avLst/>
          </a:prstGeom>
        </p:spPr>
        <p:txBody>
          <a:bodyPr anchor="t" rtlCol="false" tIns="0" lIns="0" bIns="0" rIns="0">
            <a:spAutoFit/>
          </a:bodyPr>
          <a:lstStyle/>
          <a:p>
            <a:pPr>
              <a:lnSpc>
                <a:spcPts val="3162"/>
              </a:lnSpc>
            </a:pPr>
            <a:r>
              <a:rPr lang="en-US" sz="2258">
                <a:solidFill>
                  <a:srgbClr val="000000"/>
                </a:solidFill>
                <a:latin typeface="Montserrat Semi-Bold Bold"/>
              </a:rPr>
              <a:t>При использовании команды add указанный маршрут добавляется в реестр и используется для инициализации таблицы маршрутизации IP при каждом запуске протокола TCP / IP. По умолчанию добавленные маршруты не сохраняются при запуске протокола TCP/IP. При использовании с командой print отображается список постоянных маршрутов. Этот параметр игнорируется для всех других команд. Постоянные маршруты хранятся в каталоге реестра HKEY_LOCAL_MACHINE\SYSTEM\CurrentControlSet\Services\Tcpip\Parameters\PersistentRoutes.</a:t>
            </a:r>
          </a:p>
          <a:p>
            <a:pPr>
              <a:lnSpc>
                <a:spcPts val="3162"/>
              </a:lnSpc>
            </a:pPr>
          </a:p>
          <a:p>
            <a:pPr>
              <a:lnSpc>
                <a:spcPts val="3162"/>
              </a:lnSpc>
            </a:pPr>
          </a:p>
        </p:txBody>
      </p:sp>
      <p:sp>
        <p:nvSpPr>
          <p:cNvPr name="TextBox 10" id="10"/>
          <p:cNvSpPr txBox="true"/>
          <p:nvPr/>
        </p:nvSpPr>
        <p:spPr>
          <a:xfrm rot="0">
            <a:off x="701834" y="6916276"/>
            <a:ext cx="3153547"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Bold"/>
              </a:rPr>
              <a:t>&lt;команда&gt;</a:t>
            </a:r>
          </a:p>
        </p:txBody>
      </p:sp>
      <p:grpSp>
        <p:nvGrpSpPr>
          <p:cNvPr name="Group 11" id="11"/>
          <p:cNvGrpSpPr/>
          <p:nvPr/>
        </p:nvGrpSpPr>
        <p:grpSpPr>
          <a:xfrm rot="0">
            <a:off x="749412" y="7611510"/>
            <a:ext cx="1222764" cy="97367"/>
            <a:chOff x="0" y="0"/>
            <a:chExt cx="1913890" cy="152400"/>
          </a:xfrm>
        </p:grpSpPr>
        <p:sp>
          <p:nvSpPr>
            <p:cNvPr name="Freeform 12" id="12"/>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13" id="13"/>
          <p:cNvSpPr txBox="true"/>
          <p:nvPr/>
        </p:nvSpPr>
        <p:spPr>
          <a:xfrm rot="0">
            <a:off x="468920" y="7908901"/>
            <a:ext cx="16790380" cy="2789960"/>
          </a:xfrm>
          <a:prstGeom prst="rect">
            <a:avLst/>
          </a:prstGeom>
        </p:spPr>
        <p:txBody>
          <a:bodyPr anchor="t" rtlCol="false" tIns="0" lIns="0" bIns="0" rIns="0">
            <a:spAutoFit/>
          </a:bodyPr>
          <a:lstStyle/>
          <a:p>
            <a:pPr marL="487700" indent="-243850" lvl="1">
              <a:lnSpc>
                <a:spcPts val="3162"/>
              </a:lnSpc>
              <a:buFont typeface="Arial"/>
              <a:buChar char="•"/>
            </a:pPr>
            <a:r>
              <a:rPr lang="en-US" sz="2258">
                <a:solidFill>
                  <a:srgbClr val="000000"/>
                </a:solidFill>
                <a:latin typeface="Montserrat Semi-Bold Bold"/>
              </a:rPr>
              <a:t>ADD - добавляет маршрут.</a:t>
            </a:r>
          </a:p>
          <a:p>
            <a:pPr marL="487700" indent="-243850" lvl="1">
              <a:lnSpc>
                <a:spcPts val="3162"/>
              </a:lnSpc>
              <a:buFont typeface="Arial"/>
              <a:buChar char="•"/>
            </a:pPr>
            <a:r>
              <a:rPr lang="en-US" sz="2258">
                <a:solidFill>
                  <a:srgbClr val="000000"/>
                </a:solidFill>
                <a:latin typeface="Montserrat Semi-Bold Bold"/>
              </a:rPr>
              <a:t>CHANGE </a:t>
            </a:r>
            <a:r>
              <a:rPr lang="en-US" sz="2258">
                <a:solidFill>
                  <a:srgbClr val="000000"/>
                </a:solidFill>
                <a:latin typeface="Montserrat Semi-Bold Bold"/>
              </a:rPr>
              <a:t>- изменяет существующий маршрут.</a:t>
            </a:r>
          </a:p>
          <a:p>
            <a:pPr marL="487700" indent="-243850" lvl="1">
              <a:lnSpc>
                <a:spcPts val="3162"/>
              </a:lnSpc>
              <a:buFont typeface="Arial"/>
              <a:buChar char="•"/>
            </a:pPr>
            <a:r>
              <a:rPr lang="en-US" sz="2258">
                <a:solidFill>
                  <a:srgbClr val="000000"/>
                </a:solidFill>
                <a:latin typeface="Montserrat Semi-Bold Bold"/>
              </a:rPr>
              <a:t>DELETE</a:t>
            </a:r>
            <a:r>
              <a:rPr lang="en-US" sz="2258">
                <a:solidFill>
                  <a:srgbClr val="000000"/>
                </a:solidFill>
                <a:latin typeface="Montserrat Semi-Bold Bold"/>
              </a:rPr>
              <a:t> - удаляет маршрут или маршруты.</a:t>
            </a:r>
          </a:p>
          <a:p>
            <a:pPr marL="487700" indent="-243850" lvl="1">
              <a:lnSpc>
                <a:spcPts val="3162"/>
              </a:lnSpc>
              <a:buFont typeface="Arial"/>
              <a:buChar char="•"/>
            </a:pPr>
            <a:r>
              <a:rPr lang="en-US" sz="2258">
                <a:solidFill>
                  <a:srgbClr val="000000"/>
                </a:solidFill>
                <a:latin typeface="Montserrat Semi-Bold Bold"/>
              </a:rPr>
              <a:t>PRINT</a:t>
            </a:r>
            <a:r>
              <a:rPr lang="en-US" sz="2258">
                <a:solidFill>
                  <a:srgbClr val="000000"/>
                </a:solidFill>
                <a:latin typeface="Montserrat Semi-Bold Bold"/>
              </a:rPr>
              <a:t> - печать маршрута или маршрутов.</a:t>
            </a:r>
          </a:p>
          <a:p>
            <a:pPr>
              <a:lnSpc>
                <a:spcPts val="3162"/>
              </a:lnSpc>
            </a:pPr>
          </a:p>
          <a:p>
            <a:pPr>
              <a:lnSpc>
                <a:spcPts val="3162"/>
              </a:lnSpc>
            </a:pPr>
          </a:p>
          <a:p>
            <a:pPr>
              <a:lnSpc>
                <a:spcPts val="3162"/>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sp>
        <p:nvSpPr>
          <p:cNvPr name="TextBox 2" id="2"/>
          <p:cNvSpPr txBox="true"/>
          <p:nvPr/>
        </p:nvSpPr>
        <p:spPr>
          <a:xfrm rot="0">
            <a:off x="1028700" y="390694"/>
            <a:ext cx="4046382"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&lt;назначение&gt;</a:t>
            </a:r>
          </a:p>
        </p:txBody>
      </p:sp>
      <p:sp>
        <p:nvSpPr>
          <p:cNvPr name="TextBox 3" id="3"/>
          <p:cNvSpPr txBox="true"/>
          <p:nvPr/>
        </p:nvSpPr>
        <p:spPr>
          <a:xfrm rot="0">
            <a:off x="1028700" y="1333346"/>
            <a:ext cx="16230600" cy="10989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Указывает сетевое назначение маршрута. Адресатом может быть IP-сетевой адрес (где биты сетевого адреса хоста установлены в 0), IP-адрес для маршрута хоста или 0.0.0.0 для маршрута по умолчанию.</a:t>
            </a:r>
          </a:p>
        </p:txBody>
      </p:sp>
      <p:grpSp>
        <p:nvGrpSpPr>
          <p:cNvPr name="Group 4" id="4"/>
          <p:cNvGrpSpPr/>
          <p:nvPr/>
        </p:nvGrpSpPr>
        <p:grpSpPr>
          <a:xfrm rot="0">
            <a:off x="1028700" y="1028700"/>
            <a:ext cx="1150247" cy="91592"/>
            <a:chOff x="0" y="0"/>
            <a:chExt cx="1913890" cy="152400"/>
          </a:xfrm>
        </p:grpSpPr>
        <p:sp>
          <p:nvSpPr>
            <p:cNvPr name="Freeform 5" id="5"/>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6" id="6"/>
          <p:cNvSpPr txBox="true"/>
          <p:nvPr/>
        </p:nvSpPr>
        <p:spPr>
          <a:xfrm rot="0">
            <a:off x="1028700" y="2679877"/>
            <a:ext cx="1633355"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MASK</a:t>
            </a:r>
          </a:p>
        </p:txBody>
      </p:sp>
      <p:sp>
        <p:nvSpPr>
          <p:cNvPr name="TextBox 7" id="7"/>
          <p:cNvSpPr txBox="true"/>
          <p:nvPr/>
        </p:nvSpPr>
        <p:spPr>
          <a:xfrm rot="0">
            <a:off x="1028700" y="3624471"/>
            <a:ext cx="16230600" cy="3561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Задает следующий параметр для значения "маска сети".</a:t>
            </a:r>
          </a:p>
        </p:txBody>
      </p:sp>
      <p:grpSp>
        <p:nvGrpSpPr>
          <p:cNvPr name="Group 8" id="8"/>
          <p:cNvGrpSpPr/>
          <p:nvPr/>
        </p:nvGrpSpPr>
        <p:grpSpPr>
          <a:xfrm rot="0">
            <a:off x="1028700" y="3319825"/>
            <a:ext cx="1150247" cy="91592"/>
            <a:chOff x="0" y="0"/>
            <a:chExt cx="1913890" cy="152400"/>
          </a:xfrm>
        </p:grpSpPr>
        <p:sp>
          <p:nvSpPr>
            <p:cNvPr name="Freeform 9" id="9"/>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10" id="10"/>
          <p:cNvSpPr txBox="true"/>
          <p:nvPr/>
        </p:nvSpPr>
        <p:spPr>
          <a:xfrm rot="0">
            <a:off x="1028700" y="4228254"/>
            <a:ext cx="3900772"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&lt;маска_сети&gt;</a:t>
            </a:r>
          </a:p>
        </p:txBody>
      </p:sp>
      <p:sp>
        <p:nvSpPr>
          <p:cNvPr name="TextBox 11" id="11"/>
          <p:cNvSpPr txBox="true"/>
          <p:nvPr/>
        </p:nvSpPr>
        <p:spPr>
          <a:xfrm rot="0">
            <a:off x="1028700" y="5172848"/>
            <a:ext cx="16230600" cy="7275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Задает маску подсети назначения сети. По умолчанию используется значение 255.255.255.255, если оно не указано.</a:t>
            </a:r>
          </a:p>
        </p:txBody>
      </p:sp>
      <p:grpSp>
        <p:nvGrpSpPr>
          <p:cNvPr name="Group 12" id="12"/>
          <p:cNvGrpSpPr/>
          <p:nvPr/>
        </p:nvGrpSpPr>
        <p:grpSpPr>
          <a:xfrm rot="0">
            <a:off x="1028700" y="4868203"/>
            <a:ext cx="1150247" cy="91592"/>
            <a:chOff x="0" y="0"/>
            <a:chExt cx="1913890" cy="152400"/>
          </a:xfrm>
        </p:grpSpPr>
        <p:sp>
          <p:nvSpPr>
            <p:cNvPr name="Freeform 13" id="1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14" id="14"/>
          <p:cNvSpPr txBox="true"/>
          <p:nvPr/>
        </p:nvSpPr>
        <p:spPr>
          <a:xfrm rot="0">
            <a:off x="1028700" y="5919406"/>
            <a:ext cx="2256288"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&lt;шлюз&gt;</a:t>
            </a:r>
          </a:p>
        </p:txBody>
      </p:sp>
      <p:sp>
        <p:nvSpPr>
          <p:cNvPr name="TextBox 15" id="15"/>
          <p:cNvSpPr txBox="true"/>
          <p:nvPr/>
        </p:nvSpPr>
        <p:spPr>
          <a:xfrm rot="0">
            <a:off x="1028700" y="6860497"/>
            <a:ext cx="16230600" cy="18417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Указывает IP-адрес пересылки или следующего перехода, по которому доступен набор адресов, определенных сетевым назначением и маской подсети. Для локально подключенных маршрутов подсети адрес шлюза - это IP-адрес, назначенный интерфейсу, подключенному к подсети. Для удаленных маршрутов, доступных через один или несколько маршрутизаторов, адрес шлюза - это напрямую доступный IP-адрес, назначенный соседнему маршрутизатору.</a:t>
            </a:r>
          </a:p>
        </p:txBody>
      </p:sp>
      <p:grpSp>
        <p:nvGrpSpPr>
          <p:cNvPr name="Group 16" id="16"/>
          <p:cNvGrpSpPr/>
          <p:nvPr/>
        </p:nvGrpSpPr>
        <p:grpSpPr>
          <a:xfrm rot="0">
            <a:off x="1028700" y="6559354"/>
            <a:ext cx="1150247" cy="91592"/>
            <a:chOff x="0" y="0"/>
            <a:chExt cx="1913890" cy="152400"/>
          </a:xfrm>
        </p:grpSpPr>
        <p:sp>
          <p:nvSpPr>
            <p:cNvPr name="Freeform 17" id="17"/>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854234" y="485866"/>
            <a:ext cx="3818179"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a:rPr>
              <a:t>&lt;интерфейс&gt;</a:t>
            </a:r>
          </a:p>
        </p:txBody>
      </p:sp>
      <p:sp>
        <p:nvSpPr>
          <p:cNvPr name="TextBox 3" id="3"/>
          <p:cNvSpPr txBox="true"/>
          <p:nvPr/>
        </p:nvSpPr>
        <p:spPr>
          <a:xfrm rot="0">
            <a:off x="891685" y="1382057"/>
            <a:ext cx="16790380" cy="2390001"/>
          </a:xfrm>
          <a:prstGeom prst="rect">
            <a:avLst/>
          </a:prstGeom>
        </p:spPr>
        <p:txBody>
          <a:bodyPr anchor="t" rtlCol="false" tIns="0" lIns="0" bIns="0" rIns="0">
            <a:spAutoFit/>
          </a:bodyPr>
          <a:lstStyle/>
          <a:p>
            <a:pPr>
              <a:lnSpc>
                <a:spcPts val="3162"/>
              </a:lnSpc>
            </a:pPr>
            <a:r>
              <a:rPr lang="en-US" sz="2258">
                <a:solidFill>
                  <a:srgbClr val="000000"/>
                </a:solidFill>
                <a:latin typeface="Montserrat Semi-Bold Bold"/>
              </a:rPr>
              <a:t>Указывает индекс интерфейса для интерфейса, через который доступно назначение. Для получения списка интерфейсов и соответствующих им индексов интерфейса используйте отображение команды печати маршрута. Для индекса интерфейса можно использовать десятичные или шестнадцатеричные значения. Для шестнадцатеричных значений перед шестнадцатеричным числом ставьте 0x. Если параметр if опущен, интерфейс определяется по адресу шлюза.</a:t>
            </a:r>
          </a:p>
          <a:p>
            <a:pPr>
              <a:lnSpc>
                <a:spcPts val="3162"/>
              </a:lnSpc>
            </a:pPr>
          </a:p>
        </p:txBody>
      </p:sp>
      <p:grpSp>
        <p:nvGrpSpPr>
          <p:cNvPr name="Group 4" id="4"/>
          <p:cNvGrpSpPr/>
          <p:nvPr/>
        </p:nvGrpSpPr>
        <p:grpSpPr>
          <a:xfrm rot="0">
            <a:off x="854234" y="1181100"/>
            <a:ext cx="1222764" cy="97367"/>
            <a:chOff x="0" y="0"/>
            <a:chExt cx="1913890" cy="152400"/>
          </a:xfrm>
        </p:grpSpPr>
        <p:sp>
          <p:nvSpPr>
            <p:cNvPr name="Freeform 5" id="5"/>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6" id="6"/>
          <p:cNvSpPr txBox="true"/>
          <p:nvPr/>
        </p:nvSpPr>
        <p:spPr>
          <a:xfrm rot="0">
            <a:off x="901812" y="3432665"/>
            <a:ext cx="2135751"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a:rPr>
              <a:t>METRIC</a:t>
            </a:r>
          </a:p>
        </p:txBody>
      </p:sp>
      <p:grpSp>
        <p:nvGrpSpPr>
          <p:cNvPr name="Group 7" id="7"/>
          <p:cNvGrpSpPr/>
          <p:nvPr/>
        </p:nvGrpSpPr>
        <p:grpSpPr>
          <a:xfrm rot="0">
            <a:off x="891685" y="4123334"/>
            <a:ext cx="1222764" cy="97367"/>
            <a:chOff x="0" y="0"/>
            <a:chExt cx="1913890" cy="152400"/>
          </a:xfrm>
        </p:grpSpPr>
        <p:sp>
          <p:nvSpPr>
            <p:cNvPr name="Freeform 8" id="8"/>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9" id="9"/>
          <p:cNvSpPr txBox="true"/>
          <p:nvPr/>
        </p:nvSpPr>
        <p:spPr>
          <a:xfrm rot="0">
            <a:off x="854234" y="4420726"/>
            <a:ext cx="16790380" cy="2789960"/>
          </a:xfrm>
          <a:prstGeom prst="rect">
            <a:avLst/>
          </a:prstGeom>
        </p:spPr>
        <p:txBody>
          <a:bodyPr anchor="t" rtlCol="false" tIns="0" lIns="0" bIns="0" rIns="0">
            <a:spAutoFit/>
          </a:bodyPr>
          <a:lstStyle/>
          <a:p>
            <a:pPr>
              <a:lnSpc>
                <a:spcPts val="3162"/>
              </a:lnSpc>
            </a:pPr>
            <a:r>
              <a:rPr lang="en-US" sz="2258">
                <a:solidFill>
                  <a:srgbClr val="000000"/>
                </a:solidFill>
                <a:latin typeface="Montserrat Semi-Bold Bold"/>
              </a:rPr>
              <a:t>Задает целочисленный показатель стоимости (в диапазоне от 1 до 9999) для маршрута, который используется при выборе среди нескольких маршрутов в таблице маршрутизации, которые наиболее точно соответствуют адресу назначения пересылаемого пакета. Выбирается маршрут с наименьшим показателем. Показатель может отражать количество переходов, скорость пути, надежность пути, пропускную способность пути или административные свойства.</a:t>
            </a:r>
          </a:p>
          <a:p>
            <a:pPr>
              <a:lnSpc>
                <a:spcPts val="3162"/>
              </a:lnSpc>
            </a:pPr>
          </a:p>
          <a:p>
            <a:pPr>
              <a:lnSpc>
                <a:spcPts val="3162"/>
              </a:lnSpc>
            </a:pPr>
          </a:p>
        </p:txBody>
      </p:sp>
      <p:sp>
        <p:nvSpPr>
          <p:cNvPr name="TextBox 10" id="10"/>
          <p:cNvSpPr txBox="true"/>
          <p:nvPr/>
        </p:nvSpPr>
        <p:spPr>
          <a:xfrm rot="0">
            <a:off x="854234" y="6525751"/>
            <a:ext cx="7373830" cy="638084"/>
          </a:xfrm>
          <a:prstGeom prst="rect">
            <a:avLst/>
          </a:prstGeom>
        </p:spPr>
        <p:txBody>
          <a:bodyPr anchor="t" rtlCol="false" tIns="0" lIns="0" bIns="0" rIns="0">
            <a:spAutoFit/>
          </a:bodyPr>
          <a:lstStyle/>
          <a:p>
            <a:pPr>
              <a:lnSpc>
                <a:spcPts val="5040"/>
              </a:lnSpc>
            </a:pPr>
            <a:r>
              <a:rPr lang="en-US" sz="4200">
                <a:solidFill>
                  <a:srgbClr val="000000"/>
                </a:solidFill>
                <a:latin typeface="Montserrat Semi-Bold Bold"/>
              </a:rPr>
              <a:t>подстановочный знак "?"</a:t>
            </a:r>
          </a:p>
        </p:txBody>
      </p:sp>
      <p:grpSp>
        <p:nvGrpSpPr>
          <p:cNvPr name="Group 11" id="11"/>
          <p:cNvGrpSpPr/>
          <p:nvPr/>
        </p:nvGrpSpPr>
        <p:grpSpPr>
          <a:xfrm rot="0">
            <a:off x="901812" y="7267836"/>
            <a:ext cx="1222764" cy="97367"/>
            <a:chOff x="0" y="0"/>
            <a:chExt cx="1913890" cy="152400"/>
          </a:xfrm>
        </p:grpSpPr>
        <p:sp>
          <p:nvSpPr>
            <p:cNvPr name="Freeform 12" id="12"/>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13" id="13"/>
          <p:cNvSpPr txBox="true"/>
          <p:nvPr/>
        </p:nvSpPr>
        <p:spPr>
          <a:xfrm rot="0">
            <a:off x="891685" y="7565228"/>
            <a:ext cx="16790380" cy="1590084"/>
          </a:xfrm>
          <a:prstGeom prst="rect">
            <a:avLst/>
          </a:prstGeom>
        </p:spPr>
        <p:txBody>
          <a:bodyPr anchor="t" rtlCol="false" tIns="0" lIns="0" bIns="0" rIns="0">
            <a:spAutoFit/>
          </a:bodyPr>
          <a:lstStyle/>
          <a:p>
            <a:pPr>
              <a:lnSpc>
                <a:spcPts val="3162"/>
              </a:lnSpc>
            </a:pPr>
            <a:r>
              <a:rPr lang="en-US" sz="2258">
                <a:solidFill>
                  <a:srgbClr val="000000"/>
                </a:solidFill>
                <a:latin typeface="Montserrat Semi-Bold Bold"/>
              </a:rPr>
              <a:t>Отображает справку в командной строке.</a:t>
            </a:r>
          </a:p>
          <a:p>
            <a:pPr>
              <a:lnSpc>
                <a:spcPts val="3162"/>
              </a:lnSpc>
            </a:pPr>
          </a:p>
          <a:p>
            <a:pPr>
              <a:lnSpc>
                <a:spcPts val="3162"/>
              </a:lnSpc>
            </a:pPr>
          </a:p>
          <a:p>
            <a:pPr>
              <a:lnSpc>
                <a:spcPts val="3162"/>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D0C0D"/>
        </a:solidFill>
      </p:bgPr>
    </p:bg>
    <p:spTree>
      <p:nvGrpSpPr>
        <p:cNvPr id="1" name=""/>
        <p:cNvGrpSpPr/>
        <p:nvPr/>
      </p:nvGrpSpPr>
      <p:grpSpPr>
        <a:xfrm>
          <a:off x="0" y="0"/>
          <a:ext cx="0" cy="0"/>
          <a:chOff x="0" y="0"/>
          <a:chExt cx="0" cy="0"/>
        </a:xfrm>
      </p:grpSpPr>
      <p:sp>
        <p:nvSpPr>
          <p:cNvPr name="TextBox 2" id="2"/>
          <p:cNvSpPr txBox="true"/>
          <p:nvPr/>
        </p:nvSpPr>
        <p:spPr>
          <a:xfrm rot="0">
            <a:off x="1028700" y="390694"/>
            <a:ext cx="3284275"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NETWORKS</a:t>
            </a:r>
          </a:p>
        </p:txBody>
      </p:sp>
      <p:sp>
        <p:nvSpPr>
          <p:cNvPr name="TextBox 3" id="3"/>
          <p:cNvSpPr txBox="true"/>
          <p:nvPr/>
        </p:nvSpPr>
        <p:spPr>
          <a:xfrm rot="0">
            <a:off x="1028700" y="1333346"/>
            <a:ext cx="16230600" cy="3561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Проводится поиск всех символических имен узлов в файле сетевой базы данных</a:t>
            </a:r>
          </a:p>
        </p:txBody>
      </p:sp>
      <p:grpSp>
        <p:nvGrpSpPr>
          <p:cNvPr name="Group 4" id="4"/>
          <p:cNvGrpSpPr/>
          <p:nvPr/>
        </p:nvGrpSpPr>
        <p:grpSpPr>
          <a:xfrm rot="0">
            <a:off x="1028700" y="1028700"/>
            <a:ext cx="1150247" cy="91592"/>
            <a:chOff x="0" y="0"/>
            <a:chExt cx="1913890" cy="152400"/>
          </a:xfrm>
        </p:grpSpPr>
        <p:sp>
          <p:nvSpPr>
            <p:cNvPr name="Freeform 5" id="5"/>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6" id="6"/>
          <p:cNvSpPr txBox="true"/>
          <p:nvPr/>
        </p:nvSpPr>
        <p:spPr>
          <a:xfrm rot="0">
            <a:off x="1028700" y="1937129"/>
            <a:ext cx="1873357"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HOSTS</a:t>
            </a:r>
          </a:p>
        </p:txBody>
      </p:sp>
      <p:sp>
        <p:nvSpPr>
          <p:cNvPr name="TextBox 7" id="7"/>
          <p:cNvSpPr txBox="true"/>
          <p:nvPr/>
        </p:nvSpPr>
        <p:spPr>
          <a:xfrm rot="0">
            <a:off x="1028700" y="2881723"/>
            <a:ext cx="16230600" cy="7275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Проводится поиск символических имен шлюзов в файле базы данных имен</a:t>
            </a:r>
          </a:p>
          <a:p>
            <a:pPr>
              <a:lnSpc>
                <a:spcPts val="2940"/>
              </a:lnSpc>
            </a:pPr>
            <a:r>
              <a:rPr lang="en-US" sz="2100" spc="153">
                <a:solidFill>
                  <a:srgbClr val="E6E6E6"/>
                </a:solidFill>
                <a:latin typeface="Montserrat Semi-Bold"/>
              </a:rPr>
              <a:t>узлов</a:t>
            </a:r>
          </a:p>
        </p:txBody>
      </p:sp>
      <p:grpSp>
        <p:nvGrpSpPr>
          <p:cNvPr name="Group 8" id="8"/>
          <p:cNvGrpSpPr/>
          <p:nvPr/>
        </p:nvGrpSpPr>
        <p:grpSpPr>
          <a:xfrm rot="0">
            <a:off x="1028700" y="2577078"/>
            <a:ext cx="1150247" cy="91592"/>
            <a:chOff x="0" y="0"/>
            <a:chExt cx="1913890" cy="152400"/>
          </a:xfrm>
        </p:grpSpPr>
        <p:sp>
          <p:nvSpPr>
            <p:cNvPr name="Freeform 9" id="9"/>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
        <p:nvSpPr>
          <p:cNvPr name="TextBox 10" id="10"/>
          <p:cNvSpPr txBox="true"/>
          <p:nvPr/>
        </p:nvSpPr>
        <p:spPr>
          <a:xfrm rot="0">
            <a:off x="1028700" y="3856881"/>
            <a:ext cx="9284462" cy="638084"/>
          </a:xfrm>
          <a:prstGeom prst="rect">
            <a:avLst/>
          </a:prstGeom>
        </p:spPr>
        <p:txBody>
          <a:bodyPr anchor="t" rtlCol="false" tIns="0" lIns="0" bIns="0" rIns="0">
            <a:spAutoFit/>
          </a:bodyPr>
          <a:lstStyle/>
          <a:p>
            <a:pPr>
              <a:lnSpc>
                <a:spcPts val="5040"/>
              </a:lnSpc>
            </a:pPr>
            <a:r>
              <a:rPr lang="en-US" sz="4200">
                <a:solidFill>
                  <a:srgbClr val="E6E6E6"/>
                </a:solidFill>
                <a:latin typeface="Montserrat Semi-Bold"/>
              </a:rPr>
              <a:t>подстановочный знак</a:t>
            </a:r>
            <a:r>
              <a:rPr lang="en-US" sz="4200">
                <a:solidFill>
                  <a:srgbClr val="E6E6E6"/>
                </a:solidFill>
                <a:latin typeface="Montserrat Semi-Bold"/>
              </a:rPr>
              <a:t> "*" или "?"</a:t>
            </a:r>
          </a:p>
        </p:txBody>
      </p:sp>
      <p:sp>
        <p:nvSpPr>
          <p:cNvPr name="TextBox 11" id="11"/>
          <p:cNvSpPr txBox="true"/>
          <p:nvPr/>
        </p:nvSpPr>
        <p:spPr>
          <a:xfrm rot="0">
            <a:off x="1028700" y="4801475"/>
            <a:ext cx="16230600" cy="727560"/>
          </a:xfrm>
          <a:prstGeom prst="rect">
            <a:avLst/>
          </a:prstGeom>
        </p:spPr>
        <p:txBody>
          <a:bodyPr anchor="t" rtlCol="false" tIns="0" lIns="0" bIns="0" rIns="0">
            <a:spAutoFit/>
          </a:bodyPr>
          <a:lstStyle/>
          <a:p>
            <a:pPr>
              <a:lnSpc>
                <a:spcPts val="2940"/>
              </a:lnSpc>
            </a:pPr>
            <a:r>
              <a:rPr lang="en-US" sz="2100" spc="153">
                <a:solidFill>
                  <a:srgbClr val="E6E6E6"/>
                </a:solidFill>
                <a:latin typeface="Montserrat Semi-Bold"/>
              </a:rPr>
              <a:t>Используется </a:t>
            </a:r>
            <a:r>
              <a:rPr lang="en-US" sz="2100" spc="153">
                <a:solidFill>
                  <a:srgbClr val="E6E6E6"/>
                </a:solidFill>
                <a:latin typeface="Montserrat Semi-Bold"/>
              </a:rPr>
              <a:t>в качестве шаблона и печатаются только соответствующие ему маршруты. Знак "*"</a:t>
            </a:r>
          </a:p>
          <a:p>
            <a:pPr>
              <a:lnSpc>
                <a:spcPts val="2940"/>
              </a:lnSpc>
            </a:pPr>
            <a:r>
              <a:rPr lang="en-US" sz="2100" spc="153">
                <a:solidFill>
                  <a:srgbClr val="E6E6E6"/>
                </a:solidFill>
                <a:latin typeface="Montserrat Semi-Bold"/>
              </a:rPr>
              <a:t>соответствует любой строке, а "?" - любому знаку.</a:t>
            </a:r>
          </a:p>
        </p:txBody>
      </p:sp>
      <p:grpSp>
        <p:nvGrpSpPr>
          <p:cNvPr name="Group 12" id="12"/>
          <p:cNvGrpSpPr/>
          <p:nvPr/>
        </p:nvGrpSpPr>
        <p:grpSpPr>
          <a:xfrm rot="0">
            <a:off x="1028700" y="4496829"/>
            <a:ext cx="1150247" cy="91592"/>
            <a:chOff x="0" y="0"/>
            <a:chExt cx="1913890" cy="152400"/>
          </a:xfrm>
        </p:grpSpPr>
        <p:sp>
          <p:nvSpPr>
            <p:cNvPr name="Freeform 13" id="13"/>
            <p:cNvSpPr/>
            <p:nvPr/>
          </p:nvSpPr>
          <p:spPr>
            <a:xfrm>
              <a:off x="0" y="0"/>
              <a:ext cx="1913890" cy="152400"/>
            </a:xfrm>
            <a:custGeom>
              <a:avLst/>
              <a:gdLst/>
              <a:ahLst/>
              <a:cxnLst/>
              <a:rect r="r" b="b" t="t" l="l"/>
              <a:pathLst>
                <a:path h="152400" w="1913890">
                  <a:moveTo>
                    <a:pt x="0" y="0"/>
                  </a:moveTo>
                  <a:lnTo>
                    <a:pt x="1913890" y="0"/>
                  </a:lnTo>
                  <a:lnTo>
                    <a:pt x="1913890" y="152400"/>
                  </a:lnTo>
                  <a:lnTo>
                    <a:pt x="0" y="152400"/>
                  </a:lnTo>
                  <a:close/>
                </a:path>
              </a:pathLst>
            </a:custGeom>
            <a:solidFill>
              <a:srgbClr val="BF2D00"/>
            </a:solidFill>
          </p:spPr>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112664" y="1409306"/>
            <a:ext cx="18175336" cy="3685306"/>
          </a:xfrm>
          <a:prstGeom prst="rect">
            <a:avLst/>
          </a:prstGeom>
        </p:spPr>
        <p:txBody>
          <a:bodyPr anchor="t" rtlCol="false" tIns="0" lIns="0" bIns="0" rIns="0">
            <a:spAutoFit/>
          </a:bodyPr>
          <a:lstStyle/>
          <a:p>
            <a:pPr marL="582941" indent="-291471" lvl="1">
              <a:lnSpc>
                <a:spcPts val="3240"/>
              </a:lnSpc>
              <a:buFont typeface="Arial"/>
              <a:buChar char="•"/>
            </a:pPr>
            <a:r>
              <a:rPr lang="en-US" sz="2700">
                <a:solidFill>
                  <a:srgbClr val="000000"/>
                </a:solidFill>
                <a:latin typeface="Montserrat Semi-Bold"/>
              </a:rPr>
              <a:t>Большие значения в столбце метрики таблицы маршрутизации являются результатом того, что TCP / IP позволяет автоматически определять метрику для маршрутов в таблице маршрутизации на основе конфигурации IP-адреса, маски подсети и шлюза по умолчанию для каждого интерфейса локальной сети.Автоматическое определение показателя интерфейса, включенное по умолчанию, определяет скорость каждого интерфейса и настраивает показатели маршрутов для каждого интерфейса таким образом, чтобы самый быстрый интерфейс создавал маршруты с наименьшим показателем. Чтобы удалить большие показатели, отключите автоматическое определение показателя интерфейса в дополнительных свойствах протокола TCP / IP для каждого подключения к локальной сети.</a:t>
            </a:r>
          </a:p>
        </p:txBody>
      </p:sp>
      <p:sp>
        <p:nvSpPr>
          <p:cNvPr name="TextBox 3" id="3"/>
          <p:cNvSpPr txBox="true"/>
          <p:nvPr/>
        </p:nvSpPr>
        <p:spPr>
          <a:xfrm rot="0">
            <a:off x="561581" y="483191"/>
            <a:ext cx="5532714" cy="545509"/>
          </a:xfrm>
          <a:prstGeom prst="rect">
            <a:avLst/>
          </a:prstGeom>
        </p:spPr>
        <p:txBody>
          <a:bodyPr anchor="t" rtlCol="false" tIns="0" lIns="0" bIns="0" rIns="0">
            <a:spAutoFit/>
          </a:bodyPr>
          <a:lstStyle/>
          <a:p>
            <a:pPr>
              <a:lnSpc>
                <a:spcPts val="4555"/>
              </a:lnSpc>
            </a:pPr>
            <a:r>
              <a:rPr lang="en-US" sz="3796" spc="379">
                <a:solidFill>
                  <a:srgbClr val="BF2D00"/>
                </a:solidFill>
                <a:latin typeface="Montserrat Semi-Bold Bold"/>
              </a:rPr>
              <a:t>ПРИМЕЧАНИЯ</a:t>
            </a:r>
          </a:p>
        </p:txBody>
      </p:sp>
      <p:sp>
        <p:nvSpPr>
          <p:cNvPr name="AutoShape 4" id="4"/>
          <p:cNvSpPr/>
          <p:nvPr/>
        </p:nvSpPr>
        <p:spPr>
          <a:xfrm rot="0">
            <a:off x="8769349" y="-96446"/>
            <a:ext cx="9525" cy="10623253"/>
          </a:xfrm>
          <a:prstGeom prst="rect">
            <a:avLst/>
          </a:prstGeom>
          <a:solidFill>
            <a:srgbClr val="FFFFFF"/>
          </a:solidFill>
        </p:spPr>
      </p:sp>
      <p:sp>
        <p:nvSpPr>
          <p:cNvPr name="AutoShape 5" id="5"/>
          <p:cNvSpPr/>
          <p:nvPr/>
        </p:nvSpPr>
        <p:spPr>
          <a:xfrm rot="5400000">
            <a:off x="8971111" y="57086"/>
            <a:ext cx="9525" cy="18624253"/>
          </a:xfrm>
          <a:prstGeom prst="rect">
            <a:avLst/>
          </a:prstGeom>
          <a:solidFill>
            <a:srgbClr val="FFFFFF"/>
          </a:solidFill>
        </p:spPr>
      </p:sp>
      <p:sp>
        <p:nvSpPr>
          <p:cNvPr name="TextBox 6" id="6"/>
          <p:cNvSpPr txBox="true"/>
          <p:nvPr/>
        </p:nvSpPr>
        <p:spPr>
          <a:xfrm rot="0">
            <a:off x="112664" y="5475612"/>
            <a:ext cx="18175336" cy="2456871"/>
          </a:xfrm>
          <a:prstGeom prst="rect">
            <a:avLst/>
          </a:prstGeom>
        </p:spPr>
        <p:txBody>
          <a:bodyPr anchor="t" rtlCol="false" tIns="0" lIns="0" bIns="0" rIns="0">
            <a:spAutoFit/>
          </a:bodyPr>
          <a:lstStyle/>
          <a:p>
            <a:pPr marL="582941" indent="-291471" lvl="1">
              <a:lnSpc>
                <a:spcPts val="3240"/>
              </a:lnSpc>
              <a:buFont typeface="Arial"/>
              <a:buChar char="•"/>
            </a:pPr>
            <a:r>
              <a:rPr lang="en-US" sz="2700">
                <a:solidFill>
                  <a:srgbClr val="000000"/>
                </a:solidFill>
                <a:latin typeface="Montserrat Semi-Bold"/>
              </a:rPr>
              <a:t>Имена могут использоваться для назначения, если соответствующая запись существует в файле локальных сетей, хранящемся в systemroot\System32\Drivers\\папке. Имена могут использоваться для шлюза, если они могут быть преобразованы в IP-адрес с помощью стандартных методов разрешения имен хостов, таких как запросы системы доменных имен (DNS), использование локального файла Hosts, хранящегося в systemroot\system32\drivers\\папке, и разрешение имен NetBIOS.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112664" y="1409306"/>
            <a:ext cx="18175336" cy="3275828"/>
          </a:xfrm>
          <a:prstGeom prst="rect">
            <a:avLst/>
          </a:prstGeom>
        </p:spPr>
        <p:txBody>
          <a:bodyPr anchor="t" rtlCol="false" tIns="0" lIns="0" bIns="0" rIns="0">
            <a:spAutoFit/>
          </a:bodyPr>
          <a:lstStyle/>
          <a:p>
            <a:pPr marL="582941" indent="-291471" lvl="1">
              <a:lnSpc>
                <a:spcPts val="3240"/>
              </a:lnSpc>
              <a:buFont typeface="Arial"/>
              <a:buChar char="•"/>
            </a:pPr>
            <a:r>
              <a:rPr lang="en-US" sz="2700">
                <a:solidFill>
                  <a:srgbClr val="000000"/>
                </a:solidFill>
                <a:latin typeface="Montserrat Semi-Bold"/>
              </a:rPr>
              <a:t>если команда print или delete, параметр gateway можно опустить, а для назначения и шлюза можно использовать подстановочные знаки. Значение назначения может быть значением подстановочного знака, обозначенным звездочкой (*). Если указанный пункт назначения содержит звездочку (*)или знак вопроса (?), Он рассматривается как подстановочный знак, и печатаются или удаляются только совпадающие маршруты назначения. Звездочка соответствует любой строке, а знак вопроса соответствует любому одиночному символу. Например, 10.\*.1, 192.168.\*, 127.\*, и \*224\*все допустимые варианты использования подстановочного знака asterisk.</a:t>
            </a:r>
          </a:p>
        </p:txBody>
      </p:sp>
      <p:sp>
        <p:nvSpPr>
          <p:cNvPr name="TextBox 3" id="3"/>
          <p:cNvSpPr txBox="true"/>
          <p:nvPr/>
        </p:nvSpPr>
        <p:spPr>
          <a:xfrm rot="0">
            <a:off x="561581" y="483191"/>
            <a:ext cx="5532714" cy="545509"/>
          </a:xfrm>
          <a:prstGeom prst="rect">
            <a:avLst/>
          </a:prstGeom>
        </p:spPr>
        <p:txBody>
          <a:bodyPr anchor="t" rtlCol="false" tIns="0" lIns="0" bIns="0" rIns="0">
            <a:spAutoFit/>
          </a:bodyPr>
          <a:lstStyle/>
          <a:p>
            <a:pPr>
              <a:lnSpc>
                <a:spcPts val="4555"/>
              </a:lnSpc>
            </a:pPr>
            <a:r>
              <a:rPr lang="en-US" sz="3796" spc="379">
                <a:solidFill>
                  <a:srgbClr val="BF2D00"/>
                </a:solidFill>
                <a:latin typeface="Montserrat Semi-Bold Bold"/>
              </a:rPr>
              <a:t>ПРИМЕЧАНИЯ</a:t>
            </a:r>
          </a:p>
        </p:txBody>
      </p:sp>
      <p:sp>
        <p:nvSpPr>
          <p:cNvPr name="AutoShape 4" id="4"/>
          <p:cNvSpPr/>
          <p:nvPr/>
        </p:nvSpPr>
        <p:spPr>
          <a:xfrm rot="0">
            <a:off x="8769349" y="-96446"/>
            <a:ext cx="9525" cy="10623253"/>
          </a:xfrm>
          <a:prstGeom prst="rect">
            <a:avLst/>
          </a:prstGeom>
          <a:solidFill>
            <a:srgbClr val="FFFFFF"/>
          </a:solidFill>
        </p:spPr>
      </p:sp>
      <p:sp>
        <p:nvSpPr>
          <p:cNvPr name="AutoShape 5" id="5"/>
          <p:cNvSpPr/>
          <p:nvPr/>
        </p:nvSpPr>
        <p:spPr>
          <a:xfrm rot="5400000">
            <a:off x="8971111" y="57086"/>
            <a:ext cx="9525" cy="18624253"/>
          </a:xfrm>
          <a:prstGeom prst="rect">
            <a:avLst/>
          </a:prstGeom>
          <a:solidFill>
            <a:srgbClr val="FFFFFF"/>
          </a:solidFill>
        </p:spPr>
      </p:sp>
      <p:sp>
        <p:nvSpPr>
          <p:cNvPr name="TextBox 6" id="6"/>
          <p:cNvSpPr txBox="true"/>
          <p:nvPr/>
        </p:nvSpPr>
        <p:spPr>
          <a:xfrm rot="0">
            <a:off x="112664" y="5215181"/>
            <a:ext cx="18175336" cy="4504263"/>
          </a:xfrm>
          <a:prstGeom prst="rect">
            <a:avLst/>
          </a:prstGeom>
        </p:spPr>
        <p:txBody>
          <a:bodyPr anchor="t" rtlCol="false" tIns="0" lIns="0" bIns="0" rIns="0">
            <a:spAutoFit/>
          </a:bodyPr>
          <a:lstStyle/>
          <a:p>
            <a:pPr marL="582941" indent="-291471" lvl="1">
              <a:lnSpc>
                <a:spcPts val="3240"/>
              </a:lnSpc>
              <a:buFont typeface="Arial"/>
              <a:buChar char="•"/>
            </a:pPr>
            <a:r>
              <a:rPr lang="en-US" sz="2700">
                <a:solidFill>
                  <a:srgbClr val="000000"/>
                </a:solidFill>
                <a:latin typeface="Montserrat Semi-Bold"/>
              </a:rPr>
              <a:t>При использовании неподдерживаемой комбинации значения назначения и маски подсети (маски сети) отображается сообщение об ошибке "Маршрут: неверная сетевая маска адреса шлюза". Это сообщение об ошибке появляется, когда адресат содержит один или несколько битов, для которых установлено значение 1 в расположениях битов, где для соответствующего бита маски подсети установлено значение 0. Чтобы проверить это условие, укажите пункт назначения и маску подсети, используя двоичную запись. Маска подсети в двоичной системе счисления состоит из последовательности битов по 1, представляющей часть сетевого адреса назначения, и последовательности битов по 0, представляющей часть адреса узла назначения. Проверьте, есть ли в пункте назначения биты, для которых установлено значение 1 для той части пункта назначения, которая является адресом узла (как определено маской подсети).</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DAFYfjhwTQM</dc:identifier>
  <dcterms:modified xsi:type="dcterms:W3CDTF">2011-08-01T06:04:30Z</dcterms:modified>
  <cp:revision>1</cp:revision>
  <dc:title>Команда route</dc:title>
</cp:coreProperties>
</file>