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Математическое моделирование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b="1" dirty="0"/>
              <a:t>Разработка вычислительного метода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Выбор численного метода решения предполагает сначала получение ответов на вопросы:</a:t>
            </a:r>
          </a:p>
          <a:p>
            <a:pPr>
              <a:buNone/>
            </a:pPr>
            <a:r>
              <a:rPr lang="ru-RU" dirty="0"/>
              <a:t>1. Следует ли использовать имитационное моделирование или какой-нибудь из методов оптимизации?</a:t>
            </a:r>
          </a:p>
          <a:p>
            <a:pPr>
              <a:buNone/>
            </a:pPr>
            <a:r>
              <a:rPr lang="ru-RU" dirty="0"/>
              <a:t>2. Должна ли модель учитывать, что некоторые переменные являются случайными величинами, или следует использовать детерминированный подход?</a:t>
            </a:r>
          </a:p>
          <a:p>
            <a:pPr>
              <a:buNone/>
            </a:pPr>
            <a:r>
              <a:rPr lang="ru-RU" dirty="0"/>
              <a:t>3. Нужно ли учитывать нелинейность некоторых соотношений или достаточно ограничиться их линейной аппроксимацией?</a:t>
            </a:r>
          </a:p>
          <a:p>
            <a:pPr>
              <a:buNone/>
            </a:pPr>
            <a:r>
              <a:rPr lang="ru-RU" dirty="0"/>
              <a:t>4. Можно ли использовать существующие методы решения или требуется разработать новый метод?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Разработка технического задания на программирование, программирование и отладка программы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Разработка технического задания для многих специалистов является неприятной задачей. </a:t>
            </a:r>
          </a:p>
          <a:p>
            <a:r>
              <a:rPr lang="ru-RU" dirty="0"/>
              <a:t>Такие задания часто составляются небрежно. </a:t>
            </a:r>
          </a:p>
          <a:p>
            <a:r>
              <a:rPr lang="ru-RU" dirty="0"/>
              <a:t>Это отрицательно сказывается на ходе выполнения проекта.</a:t>
            </a:r>
          </a:p>
          <a:p>
            <a:r>
              <a:rPr lang="ru-RU" dirty="0"/>
              <a:t>После разработки технического задания проект передается программистам для решения поставленной задачи и отладки программы.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Сбор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На этом этапе осуществляется сбор и анализ данных, необходимых для проверки правильности модели и практического использования результатов исследования операций.</a:t>
            </a:r>
          </a:p>
          <a:p>
            <a:r>
              <a:rPr lang="ru-RU" dirty="0"/>
              <a:t>При разработке любого проекта обычно оказывается, что к одним входным данным модель оказывается чувствительна, а к другим – нет.</a:t>
            </a:r>
          </a:p>
          <a:p>
            <a:r>
              <a:rPr lang="ru-RU" dirty="0"/>
              <a:t>Можно сэкономить много времени и усилий, если первоначально сбор и обработку данных ограничить получением «округленных» оценок.</a:t>
            </a:r>
          </a:p>
          <a:p>
            <a:r>
              <a:rPr lang="ru-RU" dirty="0"/>
              <a:t>Затем, используя модель, можно выяснить, к каким входным данным она оказалась чувствительной, и после этого провести дополнительную работу для более точной оценки соответствующих исходных данных.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Проверка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ru-RU" dirty="0"/>
              <a:t>Проверка непротиворечивости модели</a:t>
            </a:r>
          </a:p>
          <a:p>
            <a:pPr marL="514350" indent="20638">
              <a:buNone/>
            </a:pPr>
            <a:r>
              <a:rPr lang="ru-RU" dirty="0"/>
              <a:t>Необходимо проанализировать характер реакции модели на изменения соответствующих входных параметров</a:t>
            </a:r>
          </a:p>
          <a:p>
            <a:pPr marL="514350" indent="-514350">
              <a:buNone/>
            </a:pPr>
            <a:r>
              <a:rPr lang="ru-RU" dirty="0"/>
              <a:t>2.   Чувствительность</a:t>
            </a:r>
          </a:p>
          <a:p>
            <a:pPr indent="22225">
              <a:buNone/>
            </a:pPr>
            <a:r>
              <a:rPr lang="ru-RU" dirty="0"/>
              <a:t>Анализ на чувствительность обычно требует проведения численных расчетов.</a:t>
            </a:r>
          </a:p>
          <a:p>
            <a:pPr>
              <a:buNone/>
            </a:pPr>
            <a:r>
              <a:rPr lang="ru-RU" dirty="0"/>
              <a:t>3. Реалистичность</a:t>
            </a:r>
          </a:p>
          <a:p>
            <a:pPr indent="22225">
              <a:buNone/>
            </a:pPr>
            <a:r>
              <a:rPr lang="ru-RU" dirty="0"/>
              <a:t>Соответствует ли модель тем частным случаям, для которых уже имеются фактические данные?</a:t>
            </a:r>
          </a:p>
          <a:p>
            <a:pPr>
              <a:buNone/>
            </a:pPr>
            <a:r>
              <a:rPr lang="ru-RU" dirty="0"/>
              <a:t>4. Работоспособность</a:t>
            </a:r>
          </a:p>
          <a:p>
            <a:pPr indent="22225">
              <a:buNone/>
            </a:pPr>
            <a:r>
              <a:rPr lang="ru-RU" dirty="0"/>
              <a:t>Легко ли получить решение с помощью предлагаемой модели?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Реализация результатов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Часто после разработки и проверки модели специалист по исследованию операций считает свою работу законченной.</a:t>
            </a:r>
          </a:p>
          <a:p>
            <a:r>
              <a:rPr lang="ru-RU" dirty="0"/>
              <a:t>Однако в действительности многие трудности возникают уже на конечном этапе разработки проекта, связанном с реализацией полученных результатов.</a:t>
            </a:r>
          </a:p>
          <a:p>
            <a:r>
              <a:rPr lang="ru-RU" dirty="0"/>
              <a:t>Эффективность операционного проекта в целом существенно зависит от того, в какой мере удалось обеспечить при его разработке сотрудничество руководителей разных уровней управления, ответственных за решение исследуемой проблемы на своем уровне.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Классы задач исследования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/>
          <a:lstStyle/>
          <a:p>
            <a:r>
              <a:rPr lang="ru-RU" dirty="0"/>
              <a:t>Распределительные задачи - задачи управления запасами, распределения ресурсов и назначения</a:t>
            </a:r>
          </a:p>
          <a:p>
            <a:r>
              <a:rPr lang="ru-RU" dirty="0"/>
              <a:t>Задачи массового обслуживания</a:t>
            </a:r>
          </a:p>
          <a:p>
            <a:r>
              <a:rPr lang="ru-RU" dirty="0"/>
              <a:t>Задачи замены оборудования</a:t>
            </a:r>
          </a:p>
          <a:p>
            <a:r>
              <a:rPr lang="ru-RU" dirty="0"/>
              <a:t>Задачи упорядочения и согласования</a:t>
            </a:r>
          </a:p>
          <a:p>
            <a:r>
              <a:rPr lang="ru-RU" dirty="0"/>
              <a:t>Задачи поиска</a:t>
            </a:r>
          </a:p>
          <a:p>
            <a:r>
              <a:rPr lang="ru-RU" dirty="0"/>
              <a:t>Состязательные задачи (игры)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решения задач исследования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Математическое программирование</a:t>
            </a:r>
          </a:p>
          <a:p>
            <a:r>
              <a:rPr lang="ru-RU" dirty="0"/>
              <a:t>Дифференциальные уравнения</a:t>
            </a:r>
          </a:p>
          <a:p>
            <a:r>
              <a:rPr lang="ru-RU" dirty="0"/>
              <a:t>Теория графов</a:t>
            </a:r>
          </a:p>
          <a:p>
            <a:r>
              <a:rPr lang="ru-RU" dirty="0"/>
              <a:t>Теория Марковских процессов</a:t>
            </a:r>
          </a:p>
          <a:p>
            <a:r>
              <a:rPr lang="ru-RU" dirty="0"/>
              <a:t>Теория игр</a:t>
            </a:r>
          </a:p>
          <a:p>
            <a:r>
              <a:rPr lang="ru-RU" dirty="0"/>
              <a:t>Теория решений</a:t>
            </a:r>
          </a:p>
          <a:p>
            <a:r>
              <a:rPr lang="ru-RU" dirty="0"/>
              <a:t>Теория распознавания образов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«Исследование операций представляет собой искусство давать плохие ответы на те практические вопросы, на которые даются еще худшие ответы другими способами»</a:t>
            </a:r>
          </a:p>
          <a:p>
            <a:pPr>
              <a:buNone/>
            </a:pPr>
            <a:endParaRPr lang="ru-RU" dirty="0"/>
          </a:p>
          <a:p>
            <a:pPr algn="r">
              <a:buNone/>
            </a:pPr>
            <a:r>
              <a:rPr lang="ru-RU" dirty="0"/>
              <a:t>Т.А. </a:t>
            </a:r>
            <a:r>
              <a:rPr lang="ru-RU" dirty="0" err="1"/>
              <a:t>Саати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Классические задачи исследования операций:</a:t>
            </a:r>
            <a:br>
              <a:rPr lang="ru-RU" sz="3200" dirty="0"/>
            </a:br>
            <a:r>
              <a:rPr lang="ru-RU" sz="3200" b="1" dirty="0"/>
              <a:t>1) Задача о рационе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/>
              <a:t>Задача линейного программирования, состоящая в определении такого рациона, который удовлетворял бы потребности человека в питательных веществах при минимальной стоимости используемых продуктов.</a:t>
            </a:r>
          </a:p>
          <a:p>
            <a:pPr>
              <a:buNone/>
            </a:pPr>
            <a:r>
              <a:rPr lang="ru-RU" b="1" i="1" dirty="0"/>
              <a:t>Математическая модель задачи:</a:t>
            </a:r>
          </a:p>
          <a:p>
            <a:pPr marL="0" indent="0">
              <a:buNone/>
            </a:pPr>
            <a:r>
              <a:rPr lang="ru-RU" sz="2800" dirty="0"/>
              <a:t>Найти минимум суточных затрат на продукты питания </a:t>
            </a:r>
          </a:p>
          <a:p>
            <a:pPr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где </a:t>
            </a:r>
            <a:r>
              <a:rPr lang="ru-RU" sz="2800" i="1" dirty="0"/>
              <a:t>с</a:t>
            </a:r>
            <a:r>
              <a:rPr lang="en-US" sz="2800" i="1" baseline="-25000" dirty="0"/>
              <a:t>j</a:t>
            </a:r>
            <a:r>
              <a:rPr lang="en-US" sz="2800" dirty="0"/>
              <a:t> – </a:t>
            </a:r>
            <a:r>
              <a:rPr lang="ru-RU" sz="2800" dirty="0"/>
              <a:t>цена,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j</a:t>
            </a:r>
            <a:r>
              <a:rPr lang="en-US" sz="2800" dirty="0"/>
              <a:t> – </a:t>
            </a:r>
            <a:r>
              <a:rPr lang="ru-RU" sz="2800" dirty="0"/>
              <a:t>количество продукта под номером </a:t>
            </a:r>
            <a:r>
              <a:rPr lang="en-US" sz="2800" i="1" dirty="0"/>
              <a:t>j</a:t>
            </a:r>
            <a:r>
              <a:rPr lang="ru-RU" sz="2800" i="1" dirty="0"/>
              <a:t>, </a:t>
            </a:r>
            <a:r>
              <a:rPr lang="en-US" sz="2800" i="1" dirty="0"/>
              <a:t>n </a:t>
            </a:r>
            <a:r>
              <a:rPr lang="en-US" sz="2800" dirty="0"/>
              <a:t>– </a:t>
            </a:r>
            <a:r>
              <a:rPr lang="ru-RU" sz="2800" dirty="0"/>
              <a:t>количество продуктов</a:t>
            </a:r>
          </a:p>
          <a:p>
            <a:pPr>
              <a:buNone/>
            </a:pPr>
            <a:r>
              <a:rPr lang="ru-RU" sz="2800" dirty="0"/>
              <a:t>при условии: </a:t>
            </a:r>
            <a:endParaRPr lang="en-US" sz="2800" dirty="0"/>
          </a:p>
          <a:p>
            <a:pPr marL="0" indent="0">
              <a:buNone/>
            </a:pPr>
            <a:r>
              <a:rPr lang="ru-RU" sz="2800" dirty="0"/>
              <a:t>где </a:t>
            </a:r>
            <a:r>
              <a:rPr lang="en-US" sz="2800" i="1" dirty="0" err="1"/>
              <a:t>a</a:t>
            </a:r>
            <a:r>
              <a:rPr lang="en-US" sz="2800" i="1" baseline="-25000" dirty="0" err="1"/>
              <a:t>ij</a:t>
            </a:r>
            <a:r>
              <a:rPr lang="en-US" sz="2800" i="1" baseline="-25000" dirty="0"/>
              <a:t> </a:t>
            </a:r>
            <a:r>
              <a:rPr lang="en-US" sz="2800" dirty="0"/>
              <a:t>– </a:t>
            </a:r>
            <a:r>
              <a:rPr lang="ru-RU" sz="2800" dirty="0"/>
              <a:t>количество </a:t>
            </a:r>
            <a:r>
              <a:rPr lang="en-US" sz="2800" i="1" dirty="0" err="1"/>
              <a:t>i</a:t>
            </a:r>
            <a:r>
              <a:rPr lang="en-US" sz="2800" i="1" dirty="0"/>
              <a:t>–</a:t>
            </a:r>
            <a:r>
              <a:rPr lang="ru-RU" sz="2800" dirty="0"/>
              <a:t>го вещества в единице </a:t>
            </a:r>
            <a:r>
              <a:rPr lang="en-US" sz="2800" i="1" dirty="0"/>
              <a:t>j-</a:t>
            </a:r>
            <a:r>
              <a:rPr lang="ru-RU" sz="2800" dirty="0"/>
              <a:t>го продукта, </a:t>
            </a:r>
            <a:r>
              <a:rPr lang="en-US" sz="2800" i="1" dirty="0"/>
              <a:t>b</a:t>
            </a:r>
            <a:r>
              <a:rPr lang="en-US" sz="2800" i="1" baseline="-25000" dirty="0"/>
              <a:t>i</a:t>
            </a:r>
            <a:r>
              <a:rPr lang="en-US" sz="2800" baseline="-25000" dirty="0"/>
              <a:t> </a:t>
            </a:r>
            <a:r>
              <a:rPr lang="en-US" sz="2800" dirty="0"/>
              <a:t> - </a:t>
            </a:r>
            <a:r>
              <a:rPr lang="ru-RU" sz="2800" dirty="0"/>
              <a:t>минимальное количество питательного вещества с номером </a:t>
            </a:r>
            <a:r>
              <a:rPr lang="en-US" sz="2800" i="1" dirty="0" err="1"/>
              <a:t>i</a:t>
            </a:r>
            <a:r>
              <a:rPr lang="en-US" sz="2800" i="1" dirty="0"/>
              <a:t>. </a:t>
            </a:r>
            <a:r>
              <a:rPr lang="ru-RU" sz="2800" i="1" dirty="0"/>
              <a:t>Дополнительное условие: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j</a:t>
            </a:r>
            <a:r>
              <a:rPr lang="en-US" sz="2800" i="1" baseline="-25000" dirty="0"/>
              <a:t> </a:t>
            </a:r>
            <a:r>
              <a:rPr lang="en-US" sz="2800" i="1" dirty="0"/>
              <a:t>&gt; 0</a:t>
            </a:r>
            <a:endParaRPr lang="ru-RU" sz="2800" i="1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483769" y="3429001"/>
          <a:ext cx="2232247" cy="831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Формула" r:id="rId3" imgW="1193760" imgH="444240" progId="Equation.3">
                  <p:embed/>
                </p:oleObj>
              </mc:Choice>
              <mc:Fallback>
                <p:oleObj name="Формула" r:id="rId3" imgW="119376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9" y="3429001"/>
                        <a:ext cx="2232247" cy="831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707904" y="4653136"/>
          <a:ext cx="1368152" cy="81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Формула" r:id="rId5" imgW="749160" imgH="444240" progId="Equation.3">
                  <p:embed/>
                </p:oleObj>
              </mc:Choice>
              <mc:Fallback>
                <p:oleObj name="Формула" r:id="rId5" imgW="74916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653136"/>
                        <a:ext cx="1368152" cy="8116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1.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66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/>
              <a:t>Имеется два продукта (картофель, мясо), заданы два типа питательных веществ (белки, углеводы). Необходимо составить диету , имеющую минимальную стоимость и обеспечивающую необходимую насыщенность питательными веществами.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b="1" i="1" dirty="0"/>
              <a:t>Математические объекты и связи между ними: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2400" dirty="0"/>
              <a:t>Матрица содержания питательных веществ в продуктах:</a:t>
            </a:r>
          </a:p>
          <a:p>
            <a:pPr marL="457200" indent="-457200">
              <a:lnSpc>
                <a:spcPct val="30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2400" dirty="0"/>
              <a:t>Вектор ограничений:</a:t>
            </a:r>
          </a:p>
          <a:p>
            <a:pPr marL="457200" indent="-457200">
              <a:lnSpc>
                <a:spcPct val="30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2400" dirty="0"/>
              <a:t>Вектор цен:</a:t>
            </a:r>
          </a:p>
          <a:p>
            <a:pPr marL="457200" indent="-457200">
              <a:lnSpc>
                <a:spcPct val="30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2400" dirty="0"/>
              <a:t>Вектор плана (диета):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220072" y="2852936"/>
          <a:ext cx="170545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Формула" r:id="rId3" imgW="952200" imgH="482400" progId="Equation.3">
                  <p:embed/>
                </p:oleObj>
              </mc:Choice>
              <mc:Fallback>
                <p:oleObj name="Формула" r:id="rId3" imgW="95220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852936"/>
                        <a:ext cx="1705452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347864" y="3573016"/>
          <a:ext cx="1080120" cy="912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Формула" r:id="rId5" imgW="571320" imgH="482400" progId="Equation.3">
                  <p:embed/>
                </p:oleObj>
              </mc:Choice>
              <mc:Fallback>
                <p:oleObj name="Формула" r:id="rId5" imgW="57132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573016"/>
                        <a:ext cx="1080120" cy="9121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627784" y="4437112"/>
          <a:ext cx="1108544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Формула" r:id="rId7" imgW="571320" imgH="482400" progId="Equation.3">
                  <p:embed/>
                </p:oleObj>
              </mc:Choice>
              <mc:Fallback>
                <p:oleObj name="Формула" r:id="rId7" imgW="57132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437112"/>
                        <a:ext cx="1108544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779912" y="5445224"/>
          <a:ext cx="127340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Формула" r:id="rId9" imgW="609480" imgH="482400" progId="Equation.3">
                  <p:embed/>
                </p:oleObj>
              </mc:Choice>
              <mc:Fallback>
                <p:oleObj name="Формула" r:id="rId9" imgW="60948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445224"/>
                        <a:ext cx="1273404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Исследование операций – совокупность прикладных математических методов, используемых для решения практических организационных задач.</a:t>
            </a:r>
          </a:p>
          <a:p>
            <a:r>
              <a:rPr lang="ru-RU" dirty="0"/>
              <a:t>Главный метод исследования операций – системный анализ целенаправленных действий и объективная сравнительная оценка возможных результатов этих действий.</a:t>
            </a:r>
          </a:p>
          <a:p>
            <a:r>
              <a:rPr lang="ru-RU" dirty="0"/>
              <a:t>Операционные исследования предназначены для предварительного количественного обоснования принимаемых решений, поскольку они очень сложны, требуют больших затрат и могут реализовываться многими способами (стратегиями или альтернативами)</a:t>
            </a:r>
          </a:p>
          <a:p>
            <a:r>
              <a:rPr lang="ru-RU" dirty="0"/>
              <a:t>Кроме обоснования решений исследование операций позволяет сравнить различные варианты организации операции, оценить возможное влияние на результат отдельных факторов, выявить «узкие места».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/>
              <a:t>Математическая модель задачи: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Минимизировать стоимость диеты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при ограничениях: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Графическое решение задачи при </a:t>
            </a:r>
            <a:r>
              <a:rPr lang="en-US" i="1" dirty="0"/>
              <a:t>a</a:t>
            </a:r>
            <a:r>
              <a:rPr lang="en-US" i="1" baseline="-25000" dirty="0"/>
              <a:t>11</a:t>
            </a:r>
            <a:r>
              <a:rPr lang="en-US" i="1" dirty="0"/>
              <a:t>&lt;a</a:t>
            </a:r>
            <a:r>
              <a:rPr lang="en-US" i="1" baseline="-25000" dirty="0"/>
              <a:t>21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i="1" dirty="0"/>
              <a:t>a</a:t>
            </a:r>
            <a:r>
              <a:rPr lang="ru-RU" i="1" baseline="-25000" dirty="0"/>
              <a:t>2</a:t>
            </a:r>
            <a:r>
              <a:rPr lang="en-US" i="1" baseline="-25000" dirty="0"/>
              <a:t>1</a:t>
            </a:r>
            <a:r>
              <a:rPr lang="en-US" i="1" dirty="0"/>
              <a:t>&gt;a</a:t>
            </a:r>
            <a:r>
              <a:rPr lang="en-US" i="1" baseline="-25000" dirty="0"/>
              <a:t>2</a:t>
            </a:r>
            <a:r>
              <a:rPr lang="ru-RU" i="1" baseline="-25000" dirty="0"/>
              <a:t>2</a:t>
            </a:r>
            <a:endParaRPr lang="en-US" i="1" baseline="-25000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267745" y="1412776"/>
          <a:ext cx="2448272" cy="586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Формула" r:id="rId3" imgW="901440" imgH="215640" progId="Equation.3">
                  <p:embed/>
                </p:oleObj>
              </mc:Choice>
              <mc:Fallback>
                <p:oleObj name="Формула" r:id="rId3" imgW="9014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5" y="1412776"/>
                        <a:ext cx="2448272" cy="586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995936" y="2132856"/>
          <a:ext cx="2447498" cy="10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Формула" r:id="rId5" imgW="1143000" imgH="482400" progId="Equation.3">
                  <p:embed/>
                </p:oleObj>
              </mc:Choice>
              <mc:Fallback>
                <p:oleObj name="Формула" r:id="rId5" imgW="114300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132856"/>
                        <a:ext cx="2447498" cy="10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>
            <a:lum bright="-22000" contrast="58000"/>
          </a:blip>
          <a:srcRect/>
          <a:stretch>
            <a:fillRect/>
          </a:stretch>
        </p:blipFill>
        <p:spPr bwMode="auto">
          <a:xfrm>
            <a:off x="3203848" y="3789040"/>
            <a:ext cx="3384376" cy="28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dirty="0"/>
              <a:t>2) </a:t>
            </a:r>
            <a:r>
              <a:rPr lang="ru-RU" dirty="0"/>
              <a:t>Распределительные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Класс экономико-математических задач, связанных с распределением ресурсов по работам, которые необходимо выполнить.</a:t>
            </a:r>
          </a:p>
          <a:p>
            <a:pPr marL="0" indent="0">
              <a:buNone/>
            </a:pPr>
            <a:r>
              <a:rPr lang="ru-RU" sz="2400" b="1" i="1" dirty="0"/>
              <a:t>Математическая постановка задачи:</a:t>
            </a:r>
          </a:p>
          <a:p>
            <a:pPr marL="0" indent="0">
              <a:buNone/>
            </a:pPr>
            <a:r>
              <a:rPr lang="ru-RU" sz="2400" dirty="0"/>
              <a:t>Если через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ij</a:t>
            </a:r>
            <a:r>
              <a:rPr lang="en-US" sz="2400" dirty="0"/>
              <a:t> </a:t>
            </a:r>
            <a:r>
              <a:rPr lang="ru-RU" sz="2400" dirty="0"/>
              <a:t>обозначить объем ресурса </a:t>
            </a:r>
            <a:r>
              <a:rPr lang="en-US" sz="2400" dirty="0" err="1"/>
              <a:t>i</a:t>
            </a:r>
            <a:r>
              <a:rPr lang="en-US" sz="2400" dirty="0"/>
              <a:t>, </a:t>
            </a:r>
            <a:r>
              <a:rPr lang="ru-RU" sz="2400" dirty="0"/>
              <a:t>выделенного на работу </a:t>
            </a:r>
            <a:r>
              <a:rPr lang="en-US" sz="2400" dirty="0"/>
              <a:t>j, </a:t>
            </a:r>
            <a:r>
              <a:rPr lang="ru-RU" sz="2400" dirty="0"/>
              <a:t>то математическая формулировка такова: </a:t>
            </a:r>
          </a:p>
          <a:p>
            <a:pPr marL="0" indent="0">
              <a:buNone/>
            </a:pPr>
            <a:r>
              <a:rPr lang="ru-RU" sz="2400" dirty="0"/>
              <a:t>Найти минимум затрат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или максимум эффекта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при  ограничениях по объему ресурсов и потребности в них.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635896" y="3212976"/>
          <a:ext cx="1952445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Формула" r:id="rId3" imgW="927000" imgH="444240" progId="Equation.3">
                  <p:embed/>
                </p:oleObj>
              </mc:Choice>
              <mc:Fallback>
                <p:oleObj name="Формула" r:id="rId3" imgW="92700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212976"/>
                        <a:ext cx="1952445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635896" y="4005064"/>
          <a:ext cx="2232248" cy="1028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Формула" r:id="rId5" imgW="965160" imgH="444240" progId="Equation.3">
                  <p:embed/>
                </p:oleObj>
              </mc:Choice>
              <mc:Fallback>
                <p:oleObj name="Формула" r:id="rId5" imgW="96516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005064"/>
                        <a:ext cx="2232248" cy="10280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562074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Различают два вида распределительных задач: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ru-RU" sz="2600" dirty="0"/>
              <a:t>Сбалансированная (закрытая), если общий объем ресурсов равен общей потребности в них:</a:t>
            </a:r>
          </a:p>
          <a:p>
            <a:pPr marL="514350" indent="-514350">
              <a:buNone/>
            </a:pPr>
            <a:endParaRPr lang="ru-RU" sz="2600" dirty="0"/>
          </a:p>
          <a:p>
            <a:pPr marL="514350" indent="-514350">
              <a:buFont typeface="+mj-lt"/>
              <a:buAutoNum type="arabicParenR" startAt="2"/>
            </a:pPr>
            <a:r>
              <a:rPr lang="ru-RU" sz="2600" dirty="0"/>
              <a:t>Несбалансированная (открытая), когда</a:t>
            </a:r>
          </a:p>
          <a:p>
            <a:pPr marL="514350" indent="-514350">
              <a:buNone/>
            </a:pPr>
            <a:endParaRPr lang="ru-RU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ru-RU" sz="2600" dirty="0"/>
              <a:t>В ней требуется не только распределить ресурсы по работам, но и решить, какие работы не следует выполнять, если ресурсы меньше потребностей, либо какие ресурсы не использовать в противном случае.</a:t>
            </a:r>
            <a:endParaRPr lang="en-US" sz="2600" dirty="0"/>
          </a:p>
          <a:p>
            <a:pPr marL="0" indent="0">
              <a:buNone/>
            </a:pPr>
            <a:r>
              <a:rPr lang="ru-RU" sz="2600" dirty="0"/>
              <a:t>Задачи распределения могут решаться в статической и в динамической постановке. </a:t>
            </a:r>
          </a:p>
          <a:p>
            <a:pPr marL="0" indent="0">
              <a:buNone/>
            </a:pPr>
            <a:r>
              <a:rPr lang="ru-RU" sz="2600" dirty="0"/>
              <a:t>В первом случае применяют методы линейного программирования, во втором – стохастического программирования.</a:t>
            </a:r>
          </a:p>
          <a:p>
            <a:pPr marL="514350" indent="-514350">
              <a:buFont typeface="+mj-lt"/>
              <a:buAutoNum type="arabicParenR" startAt="2"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804248" y="1484784"/>
          <a:ext cx="1512168" cy="826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Формула" r:id="rId3" imgW="812520" imgH="444240" progId="Equation.3">
                  <p:embed/>
                </p:oleObj>
              </mc:Choice>
              <mc:Fallback>
                <p:oleObj name="Формула" r:id="rId3" imgW="81252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1484784"/>
                        <a:ext cx="1512168" cy="8269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059832" y="2420888"/>
          <a:ext cx="1656184" cy="905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Формула" r:id="rId5" imgW="812520" imgH="444240" progId="Equation.3">
                  <p:embed/>
                </p:oleObj>
              </mc:Choice>
              <mc:Fallback>
                <p:oleObj name="Формула" r:id="rId5" imgW="81252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420888"/>
                        <a:ext cx="1656184" cy="9057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/>
              <a:t>3) Задачи о назначениях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Вид задачи линейного программирования, с помощью которой решаются вопросы распределения рабочих по станкам, чтобы выработка была наибольшей, или затраты на заработную плату наименьшими, или провести назначения на должности и т.д.</a:t>
            </a:r>
          </a:p>
          <a:p>
            <a:r>
              <a:rPr lang="ru-RU" dirty="0"/>
              <a:t>Это частный случай распределительных задач с той особенностью, что объемы наличных и требующихся ресурсов равны 1, т.е.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=b</a:t>
            </a:r>
            <a:r>
              <a:rPr lang="en-US" baseline="-25000" dirty="0"/>
              <a:t>i</a:t>
            </a:r>
            <a:r>
              <a:rPr lang="en-US" dirty="0"/>
              <a:t>=1, </a:t>
            </a:r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en-US" dirty="0"/>
              <a:t>=1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если 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 err="1"/>
              <a:t>й</a:t>
            </a:r>
            <a:r>
              <a:rPr lang="ru-RU" dirty="0"/>
              <a:t> работник назначен на работу </a:t>
            </a:r>
            <a:r>
              <a:rPr lang="en-US" dirty="0"/>
              <a:t>j, </a:t>
            </a:r>
            <a:r>
              <a:rPr lang="ru-RU" dirty="0"/>
              <a:t>или 0 в остальных случаях.</a:t>
            </a:r>
          </a:p>
          <a:p>
            <a:r>
              <a:rPr lang="ru-RU" dirty="0"/>
              <a:t>Исходные данные группируются в </a:t>
            </a:r>
            <a:r>
              <a:rPr lang="ru-RU" i="1" dirty="0"/>
              <a:t>«матрице оценок», </a:t>
            </a:r>
            <a:r>
              <a:rPr lang="ru-RU" dirty="0"/>
              <a:t>результаты – в </a:t>
            </a:r>
            <a:r>
              <a:rPr lang="ru-RU" i="1" dirty="0"/>
              <a:t>«матрице назначений».</a:t>
            </a:r>
          </a:p>
          <a:p>
            <a:r>
              <a:rPr lang="ru-RU" dirty="0"/>
              <a:t>Количество возможных вариантов назначений равно факториалу числа работ и ресурсов, поэтому достаточно велико.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Один из методов решения задачи о назначениях – </a:t>
            </a:r>
            <a:r>
              <a:rPr lang="ru-RU" sz="2800" i="1" dirty="0"/>
              <a:t>«венгерский метод»</a:t>
            </a:r>
            <a:br>
              <a:rPr lang="ru-RU" sz="2800" i="1" dirty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Алгоритм состоит из предварительного этапа и не более чем (</a:t>
            </a:r>
            <a:r>
              <a:rPr lang="en-US" i="1" dirty="0"/>
              <a:t>n</a:t>
            </a:r>
            <a:r>
              <a:rPr lang="uk-UA" dirty="0"/>
              <a:t>-2) последовательно проводимых итераций. </a:t>
            </a:r>
          </a:p>
          <a:p>
            <a:r>
              <a:rPr lang="uk-UA" dirty="0"/>
              <a:t>Каждая итерация связана с эквивалентными преобразованиями матрицы, полученной в результате проведения предыдущей итерации, и с выбором максимального числа независимых нулей. </a:t>
            </a:r>
          </a:p>
          <a:p>
            <a:r>
              <a:rPr lang="uk-UA" dirty="0"/>
              <a:t>Окончательным результатом итерации является увеличение числа независимых нулей на единицу. </a:t>
            </a:r>
          </a:p>
          <a:p>
            <a:r>
              <a:rPr lang="uk-UA" dirty="0"/>
              <a:t>Как только количество независимых нулей станет равным </a:t>
            </a:r>
            <a:r>
              <a:rPr lang="en-US" i="1" dirty="0"/>
              <a:t>n</a:t>
            </a:r>
            <a:r>
              <a:rPr lang="uk-UA" dirty="0"/>
              <a:t>, проблема выбора оказывается решенной, а оптимальный вариант назначений определяется позициями независимых нулей в последней матрице.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/>
              <a:t>4) Задачи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/>
          <a:lstStyle/>
          <a:p>
            <a:r>
              <a:rPr lang="ru-RU" dirty="0"/>
              <a:t>Класс задач, состоящих в отыскании наилучшего получения информации, которая однозначно определяет решение.</a:t>
            </a:r>
          </a:p>
          <a:p>
            <a:r>
              <a:rPr lang="ru-RU" dirty="0"/>
              <a:t>Критерий – минимум затрат двух видов: </a:t>
            </a:r>
            <a:r>
              <a:rPr lang="ru-RU" b="1" i="1" dirty="0"/>
              <a:t>стоимости</a:t>
            </a:r>
            <a:r>
              <a:rPr lang="ru-RU" dirty="0"/>
              <a:t> получения информации и </a:t>
            </a:r>
            <a:r>
              <a:rPr lang="ru-RU" b="1" i="1" dirty="0"/>
              <a:t>цены ошибки</a:t>
            </a:r>
            <a:r>
              <a:rPr lang="ru-RU" dirty="0"/>
              <a:t>, обусловленной ее использованием.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5) Задачи теории расписаний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rmAutofit fontScale="85000" lnSpcReduction="20000"/>
          </a:bodyPr>
          <a:lstStyle/>
          <a:p>
            <a:pPr marL="0" indent="442913">
              <a:buNone/>
            </a:pPr>
            <a:r>
              <a:rPr lang="ru-RU" dirty="0"/>
              <a:t>Совокупность моделей календарного планирования и разработанных для их решения методов дискретного программирования.</a:t>
            </a:r>
          </a:p>
          <a:p>
            <a:pPr marL="0" indent="442913">
              <a:buNone/>
            </a:pPr>
            <a:r>
              <a:rPr lang="ru-RU" dirty="0"/>
              <a:t>Сложность задач определяется большим количеством вариантов решения.</a:t>
            </a:r>
          </a:p>
          <a:p>
            <a:pPr marL="0" indent="442913">
              <a:buNone/>
            </a:pPr>
            <a:r>
              <a:rPr lang="ru-RU" u="sng" dirty="0"/>
              <a:t>Пример: </a:t>
            </a:r>
            <a:r>
              <a:rPr lang="ru-RU" dirty="0"/>
              <a:t>спланировать изготовление 4 деталей, каждое из которых проходит обработку на каждом из 5 станков. </a:t>
            </a:r>
          </a:p>
          <a:p>
            <a:pPr marL="0" indent="442913">
              <a:buNone/>
            </a:pPr>
            <a:r>
              <a:rPr lang="ru-RU" dirty="0"/>
              <a:t>Количество вариантов решения (4!)</a:t>
            </a:r>
            <a:r>
              <a:rPr lang="ru-RU" baseline="30000" dirty="0"/>
              <a:t>5</a:t>
            </a:r>
            <a:r>
              <a:rPr lang="ru-RU" dirty="0"/>
              <a:t>=7962</a:t>
            </a:r>
          </a:p>
          <a:p>
            <a:pPr marL="0" indent="442913">
              <a:buNone/>
            </a:pPr>
            <a:r>
              <a:rPr lang="ru-RU" dirty="0"/>
              <a:t>Такие задачи решаются приближенными методами  (метод Монте-Карло и т.п.)</a:t>
            </a:r>
          </a:p>
          <a:p>
            <a:pPr marL="0" indent="442913">
              <a:buNone/>
            </a:pPr>
            <a:r>
              <a:rPr lang="ru-RU" dirty="0"/>
              <a:t>Также используется ряд методов линейного программирования, дискретного программирования, метод ветвей и границ, сетевого планирования и управления и т.д.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/>
              <a:t>6) </a:t>
            </a:r>
            <a:r>
              <a:rPr lang="ru-RU" dirty="0"/>
              <a:t>Задачи управления запасами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Под запасами понимаются запасы конечной продукции, запасы полуфабрикатов, запасы сырья, природных и трудовых ресурсов и т.п.</a:t>
            </a:r>
          </a:p>
          <a:p>
            <a:r>
              <a:rPr lang="ru-RU" dirty="0"/>
              <a:t>Роль производства сводится к пополнению запасов по мере возникновения потребностей в них.</a:t>
            </a:r>
          </a:p>
          <a:p>
            <a:r>
              <a:rPr lang="ru-RU" dirty="0"/>
              <a:t>В качестве целевой функции выступают суммарные затраты на содержание запасов, складские операции, потери от порчи при хранении, потери от дефицита, штрафы и т.д. (поиск минимума целевой функции)</a:t>
            </a:r>
          </a:p>
          <a:p>
            <a:r>
              <a:rPr lang="ru-RU" dirty="0"/>
              <a:t>Управляемые переменные – объем запасов, частота и сроки их пополнения, степень готовности продукции, хранящейся в виде запасов.</a:t>
            </a:r>
          </a:p>
          <a:p>
            <a:r>
              <a:rPr lang="ru-RU" dirty="0"/>
              <a:t>Задачи бывают статические и динамические.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7) Задачи массового обслуживания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Критерии качества систем массового обслуживания:</a:t>
            </a:r>
          </a:p>
          <a:p>
            <a:r>
              <a:rPr lang="ru-RU" dirty="0"/>
              <a:t>Вероятность удовлетворения заявки</a:t>
            </a:r>
          </a:p>
          <a:p>
            <a:r>
              <a:rPr lang="ru-RU" dirty="0"/>
              <a:t>Математическое ожидание числа удовлетворенных заявок за фиксированное время</a:t>
            </a:r>
          </a:p>
          <a:p>
            <a:r>
              <a:rPr lang="ru-RU" dirty="0"/>
              <a:t>Математическое ожидание числа занятых каналов обслуживания</a:t>
            </a:r>
          </a:p>
          <a:p>
            <a:r>
              <a:rPr lang="ru-RU" dirty="0"/>
              <a:t>Математическое ожидание длины очереди</a:t>
            </a:r>
          </a:p>
          <a:p>
            <a:pPr marL="0" indent="0">
              <a:buNone/>
            </a:pPr>
            <a:r>
              <a:rPr lang="ru-RU" dirty="0"/>
              <a:t>Для решения применяются методы статистического моделирования (метод Монте-Карло)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принятия решений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Принятие решений при управлении рассматривается как способ устранения </a:t>
            </a:r>
            <a:r>
              <a:rPr lang="ru-RU" b="1" i="1" dirty="0"/>
              <a:t>проблемной ситуации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Проблемная ситуация предполагает наличие цели, ресурсов, альтернатив , свойств окружающей среды.</a:t>
            </a:r>
          </a:p>
          <a:p>
            <a:pPr>
              <a:buNone/>
            </a:pPr>
            <a:r>
              <a:rPr lang="ru-RU" dirty="0"/>
              <a:t>Способы устранения проблемной ситуации:</a:t>
            </a:r>
          </a:p>
          <a:p>
            <a:r>
              <a:rPr lang="ru-RU" b="1" dirty="0"/>
              <a:t>Снятие</a:t>
            </a:r>
            <a:r>
              <a:rPr lang="ru-RU" dirty="0"/>
              <a:t> ситуации – такое изменение целей, при котором проблема исчезает</a:t>
            </a:r>
          </a:p>
          <a:p>
            <a:r>
              <a:rPr lang="ru-RU" b="1" dirty="0"/>
              <a:t>Разрешение</a:t>
            </a:r>
            <a:r>
              <a:rPr lang="ru-RU" dirty="0"/>
              <a:t> – изменение свойств окружающей среды или ресурсов</a:t>
            </a:r>
          </a:p>
          <a:p>
            <a:r>
              <a:rPr lang="ru-RU" b="1" dirty="0"/>
              <a:t>Решение</a:t>
            </a:r>
            <a:r>
              <a:rPr lang="ru-RU" dirty="0"/>
              <a:t> – выбор альтернатив, которые позволяют достичь заданных целей при данных ресурсах.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этапы исследования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/>
              <a:t>1. Определение целей</a:t>
            </a:r>
          </a:p>
          <a:p>
            <a:pPr>
              <a:buNone/>
            </a:pPr>
            <a:r>
              <a:rPr lang="ru-RU" dirty="0"/>
              <a:t>2. Составление плана разработки проекта</a:t>
            </a:r>
          </a:p>
          <a:p>
            <a:pPr>
              <a:buNone/>
            </a:pPr>
            <a:r>
              <a:rPr lang="ru-RU" dirty="0"/>
              <a:t>3. Формулировка проблемы</a:t>
            </a:r>
          </a:p>
          <a:p>
            <a:pPr>
              <a:buNone/>
            </a:pPr>
            <a:r>
              <a:rPr lang="ru-RU" dirty="0"/>
              <a:t>4. Построение модели</a:t>
            </a:r>
          </a:p>
          <a:p>
            <a:pPr>
              <a:buNone/>
            </a:pPr>
            <a:r>
              <a:rPr lang="ru-RU" dirty="0"/>
              <a:t>5. Разработка вычислительного метода</a:t>
            </a:r>
          </a:p>
          <a:p>
            <a:pPr>
              <a:buNone/>
            </a:pPr>
            <a:r>
              <a:rPr lang="ru-RU" dirty="0"/>
              <a:t>6. Разработка технического задания на программирование, программирование и отладка программы</a:t>
            </a:r>
          </a:p>
          <a:p>
            <a:pPr>
              <a:buNone/>
            </a:pPr>
            <a:r>
              <a:rPr lang="ru-RU" dirty="0"/>
              <a:t>7. Сбор данных</a:t>
            </a:r>
          </a:p>
          <a:p>
            <a:pPr>
              <a:buNone/>
            </a:pPr>
            <a:r>
              <a:rPr lang="ru-RU" dirty="0"/>
              <a:t>8. Проверка модели</a:t>
            </a:r>
          </a:p>
          <a:p>
            <a:pPr>
              <a:buNone/>
            </a:pPr>
            <a:r>
              <a:rPr lang="ru-RU" dirty="0"/>
              <a:t>9. Реализация результатов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Математическая модель проблемной ситуации: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Целевая функция</a:t>
            </a:r>
            <a:r>
              <a:rPr lang="ru-RU" sz="2400" i="1" dirty="0"/>
              <a:t>: </a:t>
            </a:r>
            <a:r>
              <a:rPr lang="en-US" sz="2400" i="1" dirty="0"/>
              <a:t>G=G(x)=G(</a:t>
            </a:r>
            <a:r>
              <a:rPr lang="en-US" sz="2400" i="1" dirty="0" err="1"/>
              <a:t>m,u</a:t>
            </a:r>
            <a:r>
              <a:rPr lang="en-US" sz="2400" i="1" dirty="0"/>
              <a:t>), </a:t>
            </a:r>
            <a:r>
              <a:rPr lang="ru-RU" sz="2400" dirty="0"/>
              <a:t>где </a:t>
            </a:r>
            <a:r>
              <a:rPr lang="en-US" sz="2400" dirty="0"/>
              <a:t>x – </a:t>
            </a:r>
            <a:r>
              <a:rPr lang="ru-RU" sz="2400" dirty="0"/>
              <a:t>переменные, влияющие на </a:t>
            </a:r>
            <a:r>
              <a:rPr lang="en-US" sz="2400" i="1" dirty="0"/>
              <a:t>G</a:t>
            </a:r>
            <a:r>
              <a:rPr lang="ru-RU" sz="2400" dirty="0"/>
              <a:t>;</a:t>
            </a:r>
            <a:r>
              <a:rPr lang="en-US" sz="2400" dirty="0"/>
              <a:t> </a:t>
            </a:r>
            <a:r>
              <a:rPr lang="ru-RU" sz="2400" dirty="0"/>
              <a:t>а </a:t>
            </a:r>
            <a:r>
              <a:rPr lang="en-US" sz="2400" i="1" dirty="0"/>
              <a:t>x={</a:t>
            </a:r>
            <a:r>
              <a:rPr lang="en-US" sz="2400" i="1" dirty="0" err="1"/>
              <a:t>m,u</a:t>
            </a:r>
            <a:r>
              <a:rPr lang="en-US" sz="2400" i="1" dirty="0"/>
              <a:t>}, </a:t>
            </a:r>
            <a:r>
              <a:rPr lang="ru-RU" sz="2400" dirty="0"/>
              <a:t>где </a:t>
            </a:r>
            <a:r>
              <a:rPr lang="en-US" sz="2400" dirty="0"/>
              <a:t>m – </a:t>
            </a:r>
            <a:r>
              <a:rPr lang="ru-RU" sz="2400" dirty="0"/>
              <a:t>управляемые переменные, </a:t>
            </a:r>
            <a:r>
              <a:rPr lang="en-US" sz="2400" i="1" dirty="0"/>
              <a:t>u</a:t>
            </a:r>
            <a:r>
              <a:rPr lang="en-US" sz="2400" dirty="0"/>
              <a:t> – </a:t>
            </a:r>
            <a:r>
              <a:rPr lang="ru-RU" sz="2400" dirty="0"/>
              <a:t>неуправляемые переменные.</a:t>
            </a:r>
          </a:p>
          <a:p>
            <a:r>
              <a:rPr lang="ru-RU" sz="2400" dirty="0"/>
              <a:t>Множество альтернатив задается ограничениями: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Целью является максимизация (минимизация) функции </a:t>
            </a:r>
            <a:r>
              <a:rPr lang="en-US" sz="2400" dirty="0"/>
              <a:t>G.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Классификация решений зависит от ситуации выбора: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/>
              <a:t>Условия определенности – </a:t>
            </a:r>
            <a:r>
              <a:rPr lang="en-US" sz="2400" i="1" dirty="0"/>
              <a:t>G(m, u) </a:t>
            </a:r>
            <a:r>
              <a:rPr lang="ru-RU" sz="2400" dirty="0"/>
              <a:t>известна, </a:t>
            </a:r>
            <a:r>
              <a:rPr lang="en-US" sz="2400" i="1" dirty="0"/>
              <a:t>u</a:t>
            </a:r>
            <a:r>
              <a:rPr lang="en-US" sz="2400" dirty="0"/>
              <a:t> – </a:t>
            </a:r>
            <a:r>
              <a:rPr lang="ru-RU" sz="2400" dirty="0"/>
              <a:t>фиксирована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/>
              <a:t>Условия риска - </a:t>
            </a:r>
            <a:r>
              <a:rPr lang="en-US" sz="2400" i="1" dirty="0"/>
              <a:t>G(m, u) </a:t>
            </a:r>
            <a:r>
              <a:rPr lang="ru-RU" sz="2400" dirty="0"/>
              <a:t>известна, </a:t>
            </a:r>
            <a:r>
              <a:rPr lang="en-US" sz="2400" i="1" dirty="0"/>
              <a:t>u</a:t>
            </a:r>
            <a:r>
              <a:rPr lang="en-US" sz="2400" dirty="0"/>
              <a:t> – </a:t>
            </a:r>
            <a:r>
              <a:rPr lang="ru-RU" sz="2400" dirty="0"/>
              <a:t>случайные величины с известными законами распределения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/>
              <a:t>Условия конфликта - </a:t>
            </a:r>
            <a:r>
              <a:rPr lang="en-US" sz="2400" i="1" dirty="0"/>
              <a:t>G(m, u) </a:t>
            </a:r>
            <a:r>
              <a:rPr lang="ru-RU" sz="2400" dirty="0"/>
              <a:t>известна, </a:t>
            </a:r>
            <a:r>
              <a:rPr lang="en-US" sz="2400" dirty="0"/>
              <a:t>             - </a:t>
            </a:r>
            <a:r>
              <a:rPr lang="ru-RU" sz="2400" dirty="0"/>
              <a:t>выход враждебно настроенной системы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/>
              <a:t>Условия неопределенности - </a:t>
            </a:r>
            <a:r>
              <a:rPr lang="en-US" sz="2400" i="1" dirty="0"/>
              <a:t>G(m, u) </a:t>
            </a:r>
            <a:r>
              <a:rPr lang="ru-RU" sz="2400" dirty="0"/>
              <a:t>неточно известна, либо нет информации об </a:t>
            </a:r>
            <a:r>
              <a:rPr lang="en-US" sz="2400" i="1" dirty="0"/>
              <a:t>u</a:t>
            </a:r>
            <a:r>
              <a:rPr lang="ru-RU" sz="2400" i="1" dirty="0"/>
              <a:t> </a:t>
            </a:r>
            <a:r>
              <a:rPr lang="ru-RU" sz="2400" dirty="0"/>
              <a:t>или</a:t>
            </a:r>
            <a:r>
              <a:rPr lang="ru-RU" sz="2400" i="1" dirty="0"/>
              <a:t> </a:t>
            </a:r>
            <a:r>
              <a:rPr lang="en-US" sz="2400" i="1" dirty="0"/>
              <a:t>U.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043608" y="2996952"/>
          <a:ext cx="1584176" cy="553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Формула" r:id="rId3" imgW="799920" imgH="279360" progId="Equation.3">
                  <p:embed/>
                </p:oleObj>
              </mc:Choice>
              <mc:Fallback>
                <p:oleObj name="Формула" r:id="rId3" imgW="79992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996952"/>
                        <a:ext cx="1584176" cy="5532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339752" y="2276872"/>
          <a:ext cx="2880320" cy="45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Формула" r:id="rId5" imgW="1295280" imgH="203040" progId="Equation.3">
                  <p:embed/>
                </p:oleObj>
              </mc:Choice>
              <mc:Fallback>
                <p:oleObj name="Формула" r:id="rId5" imgW="12952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276872"/>
                        <a:ext cx="2880320" cy="4518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508104" y="5013176"/>
          <a:ext cx="834635" cy="376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Формула" r:id="rId7" imgW="393480" imgH="177480" progId="Equation.3">
                  <p:embed/>
                </p:oleObj>
              </mc:Choice>
              <mc:Fallback>
                <p:oleObj name="Формула" r:id="rId7" imgW="39348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5013176"/>
                        <a:ext cx="834635" cy="3769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662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Некоторая организация покупает единицу товара за 10 </a:t>
            </a:r>
            <a:r>
              <a:rPr lang="ru-RU" dirty="0" err="1"/>
              <a:t>у.е</a:t>
            </a:r>
            <a:r>
              <a:rPr lang="ru-RU" dirty="0"/>
              <a:t>., упаковывает и продает за 20 </a:t>
            </a:r>
            <a:r>
              <a:rPr lang="ru-RU" dirty="0" err="1"/>
              <a:t>у.е</a:t>
            </a:r>
            <a:r>
              <a:rPr lang="ru-RU" dirty="0"/>
              <a:t>. </a:t>
            </a:r>
          </a:p>
          <a:p>
            <a:r>
              <a:rPr lang="ru-RU" dirty="0"/>
              <a:t>Пусть множество стратегий закупки </a:t>
            </a:r>
            <a:r>
              <a:rPr lang="en-US" dirty="0"/>
              <a:t>M=&lt;m</a:t>
            </a:r>
            <a:r>
              <a:rPr lang="en-US" baseline="-25000" dirty="0"/>
              <a:t>1</a:t>
            </a:r>
            <a:r>
              <a:rPr lang="en-US" dirty="0"/>
              <a:t>,m</a:t>
            </a:r>
            <a:r>
              <a:rPr lang="en-US" baseline="-25000" dirty="0"/>
              <a:t>2</a:t>
            </a:r>
            <a:r>
              <a:rPr lang="en-US" dirty="0"/>
              <a:t>,m</a:t>
            </a:r>
            <a:r>
              <a:rPr lang="en-US" baseline="-25000" dirty="0"/>
              <a:t>3</a:t>
            </a:r>
            <a:r>
              <a:rPr lang="en-US" dirty="0"/>
              <a:t>&gt;=&lt;100, 200, 300&gt;</a:t>
            </a:r>
          </a:p>
          <a:p>
            <a:r>
              <a:rPr lang="ru-RU" dirty="0"/>
              <a:t>Множество состояний внешней среды (спрос) </a:t>
            </a:r>
            <a:r>
              <a:rPr lang="en-US" dirty="0"/>
              <a:t>U=&lt;u</a:t>
            </a:r>
            <a:r>
              <a:rPr lang="en-US" baseline="-25000" dirty="0"/>
              <a:t>1</a:t>
            </a:r>
            <a:r>
              <a:rPr lang="en-US" dirty="0"/>
              <a:t>,u</a:t>
            </a:r>
            <a:r>
              <a:rPr lang="en-US" baseline="-25000" dirty="0"/>
              <a:t>2</a:t>
            </a:r>
            <a:r>
              <a:rPr lang="en-US" dirty="0"/>
              <a:t>,u</a:t>
            </a:r>
            <a:r>
              <a:rPr lang="en-US" baseline="-25000" dirty="0"/>
              <a:t>3</a:t>
            </a:r>
            <a:r>
              <a:rPr lang="ru-RU" dirty="0"/>
              <a:t>,</a:t>
            </a:r>
            <a:r>
              <a:rPr lang="en-US" dirty="0"/>
              <a:t> u</a:t>
            </a:r>
            <a:r>
              <a:rPr lang="ru-RU" baseline="-25000" dirty="0"/>
              <a:t>4</a:t>
            </a:r>
            <a:r>
              <a:rPr lang="ru-RU" dirty="0"/>
              <a:t> </a:t>
            </a:r>
            <a:r>
              <a:rPr lang="en-US" dirty="0"/>
              <a:t>&gt;=&lt;0, 100, 200, 300&gt;</a:t>
            </a:r>
          </a:p>
          <a:p>
            <a:r>
              <a:rPr lang="ru-RU" dirty="0"/>
              <a:t>Предположим, что целью является максимизация прибыли.</a:t>
            </a:r>
          </a:p>
          <a:p>
            <a:r>
              <a:rPr lang="ru-RU" dirty="0"/>
              <a:t>Рассмотрим различные ситуации принятия решений.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А. Условия определенности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Пусть известно, что </a:t>
            </a:r>
            <a:r>
              <a:rPr lang="en-US" sz="2400" dirty="0"/>
              <a:t>u=u</a:t>
            </a:r>
            <a:r>
              <a:rPr lang="en-US" sz="2400" baseline="-25000" dirty="0"/>
              <a:t>3</a:t>
            </a:r>
            <a:r>
              <a:rPr lang="en-US" sz="2400" dirty="0"/>
              <a:t>=200.</a:t>
            </a:r>
          </a:p>
          <a:p>
            <a:pPr>
              <a:buNone/>
            </a:pPr>
            <a:r>
              <a:rPr lang="ru-RU" sz="2400" dirty="0"/>
              <a:t>Тогда оптимальным решением является </a:t>
            </a:r>
            <a:r>
              <a:rPr lang="en-US" sz="2400" dirty="0"/>
              <a:t>m*=m</a:t>
            </a:r>
            <a:r>
              <a:rPr lang="en-US" sz="2400" baseline="-25000" dirty="0"/>
              <a:t>2</a:t>
            </a:r>
            <a:r>
              <a:rPr lang="en-US" sz="2400" dirty="0"/>
              <a:t>=200; G(m</a:t>
            </a:r>
            <a:r>
              <a:rPr lang="en-US" sz="2400" baseline="-25000" dirty="0"/>
              <a:t>i</a:t>
            </a:r>
            <a:r>
              <a:rPr lang="en-US" sz="2400" dirty="0"/>
              <a:t>)=G(m</a:t>
            </a:r>
            <a:r>
              <a:rPr lang="en-US" sz="2400" baseline="-25000" dirty="0"/>
              <a:t>i</a:t>
            </a:r>
            <a:r>
              <a:rPr lang="en-US" sz="2400" dirty="0"/>
              <a:t>, u</a:t>
            </a:r>
            <a:r>
              <a:rPr lang="en-US" sz="2400" baseline="-25000" dirty="0"/>
              <a:t>3</a:t>
            </a:r>
            <a:r>
              <a:rPr lang="en-US" sz="2400" dirty="0"/>
              <a:t>)</a:t>
            </a:r>
          </a:p>
          <a:p>
            <a:pPr>
              <a:buNone/>
            </a:pPr>
            <a:r>
              <a:rPr lang="ru-RU" sz="2400" dirty="0"/>
              <a:t>Метод решения – простой перебор альтернатив.</a:t>
            </a:r>
          </a:p>
          <a:p>
            <a:pPr>
              <a:buNone/>
            </a:pPr>
            <a:r>
              <a:rPr lang="en-US" sz="2400" i="1" dirty="0" err="1"/>
              <a:t>Y</a:t>
            </a:r>
            <a:r>
              <a:rPr lang="en-US" sz="2400" i="1" baseline="-25000" dirty="0" err="1"/>
              <a:t>ij</a:t>
            </a:r>
            <a:r>
              <a:rPr lang="en-US" sz="2400" i="1" dirty="0"/>
              <a:t>=min&lt;m</a:t>
            </a:r>
            <a:r>
              <a:rPr lang="en-US" sz="2400" i="1" baseline="-25000" dirty="0"/>
              <a:t>i</a:t>
            </a:r>
            <a:r>
              <a:rPr lang="en-US" sz="2400" i="1" dirty="0"/>
              <a:t>, </a:t>
            </a:r>
            <a:r>
              <a:rPr lang="en-US" sz="2400" i="1" dirty="0" err="1"/>
              <a:t>u</a:t>
            </a:r>
            <a:r>
              <a:rPr lang="en-US" sz="2400" i="1" baseline="-25000" dirty="0" err="1"/>
              <a:t>j</a:t>
            </a:r>
            <a:r>
              <a:rPr lang="en-US" sz="2400" i="1" dirty="0"/>
              <a:t>&gt; · 20 – m</a:t>
            </a:r>
            <a:r>
              <a:rPr lang="en-US" sz="2400" i="1" baseline="-25000" dirty="0"/>
              <a:t>i</a:t>
            </a:r>
            <a:r>
              <a:rPr lang="en-US" sz="2400" i="1" dirty="0"/>
              <a:t> · 10 = Y(m, u) </a:t>
            </a:r>
            <a:r>
              <a:rPr lang="en-US" sz="2400" dirty="0"/>
              <a:t>– </a:t>
            </a:r>
            <a:r>
              <a:rPr lang="ru-RU" sz="2400" dirty="0"/>
              <a:t>показывает, какова будет прибыль предприятия, если закупки составляют </a:t>
            </a:r>
            <a:r>
              <a:rPr lang="en-US" sz="2400" i="1" dirty="0"/>
              <a:t>m</a:t>
            </a:r>
            <a:r>
              <a:rPr lang="en-US" sz="2400" i="1" baseline="-25000" dirty="0"/>
              <a:t>i</a:t>
            </a:r>
            <a:r>
              <a:rPr lang="ru-RU" sz="2400" dirty="0"/>
              <a:t>, а спрос равен </a:t>
            </a:r>
            <a:r>
              <a:rPr lang="en-US" sz="2400" i="1" dirty="0" err="1"/>
              <a:t>u</a:t>
            </a:r>
            <a:r>
              <a:rPr lang="en-US" sz="2400" i="1" baseline="-25000" dirty="0" err="1"/>
              <a:t>j</a:t>
            </a:r>
            <a:r>
              <a:rPr lang="ru-RU" sz="2400" i="1" dirty="0"/>
              <a:t>.</a:t>
            </a:r>
            <a:endParaRPr lang="en-US" sz="2400" i="1" dirty="0"/>
          </a:p>
          <a:p>
            <a:pPr>
              <a:buNone/>
            </a:pPr>
            <a:r>
              <a:rPr lang="ru-RU" sz="2400" dirty="0"/>
              <a:t>Пример платежной матрицы:</a:t>
            </a:r>
            <a:endParaRPr lang="en-US" sz="2400" dirty="0"/>
          </a:p>
          <a:p>
            <a:pPr>
              <a:buNone/>
            </a:pPr>
            <a:endParaRPr lang="ru-RU" sz="2400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95536" y="3861048"/>
          <a:ext cx="8496944" cy="28387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332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8235">
                <a:tc rowSpan="3" gridSpan="3">
                  <a:txBody>
                    <a:bodyPr/>
                    <a:lstStyle/>
                    <a:p>
                      <a:pPr algn="ctr"/>
                      <a:r>
                        <a:rPr lang="ru-RU" sz="2000" b="0" dirty="0"/>
                        <a:t>Спрос / закупка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u</a:t>
                      </a:r>
                      <a:r>
                        <a:rPr lang="en-US" sz="2000" baseline="-25000" dirty="0" err="1"/>
                        <a:t>i</a:t>
                      </a:r>
                      <a:endParaRPr lang="ru-RU" sz="20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b="0" dirty="0"/>
                        <a:t>Принятие</a:t>
                      </a:r>
                      <a:r>
                        <a:rPr lang="ru-RU" sz="2000" b="0" baseline="0" dirty="0"/>
                        <a:t> решения в условиях </a:t>
                      </a:r>
                      <a:endParaRPr lang="ru-RU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135"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</a:t>
                      </a:r>
                      <a:r>
                        <a:rPr lang="en-US" sz="2000" baseline="-25000" dirty="0"/>
                        <a:t>1</a:t>
                      </a:r>
                      <a:endParaRPr lang="ru-RU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</a:t>
                      </a:r>
                      <a:r>
                        <a:rPr lang="en-US" sz="2000" baseline="-25000" dirty="0"/>
                        <a:t>2</a:t>
                      </a:r>
                      <a:endParaRPr lang="ru-RU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</a:t>
                      </a:r>
                      <a:r>
                        <a:rPr lang="en-US" sz="2000" baseline="-25000" dirty="0"/>
                        <a:t>3</a:t>
                      </a:r>
                      <a:endParaRPr lang="ru-RU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</a:t>
                      </a:r>
                      <a:r>
                        <a:rPr lang="en-US" sz="2000" baseline="-25000" dirty="0"/>
                        <a:t>4</a:t>
                      </a:r>
                      <a:endParaRPr lang="ru-RU" sz="2000" baseline="-25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235"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определенности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35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</a:t>
                      </a:r>
                      <a:r>
                        <a:rPr lang="en-US" sz="2000" baseline="-25000" dirty="0" err="1"/>
                        <a:t>ij</a:t>
                      </a:r>
                      <a:endParaRPr lang="ru-RU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</a:t>
                      </a:r>
                      <a:r>
                        <a:rPr lang="en-US" sz="2000" baseline="-25000" dirty="0"/>
                        <a:t>1</a:t>
                      </a:r>
                      <a:endParaRPr lang="ru-RU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-1000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23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</a:t>
                      </a:r>
                      <a:r>
                        <a:rPr lang="en-US" sz="2000" baseline="-25000" dirty="0"/>
                        <a:t>2</a:t>
                      </a:r>
                      <a:endParaRPr lang="ru-RU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-2000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  2000*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3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</a:t>
                      </a:r>
                      <a:r>
                        <a:rPr lang="en-US" sz="2000" baseline="-25000" dirty="0"/>
                        <a:t>3</a:t>
                      </a:r>
                      <a:endParaRPr lang="ru-RU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-3000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-1000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/>
              <a:t>Б. Условия риска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Зададим функцию распределения вероятностей различных значений             </a:t>
            </a:r>
            <a:r>
              <a:rPr lang="ru-RU" sz="2400" i="1" dirty="0"/>
              <a:t>: </a:t>
            </a:r>
            <a:r>
              <a:rPr lang="en-US" sz="2400" i="1" dirty="0"/>
              <a:t>P(u1)=0, P(u2)=0.3, P(u3)=0.5, P(u4)=0.2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/>
              <a:t>Тогда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Платежная матрица примет вид: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835696" y="1196752"/>
          <a:ext cx="83343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Формула" r:id="rId3" imgW="393480" imgH="177480" progId="Equation.3">
                  <p:embed/>
                </p:oleObj>
              </mc:Choice>
              <mc:Fallback>
                <p:oleObj name="Формула" r:id="rId3" imgW="39348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196752"/>
                        <a:ext cx="833438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403647" y="1556792"/>
          <a:ext cx="241946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Формула" r:id="rId5" imgW="1244520" imgH="444240" progId="Equation.3">
                  <p:embed/>
                </p:oleObj>
              </mc:Choice>
              <mc:Fallback>
                <p:oleObj name="Формула" r:id="rId5" imgW="124452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7" y="1556792"/>
                        <a:ext cx="2419469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23528" y="3068960"/>
          <a:ext cx="8496944" cy="28387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332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8235">
                <a:tc rowSpan="3" gridSpan="3">
                  <a:txBody>
                    <a:bodyPr/>
                    <a:lstStyle/>
                    <a:p>
                      <a:pPr algn="ctr"/>
                      <a:r>
                        <a:rPr lang="ru-RU" sz="2000" b="0" dirty="0"/>
                        <a:t>Спрос / закупка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u</a:t>
                      </a:r>
                      <a:r>
                        <a:rPr lang="en-US" sz="2000" baseline="-25000" dirty="0" err="1"/>
                        <a:t>i</a:t>
                      </a:r>
                      <a:endParaRPr lang="ru-RU" sz="20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b="0" dirty="0"/>
                        <a:t>Принятие</a:t>
                      </a:r>
                      <a:r>
                        <a:rPr lang="ru-RU" sz="2000" b="0" baseline="0" dirty="0"/>
                        <a:t> решения в условиях </a:t>
                      </a:r>
                      <a:endParaRPr lang="ru-RU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135"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</a:t>
                      </a:r>
                      <a:r>
                        <a:rPr lang="en-US" sz="2000" baseline="-25000" dirty="0"/>
                        <a:t>1</a:t>
                      </a:r>
                      <a:endParaRPr lang="ru-RU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</a:t>
                      </a:r>
                      <a:r>
                        <a:rPr lang="en-US" sz="2000" baseline="-25000" dirty="0"/>
                        <a:t>2</a:t>
                      </a:r>
                      <a:endParaRPr lang="ru-RU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</a:t>
                      </a:r>
                      <a:r>
                        <a:rPr lang="en-US" sz="2000" baseline="-25000" dirty="0"/>
                        <a:t>3</a:t>
                      </a:r>
                      <a:endParaRPr lang="ru-RU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</a:t>
                      </a:r>
                      <a:r>
                        <a:rPr lang="en-US" sz="2000" baseline="-25000" dirty="0"/>
                        <a:t>4</a:t>
                      </a:r>
                      <a:endParaRPr lang="ru-RU" sz="2000" baseline="-25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235"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риска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35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</a:t>
                      </a:r>
                      <a:r>
                        <a:rPr lang="en-US" sz="2000" baseline="-25000" dirty="0" err="1"/>
                        <a:t>ij</a:t>
                      </a:r>
                      <a:endParaRPr lang="ru-RU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</a:t>
                      </a:r>
                      <a:r>
                        <a:rPr lang="en-US" sz="2000" baseline="-25000" dirty="0"/>
                        <a:t>1</a:t>
                      </a:r>
                      <a:endParaRPr lang="ru-RU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23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</a:t>
                      </a:r>
                      <a:r>
                        <a:rPr lang="en-US" sz="2000" baseline="-25000" dirty="0"/>
                        <a:t>2</a:t>
                      </a:r>
                      <a:endParaRPr lang="ru-RU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  </a:t>
                      </a:r>
                      <a:r>
                        <a:rPr lang="ru-RU" sz="2000" dirty="0"/>
                        <a:t>1400</a:t>
                      </a:r>
                      <a:r>
                        <a:rPr lang="en-US" sz="2000" dirty="0"/>
                        <a:t>*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3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</a:t>
                      </a:r>
                      <a:r>
                        <a:rPr lang="en-US" sz="2000" baseline="-25000" dirty="0"/>
                        <a:t>3</a:t>
                      </a:r>
                      <a:endParaRPr lang="ru-RU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  <a:r>
                        <a:rPr lang="ru-RU" sz="20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/>
              <a:t>В. Условия конфликта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Вводим предположение о том, что для любых </a:t>
            </a:r>
            <a:r>
              <a:rPr lang="en-US" sz="2400" i="1" dirty="0"/>
              <a:t>m</a:t>
            </a:r>
            <a:r>
              <a:rPr lang="en-US" sz="2400" i="1" baseline="-25000" dirty="0"/>
              <a:t>i</a:t>
            </a:r>
            <a:r>
              <a:rPr lang="ru-RU" sz="2400" i="1" dirty="0"/>
              <a:t> </a:t>
            </a:r>
            <a:r>
              <a:rPr lang="ru-RU" sz="2400" dirty="0"/>
              <a:t>«стратегия внешней среды» – </a:t>
            </a:r>
            <a:r>
              <a:rPr lang="en-US" sz="2400" i="1" dirty="0" err="1"/>
              <a:t>u</a:t>
            </a:r>
            <a:r>
              <a:rPr lang="en-US" sz="2400" i="1" baseline="-25000" dirty="0" err="1"/>
              <a:t>j</a:t>
            </a:r>
            <a:r>
              <a:rPr lang="ru-RU" sz="2400" i="1" dirty="0"/>
              <a:t> </a:t>
            </a:r>
            <a:r>
              <a:rPr lang="ru-RU" sz="2400" dirty="0"/>
              <a:t>будет  наименее благоприятной, т.е. гарантирует минимальную прибыль.</a:t>
            </a:r>
          </a:p>
          <a:p>
            <a:pPr marL="0" indent="0">
              <a:buNone/>
            </a:pPr>
            <a:r>
              <a:rPr lang="ru-RU" sz="2400" dirty="0"/>
              <a:t>Поэтому здесь выписываем минимумы строк, из которых выбираем максимум:</a:t>
            </a:r>
          </a:p>
          <a:p>
            <a:pPr marL="0" indent="0">
              <a:buNone/>
            </a:pPr>
            <a:r>
              <a:rPr lang="en-US" sz="2400" dirty="0"/>
              <a:t>m</a:t>
            </a:r>
            <a:r>
              <a:rPr lang="en-US" sz="2400" baseline="-25000" dirty="0"/>
              <a:t>1</a:t>
            </a:r>
            <a:r>
              <a:rPr lang="en-US" sz="2400" dirty="0">
                <a:sym typeface="Wingdings 3"/>
              </a:rPr>
              <a:t>-1000; </a:t>
            </a:r>
            <a:r>
              <a:rPr lang="en-US" sz="2400" dirty="0"/>
              <a:t>m</a:t>
            </a:r>
            <a:r>
              <a:rPr lang="en-US" sz="2400" baseline="-25000" dirty="0"/>
              <a:t>2</a:t>
            </a:r>
            <a:r>
              <a:rPr lang="en-US" sz="2400" dirty="0">
                <a:sym typeface="Wingdings 3"/>
              </a:rPr>
              <a:t>-2000; </a:t>
            </a:r>
            <a:r>
              <a:rPr lang="en-US" sz="2400" dirty="0"/>
              <a:t>m</a:t>
            </a:r>
            <a:r>
              <a:rPr lang="en-US" sz="2400" baseline="-25000" dirty="0"/>
              <a:t>3</a:t>
            </a:r>
            <a:r>
              <a:rPr lang="en-US" sz="2400" dirty="0">
                <a:sym typeface="Wingdings 3"/>
              </a:rPr>
              <a:t>-3000; </a:t>
            </a:r>
          </a:p>
          <a:p>
            <a:pPr marL="0" indent="0">
              <a:buNone/>
            </a:pPr>
            <a:r>
              <a:rPr lang="ru-RU" sz="2400" dirty="0">
                <a:sym typeface="Wingdings 3"/>
              </a:rPr>
              <a:t>Платежная матрица: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39264"/>
              </p:ext>
            </p:extLst>
          </p:nvPr>
        </p:nvGraphicFramePr>
        <p:xfrm>
          <a:off x="395536" y="3861048"/>
          <a:ext cx="8496944" cy="28387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332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8235">
                <a:tc rowSpan="3" gridSpan="3">
                  <a:txBody>
                    <a:bodyPr/>
                    <a:lstStyle/>
                    <a:p>
                      <a:pPr algn="ctr"/>
                      <a:r>
                        <a:rPr lang="ru-RU" sz="2000" b="0" dirty="0"/>
                        <a:t>Спрос / закупка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u</a:t>
                      </a:r>
                      <a:r>
                        <a:rPr lang="en-US" sz="2000" baseline="-25000" dirty="0" err="1"/>
                        <a:t>i</a:t>
                      </a:r>
                      <a:endParaRPr lang="ru-RU" sz="20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b="0" dirty="0"/>
                        <a:t>Принятие</a:t>
                      </a:r>
                      <a:r>
                        <a:rPr lang="ru-RU" sz="2000" b="0" baseline="0" dirty="0"/>
                        <a:t> решения в условиях </a:t>
                      </a:r>
                      <a:endParaRPr lang="ru-RU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135"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</a:t>
                      </a:r>
                      <a:r>
                        <a:rPr lang="en-US" sz="2000" baseline="-25000" dirty="0"/>
                        <a:t>1</a:t>
                      </a:r>
                      <a:endParaRPr lang="ru-RU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</a:t>
                      </a:r>
                      <a:r>
                        <a:rPr lang="en-US" sz="2000" baseline="-25000" dirty="0"/>
                        <a:t>2</a:t>
                      </a:r>
                      <a:endParaRPr lang="ru-RU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</a:t>
                      </a:r>
                      <a:r>
                        <a:rPr lang="en-US" sz="2000" baseline="-25000" dirty="0"/>
                        <a:t>3</a:t>
                      </a:r>
                      <a:endParaRPr lang="ru-RU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</a:t>
                      </a:r>
                      <a:r>
                        <a:rPr lang="en-US" sz="2000" baseline="-25000" dirty="0"/>
                        <a:t>4</a:t>
                      </a:r>
                      <a:endParaRPr lang="ru-RU" sz="2000" baseline="-25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235"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конфликта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35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</a:t>
                      </a:r>
                      <a:r>
                        <a:rPr lang="en-US" sz="2000" baseline="-25000" dirty="0" err="1"/>
                        <a:t>ij</a:t>
                      </a:r>
                      <a:endParaRPr lang="ru-RU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</a:t>
                      </a:r>
                      <a:r>
                        <a:rPr lang="en-US" sz="2000" baseline="-25000" dirty="0"/>
                        <a:t>1</a:t>
                      </a:r>
                      <a:endParaRPr lang="ru-RU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-1000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  -</a:t>
                      </a:r>
                      <a:r>
                        <a:rPr lang="en-US" sz="2000" dirty="0"/>
                        <a:t>1000</a:t>
                      </a:r>
                      <a:r>
                        <a:rPr lang="ru-RU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23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</a:t>
                      </a:r>
                      <a:r>
                        <a:rPr lang="en-US" sz="2000" baseline="-25000" dirty="0"/>
                        <a:t>2</a:t>
                      </a:r>
                      <a:endParaRPr lang="ru-RU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-2000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  <a:r>
                        <a:rPr lang="en-US" sz="2000" dirty="0"/>
                        <a:t>2000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3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</a:t>
                      </a:r>
                      <a:r>
                        <a:rPr lang="en-US" sz="2000" baseline="-25000" dirty="0"/>
                        <a:t>3</a:t>
                      </a:r>
                      <a:endParaRPr lang="ru-RU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-3000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-1000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100</a:t>
                      </a:r>
                      <a:r>
                        <a:rPr lang="en-US" sz="2000" dirty="0"/>
                        <a:t>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-3</a:t>
                      </a:r>
                      <a:r>
                        <a:rPr lang="en-US" sz="2000" dirty="0"/>
                        <a:t>000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Г. Условия неопределенности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Т.к. в задаче нет информации для предсказания значения            , то используем методы искусственного снятия неопределенности.</a:t>
            </a:r>
          </a:p>
          <a:p>
            <a:pPr marL="0" indent="0">
              <a:buNone/>
            </a:pPr>
            <a:r>
              <a:rPr lang="ru-RU" dirty="0"/>
              <a:t>Для этого можно использовать один из критериев принятия решений в условиях неопределенности: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Критерий Лапласа-Байеса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Критерий Вальда (максиминный)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Максимаксный</a:t>
            </a:r>
            <a:r>
              <a:rPr lang="ru-RU" dirty="0"/>
              <a:t> критерий (оптимистический)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Критерий Гурвица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Критерий </a:t>
            </a:r>
            <a:r>
              <a:rPr lang="ru-RU" dirty="0" err="1"/>
              <a:t>Сэвиджа</a:t>
            </a:r>
            <a:endParaRPr lang="ru-RU" dirty="0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123728" y="1412776"/>
          <a:ext cx="95706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Формула" r:id="rId3" imgW="393480" imgH="177480" progId="Equation.3">
                  <p:embed/>
                </p:oleObj>
              </mc:Choice>
              <mc:Fallback>
                <p:oleObj name="Формула" r:id="rId3" imgW="39348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412776"/>
                        <a:ext cx="957067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Критерий Лапласа-Байеса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Предполагаем, что вероятности наступления различных состояний среды равны между собой (</a:t>
            </a:r>
            <a:r>
              <a:rPr lang="en-US" i="1" dirty="0"/>
              <a:t>P(</a:t>
            </a:r>
            <a:r>
              <a:rPr lang="en-US" i="1" dirty="0" err="1"/>
              <a:t>u</a:t>
            </a:r>
            <a:r>
              <a:rPr lang="en-US" i="1" baseline="-25000" dirty="0" err="1"/>
              <a:t>i</a:t>
            </a:r>
            <a:r>
              <a:rPr lang="en-US" i="1" dirty="0"/>
              <a:t>)=0,25 </a:t>
            </a:r>
            <a:r>
              <a:rPr lang="ru-RU" dirty="0"/>
              <a:t>для всех </a:t>
            </a:r>
            <a:r>
              <a:rPr lang="en-US" i="1" dirty="0" err="1"/>
              <a:t>i</a:t>
            </a:r>
            <a:r>
              <a:rPr lang="en-US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dirty="0"/>
              <a:t>Тогда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G(m</a:t>
            </a:r>
            <a:r>
              <a:rPr lang="en-US" i="1" baseline="-25000" dirty="0"/>
              <a:t>1</a:t>
            </a:r>
            <a:r>
              <a:rPr lang="en-US" i="1" dirty="0"/>
              <a:t>)=500; G(m</a:t>
            </a:r>
            <a:r>
              <a:rPr lang="ru-RU" i="1" baseline="-25000" dirty="0"/>
              <a:t>2</a:t>
            </a:r>
            <a:r>
              <a:rPr lang="en-US" i="1" dirty="0"/>
              <a:t>)=500; G(m</a:t>
            </a:r>
            <a:r>
              <a:rPr lang="en-US" i="1" baseline="-25000" dirty="0"/>
              <a:t>3</a:t>
            </a:r>
            <a:r>
              <a:rPr lang="en-US" i="1" dirty="0"/>
              <a:t>)=0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Имеем две оптимальные стратегии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691680" y="2348880"/>
          <a:ext cx="221784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Формула" r:id="rId3" imgW="977760" imgH="444240" progId="Equation.3">
                  <p:embed/>
                </p:oleObj>
              </mc:Choice>
              <mc:Fallback>
                <p:oleObj name="Формула" r:id="rId3" imgW="97776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348880"/>
                        <a:ext cx="2217848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ru-RU" sz="3200" dirty="0"/>
              <a:t>Критерий Вальда (максиминный)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539552" y="836712"/>
            <a:ext cx="8075240" cy="1684784"/>
          </a:xfrm>
        </p:spPr>
        <p:txBody>
          <a:bodyPr/>
          <a:lstStyle/>
          <a:p>
            <a:r>
              <a:rPr lang="ru-RU" dirty="0"/>
              <a:t>Ситуация сводится к ситуации в условиях конфликта</a:t>
            </a:r>
          </a:p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39552" y="3068960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Оптимистический </a:t>
            </a:r>
            <a:r>
              <a:rPr lang="ru-RU" sz="3200" dirty="0">
                <a:latin typeface="+mj-lt"/>
                <a:ea typeface="+mj-ea"/>
                <a:cs typeface="+mj-cs"/>
              </a:rPr>
              <a:t>(</a:t>
            </a:r>
            <a:r>
              <a:rPr lang="ru-RU" sz="3200" dirty="0" err="1">
                <a:latin typeface="+mj-lt"/>
                <a:ea typeface="+mj-ea"/>
                <a:cs typeface="+mj-cs"/>
              </a:rPr>
              <a:t>максимаксный</a:t>
            </a:r>
            <a:r>
              <a:rPr lang="ru-RU" sz="3200" dirty="0">
                <a:latin typeface="+mj-lt"/>
                <a:ea typeface="+mj-ea"/>
                <a:cs typeface="+mj-cs"/>
              </a:rPr>
              <a:t>) 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критерий</a:t>
            </a:r>
          </a:p>
        </p:txBody>
      </p:sp>
      <p:graphicFrame>
        <p:nvGraphicFramePr>
          <p:cNvPr id="7" name="Содержимое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987824" y="1412776"/>
          <a:ext cx="24479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Формула" r:id="rId3" imgW="952200" imgH="291960" progId="Equation.3">
                  <p:embed/>
                </p:oleObj>
              </mc:Choice>
              <mc:Fallback>
                <p:oleObj name="Формула" r:id="rId3" imgW="952200" imgH="291960" progId="Equation.3">
                  <p:embed/>
                  <p:pic>
                    <p:nvPicPr>
                      <p:cNvPr id="0" name="Содержимое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412776"/>
                        <a:ext cx="2447925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Содержимое 3"/>
          <p:cNvSpPr txBox="1">
            <a:spLocks/>
          </p:cNvSpPr>
          <p:nvPr/>
        </p:nvSpPr>
        <p:spPr>
          <a:xfrm>
            <a:off x="611560" y="3861048"/>
            <a:ext cx="8075240" cy="168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Производим поиск максимальных значений в строках, затем максимум из найденных</a:t>
            </a:r>
            <a:r>
              <a:rPr kumimoji="0" lang="ru-RU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значений</a:t>
            </a:r>
          </a:p>
          <a:p>
            <a:pPr>
              <a:spcBef>
                <a:spcPct val="20000"/>
              </a:spcBef>
            </a:pPr>
            <a:r>
              <a:rPr lang="en-US" sz="2800" i="1" dirty="0"/>
              <a:t>G(m</a:t>
            </a:r>
            <a:r>
              <a:rPr lang="en-US" sz="2800" i="1" baseline="-25000" dirty="0"/>
              <a:t>1</a:t>
            </a:r>
            <a:r>
              <a:rPr lang="en-US" sz="2800" i="1" dirty="0"/>
              <a:t>)=</a:t>
            </a:r>
            <a:r>
              <a:rPr lang="ru-RU" sz="2800" i="1" dirty="0"/>
              <a:t>1000</a:t>
            </a:r>
            <a:r>
              <a:rPr lang="en-US" sz="2800" i="1" dirty="0"/>
              <a:t>; G(m</a:t>
            </a:r>
            <a:r>
              <a:rPr lang="ru-RU" sz="2800" i="1" baseline="-25000" dirty="0"/>
              <a:t>2</a:t>
            </a:r>
            <a:r>
              <a:rPr lang="en-US" sz="2800" i="1" dirty="0"/>
              <a:t>)=</a:t>
            </a:r>
            <a:r>
              <a:rPr lang="ru-RU" sz="2800" i="1" dirty="0"/>
              <a:t>2000</a:t>
            </a:r>
            <a:r>
              <a:rPr lang="en-US" sz="2800" i="1" dirty="0"/>
              <a:t>; G(m</a:t>
            </a:r>
            <a:r>
              <a:rPr lang="en-US" sz="2800" i="1" baseline="-25000" dirty="0"/>
              <a:t>3</a:t>
            </a:r>
            <a:r>
              <a:rPr lang="en-US" sz="2800" i="1" dirty="0"/>
              <a:t>)=</a:t>
            </a:r>
            <a:r>
              <a:rPr lang="ru-RU" sz="2800" i="1" dirty="0"/>
              <a:t>3000*</a:t>
            </a:r>
            <a:endParaRPr lang="en-US" sz="2800" i="1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7651" name="Содержимое 6"/>
          <p:cNvGraphicFramePr>
            <a:graphicFrameLocks noChangeAspect="1"/>
          </p:cNvGraphicFramePr>
          <p:nvPr/>
        </p:nvGraphicFramePr>
        <p:xfrm>
          <a:off x="3316288" y="5373688"/>
          <a:ext cx="2513012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Формула" r:id="rId5" imgW="977760" imgH="291960" progId="Equation.3">
                  <p:embed/>
                </p:oleObj>
              </mc:Choice>
              <mc:Fallback>
                <p:oleObj name="Формула" r:id="rId5" imgW="97776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5373688"/>
                        <a:ext cx="2513012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/>
              <a:t>Критерий Гурвица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8435280" cy="547260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Смешанный критерий, строящийся на основе оптимистического и пессимистического критериев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где </a:t>
            </a:r>
            <a:r>
              <a:rPr lang="el-GR" dirty="0"/>
              <a:t>α</a:t>
            </a:r>
            <a:r>
              <a:rPr lang="ru-RU" dirty="0"/>
              <a:t> – «степень пессимизма» (при </a:t>
            </a:r>
            <a:r>
              <a:rPr lang="el-GR" dirty="0"/>
              <a:t>α</a:t>
            </a:r>
            <a:r>
              <a:rPr lang="ru-RU" dirty="0"/>
              <a:t>=1  получаем критерий Вальда, при </a:t>
            </a:r>
            <a:r>
              <a:rPr lang="el-GR" dirty="0"/>
              <a:t>α</a:t>
            </a:r>
            <a:r>
              <a:rPr lang="ru-RU" dirty="0"/>
              <a:t>=0 – оптимистический критерий)</a:t>
            </a:r>
          </a:p>
          <a:p>
            <a:pPr marL="0" indent="0">
              <a:buNone/>
            </a:pPr>
            <a:r>
              <a:rPr lang="ru-RU" dirty="0"/>
              <a:t>Пусть </a:t>
            </a:r>
            <a:r>
              <a:rPr lang="el-GR" dirty="0"/>
              <a:t>α</a:t>
            </a:r>
            <a:r>
              <a:rPr lang="ru-RU" dirty="0"/>
              <a:t>=0,3. </a:t>
            </a:r>
          </a:p>
          <a:p>
            <a:pPr marL="0" indent="0">
              <a:buNone/>
            </a:pPr>
            <a:r>
              <a:rPr lang="ru-RU" dirty="0"/>
              <a:t>Тогда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i="1" dirty="0"/>
              <a:t>G(m</a:t>
            </a:r>
            <a:r>
              <a:rPr lang="en-US" i="1" baseline="-25000" dirty="0"/>
              <a:t>1</a:t>
            </a:r>
            <a:r>
              <a:rPr lang="en-US" i="1" dirty="0"/>
              <a:t>)=</a:t>
            </a:r>
            <a:r>
              <a:rPr lang="ru-RU" i="1" dirty="0"/>
              <a:t>400</a:t>
            </a:r>
            <a:r>
              <a:rPr lang="en-US" i="1" dirty="0"/>
              <a:t>; G(m</a:t>
            </a:r>
            <a:r>
              <a:rPr lang="ru-RU" i="1" baseline="-25000" dirty="0"/>
              <a:t>2</a:t>
            </a:r>
            <a:r>
              <a:rPr lang="en-US" i="1" dirty="0"/>
              <a:t>)=</a:t>
            </a:r>
            <a:r>
              <a:rPr lang="ru-RU" i="1" dirty="0"/>
              <a:t>800</a:t>
            </a:r>
            <a:r>
              <a:rPr lang="en-US" i="1" dirty="0"/>
              <a:t>; G(m</a:t>
            </a:r>
            <a:r>
              <a:rPr lang="en-US" i="1" baseline="-25000" dirty="0"/>
              <a:t>3</a:t>
            </a:r>
            <a:r>
              <a:rPr lang="en-US" i="1" dirty="0"/>
              <a:t>)=</a:t>
            </a:r>
            <a:r>
              <a:rPr lang="ru-RU" i="1" dirty="0"/>
              <a:t>1200*</a:t>
            </a:r>
            <a:endParaRPr lang="en-US" i="1" dirty="0"/>
          </a:p>
          <a:p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259632" y="1772816"/>
          <a:ext cx="5112568" cy="730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Формула" r:id="rId3" imgW="2044440" imgH="291960" progId="Equation.3">
                  <p:embed/>
                </p:oleObj>
              </mc:Choice>
              <mc:Fallback>
                <p:oleObj name="Формула" r:id="rId3" imgW="204444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772816"/>
                        <a:ext cx="5112568" cy="7303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/>
              <a:t>Критерий </a:t>
            </a:r>
            <a:r>
              <a:rPr lang="ru-RU" dirty="0" err="1"/>
              <a:t>Сэвиджа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323528" y="836712"/>
            <a:ext cx="8363272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Критерий минимальных сожалений или упущенных возможностей</a:t>
            </a:r>
          </a:p>
          <a:p>
            <a:pPr marL="0" indent="0">
              <a:buNone/>
            </a:pPr>
            <a:r>
              <a:rPr lang="ru-RU" sz="2400" dirty="0"/>
              <a:t>Строится таблица сожалений по следующим правилам:</a:t>
            </a:r>
          </a:p>
          <a:p>
            <a:r>
              <a:rPr lang="ru-RU" sz="2400" dirty="0"/>
              <a:t>В каждом столбце выбирается максимум </a:t>
            </a:r>
            <a:r>
              <a:rPr lang="en-US" sz="2400" dirty="0" err="1"/>
              <a:t>Y</a:t>
            </a:r>
            <a:r>
              <a:rPr lang="en-US" sz="2400" baseline="-25000" dirty="0" err="1"/>
              <a:t>ij</a:t>
            </a:r>
            <a:r>
              <a:rPr lang="en-US" sz="2400" dirty="0"/>
              <a:t>;</a:t>
            </a:r>
          </a:p>
          <a:p>
            <a:r>
              <a:rPr lang="ru-RU" sz="2400" dirty="0"/>
              <a:t>«мера сожаления» </a:t>
            </a:r>
            <a:r>
              <a:rPr lang="en-US" sz="2400" dirty="0" err="1"/>
              <a:t>Y</a:t>
            </a:r>
            <a:r>
              <a:rPr lang="en-US" sz="2400" baseline="-25000" dirty="0" err="1"/>
              <a:t>ij</a:t>
            </a:r>
            <a:r>
              <a:rPr lang="en-US" sz="2400" dirty="0"/>
              <a:t>’ </a:t>
            </a:r>
            <a:r>
              <a:rPr lang="ru-RU" sz="2400" dirty="0"/>
              <a:t>вычисляется как разность:</a:t>
            </a:r>
          </a:p>
          <a:p>
            <a:endParaRPr lang="ru-RU" sz="2400" dirty="0"/>
          </a:p>
          <a:p>
            <a:pPr indent="11113">
              <a:buNone/>
            </a:pPr>
            <a:r>
              <a:rPr lang="ru-RU" sz="2400" dirty="0"/>
              <a:t>Элементы таблицы соответствуют нашим сожалениям о том, что мы не знаем ожидаемой «стратегии природы»</a:t>
            </a:r>
          </a:p>
          <a:p>
            <a:r>
              <a:rPr lang="ru-RU" sz="2400" dirty="0"/>
              <a:t>Затем таблица сожалений обрабатывается по «пессимистическому» критерию: в каждой строке определяется максимум, из которых выбирается минимум</a:t>
            </a:r>
            <a:endParaRPr lang="en-US" sz="2400" dirty="0"/>
          </a:p>
          <a:p>
            <a:endParaRPr lang="ru-RU" sz="2400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899592" y="2924944"/>
          <a:ext cx="2261238" cy="65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Формула" r:id="rId3" imgW="1015920" imgH="291960" progId="Equation.3">
                  <p:embed/>
                </p:oleObj>
              </mc:Choice>
              <mc:Fallback>
                <p:oleObj name="Формула" r:id="rId3" imgW="101592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924944"/>
                        <a:ext cx="2261238" cy="6501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755576" y="5373216"/>
          <a:ext cx="1432678" cy="578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Формула" r:id="rId5" imgW="723600" imgH="291960" progId="Equation.3">
                  <p:embed/>
                </p:oleObj>
              </mc:Choice>
              <mc:Fallback>
                <p:oleObj name="Формула" r:id="rId5" imgW="72360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373216"/>
                        <a:ext cx="1432678" cy="5780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Определение целей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Первоочередная цель любого исследования операций заключается в том, чтобы выяснить, что ожидает получить в результате его проведения руководитель или пользователь.</a:t>
            </a:r>
          </a:p>
          <a:p>
            <a:r>
              <a:rPr lang="ru-RU" dirty="0"/>
              <a:t>Цели исследования следует формулировать, исходя из сущности решения или решений, на получение которых ориентирована данная работа.</a:t>
            </a:r>
          </a:p>
          <a:p>
            <a:r>
              <a:rPr lang="ru-RU" dirty="0"/>
              <a:t>Специалисту по исследованию операций следует особо позаботиться о том, чтобы формулировка цели работы не была слишком узкой.</a:t>
            </a:r>
          </a:p>
          <a:p>
            <a:r>
              <a:rPr lang="ru-RU" dirty="0"/>
              <a:t>Нельзя ставить и слишком широкие цели, что обычно приводит к безуспешной попытке сразу решить все проблемы фирмы в рамках одного всеобъемлющего исследования.</a:t>
            </a:r>
          </a:p>
          <a:p>
            <a:r>
              <a:rPr lang="ru-RU" dirty="0"/>
              <a:t>Добиться четкого понимания целей исследования необходимо, но недостаточно.</a:t>
            </a:r>
          </a:p>
          <a:p>
            <a:r>
              <a:rPr lang="ru-RU" dirty="0"/>
              <a:t>Требуется также предвидеть, как эти цели могут измениться с течением времени или в связи с тем, что исследование заинтересует руководителей другого уровня.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/>
              <a:t>Таблица сожалений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51520" y="1628800"/>
          <a:ext cx="8496944" cy="3556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30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89248">
                <a:tc gridSpan="2"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-1000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1000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2000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3000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248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m</a:t>
                      </a:r>
                      <a:r>
                        <a:rPr lang="en-US" sz="3200" i="1" baseline="-25000" dirty="0"/>
                        <a:t>i</a:t>
                      </a:r>
                      <a:endParaRPr lang="ru-RU" sz="3200" i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m</a:t>
                      </a:r>
                      <a:r>
                        <a:rPr lang="en-US" sz="3200" i="1" baseline="-25000" dirty="0"/>
                        <a:t>1</a:t>
                      </a:r>
                      <a:endParaRPr lang="ru-RU" sz="32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1000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2000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2000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24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m</a:t>
                      </a:r>
                      <a:r>
                        <a:rPr lang="en-US" sz="3200" i="1" baseline="-25000" dirty="0"/>
                        <a:t>2</a:t>
                      </a:r>
                      <a:endParaRPr lang="ru-RU" sz="32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1000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1000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1000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1000*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24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/>
                        <a:t>m</a:t>
                      </a:r>
                      <a:r>
                        <a:rPr lang="en-US" sz="3200" i="1" baseline="-25000" dirty="0"/>
                        <a:t>3</a:t>
                      </a:r>
                      <a:endParaRPr lang="ru-RU" sz="32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2000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2000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1000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2000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115616" y="1700808"/>
          <a:ext cx="1152128" cy="704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Формула" r:id="rId3" imgW="457200" imgH="279360" progId="Equation.3">
                  <p:embed/>
                </p:oleObj>
              </mc:Choice>
              <mc:Fallback>
                <p:oleObj name="Формула" r:id="rId3" imgW="45720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700808"/>
                        <a:ext cx="1152128" cy="7040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7452319" y="1700808"/>
          <a:ext cx="118813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Формула" r:id="rId5" imgW="457200" imgH="304560" progId="Equation.3">
                  <p:embed/>
                </p:oleObj>
              </mc:Choice>
              <mc:Fallback>
                <p:oleObj name="Формула" r:id="rId5" imgW="45720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19" y="1700808"/>
                        <a:ext cx="1188131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3200" b="1" dirty="0"/>
              <a:t>Составление плана разработки проекта</a:t>
            </a:r>
            <a:endParaRPr lang="ru-RU" sz="3200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052736"/>
            <a:ext cx="7128792" cy="5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Формулировка проблемы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Этот этап требует сбора данных, обеспечивающих четкое понимание следующих моментов:</a:t>
            </a:r>
          </a:p>
          <a:p>
            <a:r>
              <a:rPr lang="ru-RU" dirty="0"/>
              <a:t>в чем состоит существо проблемы</a:t>
            </a:r>
          </a:p>
          <a:p>
            <a:r>
              <a:rPr lang="ru-RU" dirty="0"/>
              <a:t>что имело место в прошлом</a:t>
            </a:r>
          </a:p>
          <a:p>
            <a:r>
              <a:rPr lang="ru-RU" dirty="0"/>
              <a:t>чего следует ожидать в будущем</a:t>
            </a:r>
          </a:p>
          <a:p>
            <a:r>
              <a:rPr lang="ru-RU" dirty="0"/>
              <a:t>каков характер соотношений между переменными исследуемой задачи</a:t>
            </a:r>
          </a:p>
          <a:p>
            <a:pPr marL="0" indent="0">
              <a:buNone/>
            </a:pPr>
            <a:r>
              <a:rPr lang="ru-RU" dirty="0"/>
              <a:t>На основе полученных результатов формируется общая схема построения модели и определяется направление всей дальнейшей деятельности.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 fontScale="90000"/>
          </a:bodyPr>
          <a:lstStyle/>
          <a:p>
            <a:pPr algn="l"/>
            <a:r>
              <a:rPr lang="ru-RU" sz="2400" dirty="0"/>
              <a:t>Первый вопрос, связанный с формулировкой проблемы, часто заключается в том, чтобы определить, можно ли представить всю проблему в виде отдельных </a:t>
            </a:r>
            <a:r>
              <a:rPr lang="ru-RU" sz="2400" dirty="0" err="1"/>
              <a:t>подпроблем</a:t>
            </a:r>
            <a:r>
              <a:rPr lang="ru-RU" sz="2400" dirty="0"/>
              <a:t>, чтобы параллельно или последовательно исследовать их независимо одну от другой.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979712" y="2052637"/>
            <a:ext cx="5760640" cy="432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Второй вопрос, подлежащий решению на стадии формулировки проблемы, связан с определением степени детализации разрабатываемой модели.</a:t>
            </a:r>
          </a:p>
          <a:p>
            <a:r>
              <a:rPr lang="ru-RU" dirty="0"/>
              <a:t>Основные факторы, влияющие на его решение, - это объем выделенных средств, календарный план разработки и цели исследования.</a:t>
            </a:r>
          </a:p>
          <a:p>
            <a:r>
              <a:rPr lang="ru-RU" dirty="0"/>
              <a:t> Следующая фаза этого процесса связана с определением области применения и размерности разрабатываемой модели.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Построение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Первый этап процесса построения модели связан с определением переменных исследуемой задачи, которые необходимо учитывать.</a:t>
            </a:r>
          </a:p>
          <a:p>
            <a:r>
              <a:rPr lang="ru-RU" dirty="0"/>
              <a:t>Второй этап построения модели заключается в определении переменных, которые могут изменяться управляющим органом.</a:t>
            </a:r>
          </a:p>
          <a:p>
            <a:r>
              <a:rPr lang="ru-RU" dirty="0"/>
              <a:t>Третий вопрос, подлежащий решению на стадии формулировки проблемы, связан с определением неуправляемых переменных, т.е. параметров, которые не могут быть изменены управляющим органом, но оказывают влияние на моделируемую деятельность.</a:t>
            </a:r>
          </a:p>
          <a:p>
            <a:r>
              <a:rPr lang="ru-RU" dirty="0"/>
              <a:t>Определение технологических параметров является четвертым вопросом, который нужно решать на стадии формулировки проблемы.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2630</Words>
  <Application>Microsoft Office PowerPoint</Application>
  <PresentationFormat>Экран (4:3)</PresentationFormat>
  <Paragraphs>366</Paragraphs>
  <Slides>40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4" baseType="lpstr">
      <vt:lpstr>Arial</vt:lpstr>
      <vt:lpstr>Calibri</vt:lpstr>
      <vt:lpstr>Тема Office</vt:lpstr>
      <vt:lpstr>Формула</vt:lpstr>
      <vt:lpstr>Математическое моделирование</vt:lpstr>
      <vt:lpstr>Исследование операций</vt:lpstr>
      <vt:lpstr>Основные этапы исследования операций</vt:lpstr>
      <vt:lpstr>Определение целей</vt:lpstr>
      <vt:lpstr>Составление плана разработки проекта</vt:lpstr>
      <vt:lpstr>Формулировка проблемы</vt:lpstr>
      <vt:lpstr>Первый вопрос, связанный с формулировкой проблемы, часто заключается в том, чтобы определить, можно ли представить всю проблему в виде отдельных подпроблем, чтобы параллельно или последовательно исследовать их независимо одну от другой.</vt:lpstr>
      <vt:lpstr>Презентация PowerPoint</vt:lpstr>
      <vt:lpstr>Построение модели</vt:lpstr>
      <vt:lpstr>Разработка вычислительного метода</vt:lpstr>
      <vt:lpstr>Разработка технического задания на программирование, программирование и отладка программы</vt:lpstr>
      <vt:lpstr>Сбор данных</vt:lpstr>
      <vt:lpstr>Проверка модели</vt:lpstr>
      <vt:lpstr>Реализация результатов</vt:lpstr>
      <vt:lpstr>Классы задач исследования операций</vt:lpstr>
      <vt:lpstr>Методы решения задач исследования операций</vt:lpstr>
      <vt:lpstr>Презентация PowerPoint</vt:lpstr>
      <vt:lpstr>Классические задачи исследования операций: 1) Задача о рационе</vt:lpstr>
      <vt:lpstr>Пример 1.</vt:lpstr>
      <vt:lpstr>Математическая модель задачи:</vt:lpstr>
      <vt:lpstr>2) Распределительные задачи</vt:lpstr>
      <vt:lpstr>Различают два вида распределительных задач:</vt:lpstr>
      <vt:lpstr>3) Задачи о назначениях</vt:lpstr>
      <vt:lpstr>Один из методов решения задачи о назначениях – «венгерский метод» </vt:lpstr>
      <vt:lpstr>4) Задачи поиска</vt:lpstr>
      <vt:lpstr>5) Задачи теории расписаний</vt:lpstr>
      <vt:lpstr>6) Задачи управления запасами</vt:lpstr>
      <vt:lpstr>7) Задачи массового обслуживания</vt:lpstr>
      <vt:lpstr>Методы принятия решений</vt:lpstr>
      <vt:lpstr>Математическая модель проблемной ситуации:</vt:lpstr>
      <vt:lpstr>Пример 2</vt:lpstr>
      <vt:lpstr>А. Условия определенности</vt:lpstr>
      <vt:lpstr>Б. Условия риска</vt:lpstr>
      <vt:lpstr>В. Условия конфликта</vt:lpstr>
      <vt:lpstr>Г. Условия неопределенности</vt:lpstr>
      <vt:lpstr>Критерий Лапласа-Байеса</vt:lpstr>
      <vt:lpstr>Критерий Вальда (максиминный)</vt:lpstr>
      <vt:lpstr>Критерий Гурвица</vt:lpstr>
      <vt:lpstr>Критерий Сэвиджа</vt:lpstr>
      <vt:lpstr>Таблица сожалений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моделирование</dc:title>
  <dc:creator>Алла</dc:creator>
  <cp:lastModifiedBy>Семенихина Алла Владиславовна</cp:lastModifiedBy>
  <cp:revision>49</cp:revision>
  <dcterms:created xsi:type="dcterms:W3CDTF">2014-02-17T07:58:16Z</dcterms:created>
  <dcterms:modified xsi:type="dcterms:W3CDTF">2021-02-08T18:52:52Z</dcterms:modified>
</cp:coreProperties>
</file>